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slideMasters/slideMaster109.xml" ContentType="application/vnd.openxmlformats-officedocument.presentationml.slideMaster+xml"/>
  <Override PartName="/ppt/slides/slide109.xml" ContentType="application/vnd.openxmlformats-officedocument.presentationml.slide+xml"/>
  <Override PartName="/ppt/slideMasters/slideMaster110.xml" ContentType="application/vnd.openxmlformats-officedocument.presentationml.slideMaster+xml"/>
  <Override PartName="/ppt/slides/slide110.xml" ContentType="application/vnd.openxmlformats-officedocument.presentationml.slide+xml"/>
  <Override PartName="/ppt/slideMasters/slideMaster111.xml" ContentType="application/vnd.openxmlformats-officedocument.presentationml.slideMaster+xml"/>
  <Override PartName="/ppt/slides/slide111.xml" ContentType="application/vnd.openxmlformats-officedocument.presentationml.slide+xml"/>
  <Override PartName="/ppt/slideMasters/slideMaster112.xml" ContentType="application/vnd.openxmlformats-officedocument.presentationml.slideMaster+xml"/>
  <Override PartName="/ppt/slides/slide112.xml" ContentType="application/vnd.openxmlformats-officedocument.presentationml.slide+xml"/>
  <Override PartName="/ppt/slideMasters/slideMaster113.xml" ContentType="application/vnd.openxmlformats-officedocument.presentationml.slideMaster+xml"/>
  <Override PartName="/ppt/slides/slide113.xml" ContentType="application/vnd.openxmlformats-officedocument.presentationml.slide+xml"/>
  <Override PartName="/ppt/slideMasters/slideMaster114.xml" ContentType="application/vnd.openxmlformats-officedocument.presentationml.slideMaster+xml"/>
  <Override PartName="/ppt/slides/slide114.xml" ContentType="application/vnd.openxmlformats-officedocument.presentationml.slide+xml"/>
  <Override PartName="/ppt/slideMasters/slideMaster115.xml" ContentType="application/vnd.openxmlformats-officedocument.presentationml.slideMaster+xml"/>
  <Override PartName="/ppt/slides/slide115.xml" ContentType="application/vnd.openxmlformats-officedocument.presentationml.slide+xml"/>
  <Override PartName="/ppt/slideMasters/slideMaster116.xml" ContentType="application/vnd.openxmlformats-officedocument.presentationml.slideMaster+xml"/>
  <Override PartName="/ppt/slides/slide116.xml" ContentType="application/vnd.openxmlformats-officedocument.presentationml.slide+xml"/>
  <Override PartName="/ppt/slideMasters/slideMaster117.xml" ContentType="application/vnd.openxmlformats-officedocument.presentationml.slideMaster+xml"/>
  <Override PartName="/ppt/slides/slide117.xml" ContentType="application/vnd.openxmlformats-officedocument.presentationml.slide+xml"/>
  <Override PartName="/ppt/slideMasters/slideMaster118.xml" ContentType="application/vnd.openxmlformats-officedocument.presentationml.slideMaster+xml"/>
  <Override PartName="/ppt/slides/slide118.xml" ContentType="application/vnd.openxmlformats-officedocument.presentationml.slide+xml"/>
  <Override PartName="/ppt/slideMasters/slideMaster119.xml" ContentType="application/vnd.openxmlformats-officedocument.presentationml.slideMaster+xml"/>
  <Override PartName="/ppt/slides/slide119.xml" ContentType="application/vnd.openxmlformats-officedocument.presentationml.slide+xml"/>
  <Override PartName="/ppt/slideMasters/slideMaster120.xml" ContentType="application/vnd.openxmlformats-officedocument.presentationml.slideMaster+xml"/>
  <Override PartName="/ppt/slides/slide120.xml" ContentType="application/vnd.openxmlformats-officedocument.presentationml.slide+xml"/>
  <Override PartName="/ppt/slideMasters/slideMaster121.xml" ContentType="application/vnd.openxmlformats-officedocument.presentationml.slideMaster+xml"/>
  <Override PartName="/ppt/slides/slide121.xml" ContentType="application/vnd.openxmlformats-officedocument.presentationml.slide+xml"/>
  <Override PartName="/ppt/slideMasters/slideMaster122.xml" ContentType="application/vnd.openxmlformats-officedocument.presentationml.slideMaster+xml"/>
  <Override PartName="/ppt/slides/slide122.xml" ContentType="application/vnd.openxmlformats-officedocument.presentationml.slide+xml"/>
  <Override PartName="/ppt/slideMasters/slideMaster123.xml" ContentType="application/vnd.openxmlformats-officedocument.presentationml.slideMaster+xml"/>
  <Override PartName="/ppt/slides/slide123.xml" ContentType="application/vnd.openxmlformats-officedocument.presentationml.slide+xml"/>
  <Override PartName="/ppt/slideMasters/slideMaster124.xml" ContentType="application/vnd.openxmlformats-officedocument.presentationml.slideMaster+xml"/>
  <Override PartName="/ppt/slides/slide124.xml" ContentType="application/vnd.openxmlformats-officedocument.presentationml.slide+xml"/>
  <Override PartName="/ppt/slideMasters/slideMaster125.xml" ContentType="application/vnd.openxmlformats-officedocument.presentationml.slideMaster+xml"/>
  <Override PartName="/ppt/slides/slide125.xml" ContentType="application/vnd.openxmlformats-officedocument.presentationml.slide+xml"/>
  <Override PartName="/ppt/slideMasters/slideMaster126.xml" ContentType="application/vnd.openxmlformats-officedocument.presentationml.slideMaster+xml"/>
  <Override PartName="/ppt/slides/slide126.xml" ContentType="application/vnd.openxmlformats-officedocument.presentationml.slide+xml"/>
  <Override PartName="/ppt/slideMasters/slideMaster127.xml" ContentType="application/vnd.openxmlformats-officedocument.presentationml.slideMaster+xml"/>
  <Override PartName="/ppt/slides/slide127.xml" ContentType="application/vnd.openxmlformats-officedocument.presentationml.slide+xml"/>
  <Override PartName="/ppt/slideMasters/slideMaster128.xml" ContentType="application/vnd.openxmlformats-officedocument.presentationml.slideMaster+xml"/>
  <Override PartName="/ppt/slides/slide128.xml" ContentType="application/vnd.openxmlformats-officedocument.presentationml.slide+xml"/>
  <Override PartName="/ppt/slideMasters/slideMaster129.xml" ContentType="application/vnd.openxmlformats-officedocument.presentationml.slideMaster+xml"/>
  <Override PartName="/ppt/slides/slide129.xml" ContentType="application/vnd.openxmlformats-officedocument.presentationml.slide+xml"/>
  <Override PartName="/ppt/slideMasters/slideMaster130.xml" ContentType="application/vnd.openxmlformats-officedocument.presentationml.slideMaster+xml"/>
  <Override PartName="/ppt/slides/slide130.xml" ContentType="application/vnd.openxmlformats-officedocument.presentationml.slide+xml"/>
  <Override PartName="/ppt/slideMasters/slideMaster131.xml" ContentType="application/vnd.openxmlformats-officedocument.presentationml.slideMaster+xml"/>
  <Override PartName="/ppt/slides/slide131.xml" ContentType="application/vnd.openxmlformats-officedocument.presentationml.slide+xml"/>
  <Override PartName="/ppt/slideMasters/slideMaster132.xml" ContentType="application/vnd.openxmlformats-officedocument.presentationml.slideMaster+xml"/>
  <Override PartName="/ppt/slides/slide132.xml" ContentType="application/vnd.openxmlformats-officedocument.presentationml.slide+xml"/>
  <Override PartName="/ppt/slideMasters/slideMaster133.xml" ContentType="application/vnd.openxmlformats-officedocument.presentationml.slideMaster+xml"/>
  <Override PartName="/ppt/slides/slide133.xml" ContentType="application/vnd.openxmlformats-officedocument.presentationml.slide+xml"/>
  <Override PartName="/ppt/slideMasters/slideMaster134.xml" ContentType="application/vnd.openxmlformats-officedocument.presentationml.slideMaster+xml"/>
  <Override PartName="/ppt/slides/slide134.xml" ContentType="application/vnd.openxmlformats-officedocument.presentationml.slide+xml"/>
  <Override PartName="/ppt/slideMasters/slideMaster135.xml" ContentType="application/vnd.openxmlformats-officedocument.presentationml.slideMaster+xml"/>
  <Override PartName="/ppt/slides/slide135.xml" ContentType="application/vnd.openxmlformats-officedocument.presentationml.slide+xml"/>
  <Override PartName="/ppt/slideMasters/slideMaster136.xml" ContentType="application/vnd.openxmlformats-officedocument.presentationml.slideMaster+xml"/>
  <Override PartName="/ppt/slides/slide136.xml" ContentType="application/vnd.openxmlformats-officedocument.presentationml.slide+xml"/>
  <Override PartName="/ppt/slideMasters/slideMaster137.xml" ContentType="application/vnd.openxmlformats-officedocument.presentationml.slideMaster+xml"/>
  <Override PartName="/ppt/slides/slide137.xml" ContentType="application/vnd.openxmlformats-officedocument.presentationml.slide+xml"/>
  <Override PartName="/ppt/slideMasters/slideMaster138.xml" ContentType="application/vnd.openxmlformats-officedocument.presentationml.slideMaster+xml"/>
  <Override PartName="/ppt/slides/slide138.xml" ContentType="application/vnd.openxmlformats-officedocument.presentationml.slide+xml"/>
  <Override PartName="/ppt/slideMasters/slideMaster139.xml" ContentType="application/vnd.openxmlformats-officedocument.presentationml.slideMaster+xml"/>
  <Override PartName="/ppt/slides/slide139.xml" ContentType="application/vnd.openxmlformats-officedocument.presentationml.slide+xml"/>
  <Override PartName="/ppt/slideMasters/slideMaster140.xml" ContentType="application/vnd.openxmlformats-officedocument.presentationml.slideMaster+xml"/>
  <Override PartName="/ppt/slides/slide140.xml" ContentType="application/vnd.openxmlformats-officedocument.presentationml.slide+xml"/>
  <Override PartName="/ppt/slideMasters/slideMaster141.xml" ContentType="application/vnd.openxmlformats-officedocument.presentationml.slideMaster+xml"/>
  <Override PartName="/ppt/slides/slide141.xml" ContentType="application/vnd.openxmlformats-officedocument.presentationml.slide+xml"/>
  <Override PartName="/ppt/slideMasters/slideMaster142.xml" ContentType="application/vnd.openxmlformats-officedocument.presentationml.slideMaster+xml"/>
  <Override PartName="/ppt/slides/slide142.xml" ContentType="application/vnd.openxmlformats-officedocument.presentationml.slide+xml"/>
  <Override PartName="/ppt/slideMasters/slideMaster143.xml" ContentType="application/vnd.openxmlformats-officedocument.presentationml.slideMaster+xml"/>
  <Override PartName="/ppt/slides/slide143.xml" ContentType="application/vnd.openxmlformats-officedocument.presentationml.slide+xml"/>
  <Override PartName="/ppt/slideMasters/slideMaster144.xml" ContentType="application/vnd.openxmlformats-officedocument.presentationml.slideMaster+xml"/>
  <Override PartName="/ppt/slides/slide144.xml" ContentType="application/vnd.openxmlformats-officedocument.presentationml.slide+xml"/>
  <Override PartName="/ppt/slideMasters/slideMaster145.xml" ContentType="application/vnd.openxmlformats-officedocument.presentationml.slideMaster+xml"/>
  <Override PartName="/ppt/slides/slide145.xml" ContentType="application/vnd.openxmlformats-officedocument.presentationml.slide+xml"/>
  <Override PartName="/ppt/slideMasters/slideMaster146.xml" ContentType="application/vnd.openxmlformats-officedocument.presentationml.slideMaster+xml"/>
  <Override PartName="/ppt/slides/slide146.xml" ContentType="application/vnd.openxmlformats-officedocument.presentationml.slide+xml"/>
  <Override PartName="/ppt/slideMasters/slideMaster147.xml" ContentType="application/vnd.openxmlformats-officedocument.presentationml.slideMaster+xml"/>
  <Override PartName="/ppt/slides/slide147.xml" ContentType="application/vnd.openxmlformats-officedocument.presentationml.slide+xml"/>
  <Override PartName="/ppt/slideMasters/slideMaster148.xml" ContentType="application/vnd.openxmlformats-officedocument.presentationml.slideMaster+xml"/>
  <Override PartName="/ppt/slides/slide148.xml" ContentType="application/vnd.openxmlformats-officedocument.presentationml.slide+xml"/>
  <Override PartName="/ppt/slideMasters/slideMaster149.xml" ContentType="application/vnd.openxmlformats-officedocument.presentationml.slideMaster+xml"/>
  <Override PartName="/ppt/slides/slide149.xml" ContentType="application/vnd.openxmlformats-officedocument.presentationml.slide+xml"/>
  <Override PartName="/ppt/slideMasters/slideMaster150.xml" ContentType="application/vnd.openxmlformats-officedocument.presentationml.slideMaster+xml"/>
  <Override PartName="/ppt/slides/slide150.xml" ContentType="application/vnd.openxmlformats-officedocument.presentationml.slide+xml"/>
  <Override PartName="/ppt/slideMasters/slideMaster151.xml" ContentType="application/vnd.openxmlformats-officedocument.presentationml.slideMaster+xml"/>
  <Override PartName="/ppt/slides/slide151.xml" ContentType="application/vnd.openxmlformats-officedocument.presentationml.slide+xml"/>
  <Override PartName="/ppt/slideMasters/slideMaster152.xml" ContentType="application/vnd.openxmlformats-officedocument.presentationml.slideMaster+xml"/>
  <Override PartName="/ppt/slides/slide152.xml" ContentType="application/vnd.openxmlformats-officedocument.presentationml.slide+xml"/>
  <Override PartName="/ppt/slideMasters/slideMaster153.xml" ContentType="application/vnd.openxmlformats-officedocument.presentationml.slideMaster+xml"/>
  <Override PartName="/ppt/slides/slide153.xml" ContentType="application/vnd.openxmlformats-officedocument.presentationml.slide+xml"/>
  <Override PartName="/ppt/slideMasters/slideMaster154.xml" ContentType="application/vnd.openxmlformats-officedocument.presentationml.slideMaster+xml"/>
  <Override PartName="/ppt/slides/slide154.xml" ContentType="application/vnd.openxmlformats-officedocument.presentationml.slide+xml"/>
  <Override PartName="/ppt/slideMasters/slideMaster155.xml" ContentType="application/vnd.openxmlformats-officedocument.presentationml.slideMaster+xml"/>
  <Override PartName="/ppt/slides/slide155.xml" ContentType="application/vnd.openxmlformats-officedocument.presentationml.slide+xml"/>
  <Override PartName="/ppt/slideMasters/slideMaster156.xml" ContentType="application/vnd.openxmlformats-officedocument.presentationml.slideMaster+xml"/>
  <Override PartName="/ppt/slides/slide156.xml" ContentType="application/vnd.openxmlformats-officedocument.presentationml.slide+xml"/>
  <Override PartName="/ppt/slideMasters/slideMaster157.xml" ContentType="application/vnd.openxmlformats-officedocument.presentationml.slideMaster+xml"/>
  <Override PartName="/ppt/slides/slide157.xml" ContentType="application/vnd.openxmlformats-officedocument.presentationml.slide+xml"/>
  <Override PartName="/ppt/slideMasters/slideMaster158.xml" ContentType="application/vnd.openxmlformats-officedocument.presentationml.slideMaster+xml"/>
  <Override PartName="/ppt/slides/slide158.xml" ContentType="application/vnd.openxmlformats-officedocument.presentationml.slide+xml"/>
  <Override PartName="/ppt/slideMasters/slideMaster159.xml" ContentType="application/vnd.openxmlformats-officedocument.presentationml.slideMaster+xml"/>
  <Override PartName="/ppt/slides/slide159.xml" ContentType="application/vnd.openxmlformats-officedocument.presentationml.slide+xml"/>
  <Override PartName="/ppt/slideMasters/slideMaster160.xml" ContentType="application/vnd.openxmlformats-officedocument.presentationml.slideMaster+xml"/>
  <Override PartName="/ppt/slides/slide160.xml" ContentType="application/vnd.openxmlformats-officedocument.presentationml.slide+xml"/>
  <Override PartName="/ppt/slideMasters/slideMaster161.xml" ContentType="application/vnd.openxmlformats-officedocument.presentationml.slideMaster+xml"/>
  <Override PartName="/ppt/slides/slide161.xml" ContentType="application/vnd.openxmlformats-officedocument.presentationml.slide+xml"/>
  <Override PartName="/ppt/slideMasters/slideMaster162.xml" ContentType="application/vnd.openxmlformats-officedocument.presentationml.slideMaster+xml"/>
  <Override PartName="/ppt/slides/slide162.xml" ContentType="application/vnd.openxmlformats-officedocument.presentationml.slide+xml"/>
  <Override PartName="/ppt/slideMasters/slideMaster163.xml" ContentType="application/vnd.openxmlformats-officedocument.presentationml.slideMaster+xml"/>
  <Override PartName="/ppt/slides/slide163.xml" ContentType="application/vnd.openxmlformats-officedocument.presentationml.slide+xml"/>
  <Override PartName="/ppt/slideMasters/slideMaster164.xml" ContentType="application/vnd.openxmlformats-officedocument.presentationml.slideMaster+xml"/>
  <Override PartName="/ppt/slides/slide164.xml" ContentType="application/vnd.openxmlformats-officedocument.presentationml.slide+xml"/>
  <Override PartName="/ppt/slideMasters/slideMaster165.xml" ContentType="application/vnd.openxmlformats-officedocument.presentationml.slideMaster+xml"/>
  <Override PartName="/ppt/slides/slide165.xml" ContentType="application/vnd.openxmlformats-officedocument.presentationml.slide+xml"/>
  <Override PartName="/ppt/slideMasters/slideMaster166.xml" ContentType="application/vnd.openxmlformats-officedocument.presentationml.slideMaster+xml"/>
  <Override PartName="/ppt/slides/slide166.xml" ContentType="application/vnd.openxmlformats-officedocument.presentationml.slide+xml"/>
  <Override PartName="/ppt/slideMasters/slideMaster167.xml" ContentType="application/vnd.openxmlformats-officedocument.presentationml.slideMaster+xml"/>
  <Override PartName="/ppt/slides/slide167.xml" ContentType="application/vnd.openxmlformats-officedocument.presentationml.slide+xml"/>
  <Override PartName="/ppt/slideMasters/slideMaster168.xml" ContentType="application/vnd.openxmlformats-officedocument.presentationml.slideMaster+xml"/>
  <Override PartName="/ppt/slides/slide168.xml" ContentType="application/vnd.openxmlformats-officedocument.presentationml.slide+xml"/>
  <Override PartName="/ppt/slideMasters/slideMaster169.xml" ContentType="application/vnd.openxmlformats-officedocument.presentationml.slideMaster+xml"/>
  <Override PartName="/ppt/slides/slide169.xml" ContentType="application/vnd.openxmlformats-officedocument.presentationml.slide+xml"/>
  <Override PartName="/ppt/slideMasters/slideMaster170.xml" ContentType="application/vnd.openxmlformats-officedocument.presentationml.slideMaster+xml"/>
  <Override PartName="/ppt/slides/slide170.xml" ContentType="application/vnd.openxmlformats-officedocument.presentationml.slide+xml"/>
  <Override PartName="/ppt/slideMasters/slideMaster171.xml" ContentType="application/vnd.openxmlformats-officedocument.presentationml.slideMaster+xml"/>
  <Override PartName="/ppt/slides/slide171.xml" ContentType="application/vnd.openxmlformats-officedocument.presentationml.slide+xml"/>
  <Override PartName="/ppt/slideMasters/slideMaster172.xml" ContentType="application/vnd.openxmlformats-officedocument.presentationml.slideMaster+xml"/>
  <Override PartName="/ppt/slides/slide172.xml" ContentType="application/vnd.openxmlformats-officedocument.presentationml.slide+xml"/>
  <Override PartName="/ppt/slideMasters/slideMaster173.xml" ContentType="application/vnd.openxmlformats-officedocument.presentationml.slideMaster+xml"/>
  <Override PartName="/ppt/slides/slide173.xml" ContentType="application/vnd.openxmlformats-officedocument.presentationml.slide+xml"/>
  <Override PartName="/ppt/slideMasters/slideMaster174.xml" ContentType="application/vnd.openxmlformats-officedocument.presentationml.slideMaster+xml"/>
  <Override PartName="/ppt/slides/slide174.xml" ContentType="application/vnd.openxmlformats-officedocument.presentationml.slide+xml"/>
  <Override PartName="/ppt/slideMasters/slideMaster175.xml" ContentType="application/vnd.openxmlformats-officedocument.presentationml.slideMaster+xml"/>
  <Override PartName="/ppt/slides/slide175.xml" ContentType="application/vnd.openxmlformats-officedocument.presentationml.slide+xml"/>
  <Override PartName="/ppt/slideMasters/slideMaster176.xml" ContentType="application/vnd.openxmlformats-officedocument.presentationml.slideMaster+xml"/>
  <Override PartName="/ppt/slides/slide176.xml" ContentType="application/vnd.openxmlformats-officedocument.presentationml.slide+xml"/>
  <Override PartName="/ppt/slideMasters/slideMaster177.xml" ContentType="application/vnd.openxmlformats-officedocument.presentationml.slideMaster+xml"/>
  <Override PartName="/ppt/slides/slide177.xml" ContentType="application/vnd.openxmlformats-officedocument.presentationml.slide+xml"/>
  <Override PartName="/ppt/slideMasters/slideMaster178.xml" ContentType="application/vnd.openxmlformats-officedocument.presentationml.slideMaster+xml"/>
  <Override PartName="/ppt/slides/slide178.xml" ContentType="application/vnd.openxmlformats-officedocument.presentationml.slide+xml"/>
  <Override PartName="/ppt/slideMasters/slideMaster179.xml" ContentType="application/vnd.openxmlformats-officedocument.presentationml.slideMaster+xml"/>
  <Override PartName="/ppt/slides/slide179.xml" ContentType="application/vnd.openxmlformats-officedocument.presentationml.slide+xml"/>
  <Override PartName="/ppt/slideMasters/slideMaster180.xml" ContentType="application/vnd.openxmlformats-officedocument.presentationml.slideMaster+xml"/>
  <Override PartName="/ppt/slides/slide180.xml" ContentType="application/vnd.openxmlformats-officedocument.presentationml.slide+xml"/>
  <Override PartName="/ppt/slideMasters/slideMaster181.xml" ContentType="application/vnd.openxmlformats-officedocument.presentationml.slideMaster+xml"/>
  <Override PartName="/ppt/slides/slide181.xml" ContentType="application/vnd.openxmlformats-officedocument.presentationml.slide+xml"/>
  <Override PartName="/ppt/slideMasters/slideMaster182.xml" ContentType="application/vnd.openxmlformats-officedocument.presentationml.slideMaster+xml"/>
  <Override PartName="/ppt/slides/slide182.xml" ContentType="application/vnd.openxmlformats-officedocument.presentationml.slide+xml"/>
  <Override PartName="/ppt/slideMasters/slideMaster183.xml" ContentType="application/vnd.openxmlformats-officedocument.presentationml.slideMaster+xml"/>
  <Override PartName="/ppt/slides/slide183.xml" ContentType="application/vnd.openxmlformats-officedocument.presentationml.slide+xml"/>
  <Override PartName="/ppt/slideMasters/slideMaster184.xml" ContentType="application/vnd.openxmlformats-officedocument.presentationml.slideMaster+xml"/>
  <Override PartName="/ppt/slides/slide184.xml" ContentType="application/vnd.openxmlformats-officedocument.presentationml.slide+xml"/>
  <Override PartName="/ppt/slideMasters/slideMaster185.xml" ContentType="application/vnd.openxmlformats-officedocument.presentationml.slideMaster+xml"/>
  <Override PartName="/ppt/slides/slide185.xml" ContentType="application/vnd.openxmlformats-officedocument.presentationml.slide+xml"/>
  <Override PartName="/ppt/slideMasters/slideMaster186.xml" ContentType="application/vnd.openxmlformats-officedocument.presentationml.slideMaster+xml"/>
  <Override PartName="/ppt/slides/slide186.xml" ContentType="application/vnd.openxmlformats-officedocument.presentationml.slide+xml"/>
  <Override PartName="/ppt/slideMasters/slideMaster187.xml" ContentType="application/vnd.openxmlformats-officedocument.presentationml.slideMaster+xml"/>
  <Override PartName="/ppt/slides/slide187.xml" ContentType="application/vnd.openxmlformats-officedocument.presentationml.slide+xml"/>
  <Override PartName="/ppt/slideMasters/slideMaster188.xml" ContentType="application/vnd.openxmlformats-officedocument.presentationml.slideMaster+xml"/>
  <Override PartName="/ppt/slides/slide188.xml" ContentType="application/vnd.openxmlformats-officedocument.presentationml.slide+xml"/>
  <Override PartName="/ppt/slideMasters/slideMaster189.xml" ContentType="application/vnd.openxmlformats-officedocument.presentationml.slideMaster+xml"/>
  <Override PartName="/ppt/slides/slide189.xml" ContentType="application/vnd.openxmlformats-officedocument.presentationml.slide+xml"/>
  <Override PartName="/ppt/slideMasters/slideMaster190.xml" ContentType="application/vnd.openxmlformats-officedocument.presentationml.slideMaster+xml"/>
  <Override PartName="/ppt/slides/slide190.xml" ContentType="application/vnd.openxmlformats-officedocument.presentationml.slide+xml"/>
  <Override PartName="/ppt/slideMasters/slideMaster191.xml" ContentType="application/vnd.openxmlformats-officedocument.presentationml.slideMaster+xml"/>
  <Override PartName="/ppt/slides/slide191.xml" ContentType="application/vnd.openxmlformats-officedocument.presentationml.slide+xml"/>
  <Override PartName="/ppt/slideMasters/slideMaster192.xml" ContentType="application/vnd.openxmlformats-officedocument.presentationml.slideMaster+xml"/>
  <Override PartName="/ppt/slides/slide192.xml" ContentType="application/vnd.openxmlformats-officedocument.presentationml.slide+xml"/>
  <Override PartName="/ppt/slideMasters/slideMaster193.xml" ContentType="application/vnd.openxmlformats-officedocument.presentationml.slideMaster+xml"/>
  <Override PartName="/ppt/slides/slide193.xml" ContentType="application/vnd.openxmlformats-officedocument.presentationml.slide+xml"/>
  <Override PartName="/ppt/slideMasters/slideMaster194.xml" ContentType="application/vnd.openxmlformats-officedocument.presentationml.slideMaster+xml"/>
  <Override PartName="/ppt/slides/slide194.xml" ContentType="application/vnd.openxmlformats-officedocument.presentationml.slide+xml"/>
  <Override PartName="/ppt/slideMasters/slideMaster195.xml" ContentType="application/vnd.openxmlformats-officedocument.presentationml.slideMaster+xml"/>
  <Override PartName="/ppt/slides/slide195.xml" ContentType="application/vnd.openxmlformats-officedocument.presentationml.slide+xml"/>
  <Override PartName="/ppt/slideMasters/slideMaster196.xml" ContentType="application/vnd.openxmlformats-officedocument.presentationml.slideMaster+xml"/>
  <Override PartName="/ppt/slides/slide196.xml" ContentType="application/vnd.openxmlformats-officedocument.presentationml.slide+xml"/>
  <Override PartName="/ppt/slideMasters/slideMaster197.xml" ContentType="application/vnd.openxmlformats-officedocument.presentationml.slideMaster+xml"/>
  <Override PartName="/ppt/slides/slide197.xml" ContentType="application/vnd.openxmlformats-officedocument.presentationml.slide+xml"/>
  <Override PartName="/ppt/slideMasters/slideMaster198.xml" ContentType="application/vnd.openxmlformats-officedocument.presentationml.slideMaster+xml"/>
  <Override PartName="/ppt/slides/slide198.xml" ContentType="application/vnd.openxmlformats-officedocument.presentationml.slide+xml"/>
  <Override PartName="/ppt/slideMasters/slideMaster199.xml" ContentType="application/vnd.openxmlformats-officedocument.presentationml.slideMaster+xml"/>
  <Override PartName="/ppt/slides/slide199.xml" ContentType="application/vnd.openxmlformats-officedocument.presentationml.slide+xml"/>
  <Override PartName="/ppt/slideMasters/slideMaster200.xml" ContentType="application/vnd.openxmlformats-officedocument.presentationml.slideMaster+xml"/>
  <Override PartName="/ppt/slides/slide200.xml" ContentType="application/vnd.openxmlformats-officedocument.presentationml.slide+xml"/>
  <Override PartName="/ppt/slideMasters/slideMaster201.xml" ContentType="application/vnd.openxmlformats-officedocument.presentationml.slideMaster+xml"/>
  <Override PartName="/ppt/slides/slide201.xml" ContentType="application/vnd.openxmlformats-officedocument.presentationml.slide+xml"/>
  <Override PartName="/ppt/slideMasters/slideMaster202.xml" ContentType="application/vnd.openxmlformats-officedocument.presentationml.slideMaster+xml"/>
  <Override PartName="/ppt/slides/slide202.xml" ContentType="application/vnd.openxmlformats-officedocument.presentationml.slide+xml"/>
  <Override PartName="/ppt/slideMasters/slideMaster203.xml" ContentType="application/vnd.openxmlformats-officedocument.presentationml.slideMaster+xml"/>
  <Override PartName="/ppt/slides/slide203.xml" ContentType="application/vnd.openxmlformats-officedocument.presentationml.slide+xml"/>
  <Override PartName="/ppt/slideMasters/slideMaster204.xml" ContentType="application/vnd.openxmlformats-officedocument.presentationml.slideMaster+xml"/>
  <Override PartName="/ppt/slides/slide204.xml" ContentType="application/vnd.openxmlformats-officedocument.presentationml.slide+xml"/>
  <Override PartName="/ppt/slideMasters/slideMaster205.xml" ContentType="application/vnd.openxmlformats-officedocument.presentationml.slideMaster+xml"/>
  <Override PartName="/ppt/slides/slide205.xml" ContentType="application/vnd.openxmlformats-officedocument.presentationml.slide+xml"/>
  <Override PartName="/ppt/slideMasters/slideMaster206.xml" ContentType="application/vnd.openxmlformats-officedocument.presentationml.slideMaster+xml"/>
  <Override PartName="/ppt/slides/slide206.xml" ContentType="application/vnd.openxmlformats-officedocument.presentationml.slide+xml"/>
  <Override PartName="/ppt/slideMasters/slideMaster207.xml" ContentType="application/vnd.openxmlformats-officedocument.presentationml.slideMaster+xml"/>
  <Override PartName="/ppt/slides/slide207.xml" ContentType="application/vnd.openxmlformats-officedocument.presentationml.slide+xml"/>
  <Override PartName="/ppt/slideMasters/slideMaster208.xml" ContentType="application/vnd.openxmlformats-officedocument.presentationml.slideMaster+xml"/>
  <Override PartName="/ppt/slides/slide208.xml" ContentType="application/vnd.openxmlformats-officedocument.presentationml.slide+xml"/>
  <Override PartName="/ppt/slideMasters/slideMaster209.xml" ContentType="application/vnd.openxmlformats-officedocument.presentationml.slideMaster+xml"/>
  <Override PartName="/ppt/slides/slide209.xml" ContentType="application/vnd.openxmlformats-officedocument.presentationml.slide+xml"/>
  <Override PartName="/ppt/slideMasters/slideMaster210.xml" ContentType="application/vnd.openxmlformats-officedocument.presentationml.slideMaster+xml"/>
  <Override PartName="/ppt/slides/slide210.xml" ContentType="application/vnd.openxmlformats-officedocument.presentationml.slide+xml"/>
  <Override PartName="/ppt/slideMasters/slideMaster211.xml" ContentType="application/vnd.openxmlformats-officedocument.presentationml.slideMaster+xml"/>
  <Override PartName="/ppt/slides/slide211.xml" ContentType="application/vnd.openxmlformats-officedocument.presentationml.slide+xml"/>
  <Override PartName="/ppt/slideMasters/slideMaster212.xml" ContentType="application/vnd.openxmlformats-officedocument.presentationml.slideMaster+xml"/>
  <Override PartName="/ppt/slides/slide212.xml" ContentType="application/vnd.openxmlformats-officedocument.presentationml.slide+xml"/>
  <Override PartName="/ppt/slideMasters/slideMaster213.xml" ContentType="application/vnd.openxmlformats-officedocument.presentationml.slideMaster+xml"/>
  <Override PartName="/ppt/slides/slide2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 id="411" r:id="rId157"/>
    <p:sldId id="412" r:id="rId158"/>
    <p:sldId id="413" r:id="rId159"/>
    <p:sldId id="414" r:id="rId160"/>
    <p:sldId id="415" r:id="rId161"/>
    <p:sldId id="416" r:id="rId162"/>
    <p:sldId id="417" r:id="rId163"/>
    <p:sldId id="418" r:id="rId164"/>
    <p:sldId id="419" r:id="rId165"/>
    <p:sldId id="420" r:id="rId166"/>
    <p:sldId id="421" r:id="rId167"/>
    <p:sldId id="422" r:id="rId168"/>
    <p:sldId id="423" r:id="rId169"/>
    <p:sldId id="424" r:id="rId170"/>
    <p:sldId id="425" r:id="rId171"/>
    <p:sldId id="426" r:id="rId172"/>
    <p:sldId id="427" r:id="rId173"/>
    <p:sldId id="428" r:id="rId174"/>
    <p:sldId id="429" r:id="rId175"/>
    <p:sldId id="430" r:id="rId176"/>
    <p:sldId id="431" r:id="rId177"/>
    <p:sldId id="432" r:id="rId178"/>
    <p:sldId id="433" r:id="rId179"/>
    <p:sldId id="434" r:id="rId180"/>
    <p:sldId id="435" r:id="rId181"/>
    <p:sldId id="436" r:id="rId182"/>
    <p:sldId id="437" r:id="rId183"/>
    <p:sldId id="438" r:id="rId184"/>
    <p:sldId id="439" r:id="rId185"/>
    <p:sldId id="440" r:id="rId186"/>
    <p:sldId id="441" r:id="rId187"/>
    <p:sldId id="442" r:id="rId188"/>
    <p:sldId id="443" r:id="rId189"/>
    <p:sldId id="444" r:id="rId190"/>
    <p:sldId id="445" r:id="rId191"/>
    <p:sldId id="446" r:id="rId192"/>
    <p:sldId id="447" r:id="rId193"/>
    <p:sldId id="448" r:id="rId194"/>
    <p:sldId id="449" r:id="rId195"/>
    <p:sldId id="450" r:id="rId196"/>
    <p:sldId id="451" r:id="rId197"/>
    <p:sldId id="452" r:id="rId198"/>
    <p:sldId id="453" r:id="rId199"/>
    <p:sldId id="454" r:id="rId200"/>
    <p:sldId id="455" r:id="rId201"/>
    <p:sldId id="456" r:id="rId202"/>
    <p:sldId id="457" r:id="rId203"/>
    <p:sldId id="458" r:id="rId204"/>
    <p:sldId id="459" r:id="rId205"/>
    <p:sldId id="460" r:id="rId206"/>
    <p:sldId id="461" r:id="rId207"/>
    <p:sldId id="462" r:id="rId208"/>
    <p:sldId id="463" r:id="rId209"/>
    <p:sldId id="464" r:id="rId210"/>
    <p:sldId id="465" r:id="rId211"/>
    <p:sldId id="466" r:id="rId212"/>
    <p:sldId id="467" r:id="rId213"/>
    <p:sldId id="468" r:id="rId214"/>
  </p:sldIdLst>
  <p:notesMasterIdLst>
    <p:notesMasterId r:id="rId2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173" Type="http://schemas.openxmlformats.org/officeDocument/2006/relationships/slide" Target="slides/slide172.xml"/><Relationship Id="rId174" Type="http://schemas.openxmlformats.org/officeDocument/2006/relationships/slide" Target="slides/slide173.xml"/><Relationship Id="rId175" Type="http://schemas.openxmlformats.org/officeDocument/2006/relationships/slide" Target="slides/slide174.xml"/><Relationship Id="rId176" Type="http://schemas.openxmlformats.org/officeDocument/2006/relationships/slide" Target="slides/slide175.xml"/><Relationship Id="rId177" Type="http://schemas.openxmlformats.org/officeDocument/2006/relationships/slide" Target="slides/slide176.xml"/><Relationship Id="rId178" Type="http://schemas.openxmlformats.org/officeDocument/2006/relationships/slide" Target="slides/slide177.xml"/><Relationship Id="rId179" Type="http://schemas.openxmlformats.org/officeDocument/2006/relationships/slide" Target="slides/slide178.xml"/><Relationship Id="rId180" Type="http://schemas.openxmlformats.org/officeDocument/2006/relationships/slide" Target="slides/slide179.xml"/><Relationship Id="rId181" Type="http://schemas.openxmlformats.org/officeDocument/2006/relationships/slide" Target="slides/slide180.xml"/><Relationship Id="rId182" Type="http://schemas.openxmlformats.org/officeDocument/2006/relationships/slide" Target="slides/slide181.xml"/><Relationship Id="rId183" Type="http://schemas.openxmlformats.org/officeDocument/2006/relationships/slide" Target="slides/slide182.xml"/><Relationship Id="rId184" Type="http://schemas.openxmlformats.org/officeDocument/2006/relationships/slide" Target="slides/slide183.xml"/><Relationship Id="rId185" Type="http://schemas.openxmlformats.org/officeDocument/2006/relationships/slide" Target="slides/slide184.xml"/><Relationship Id="rId186" Type="http://schemas.openxmlformats.org/officeDocument/2006/relationships/slide" Target="slides/slide185.xml"/><Relationship Id="rId187" Type="http://schemas.openxmlformats.org/officeDocument/2006/relationships/slide" Target="slides/slide186.xml"/><Relationship Id="rId188" Type="http://schemas.openxmlformats.org/officeDocument/2006/relationships/slide" Target="slides/slide187.xml"/><Relationship Id="rId189" Type="http://schemas.openxmlformats.org/officeDocument/2006/relationships/slide" Target="slides/slide188.xml"/><Relationship Id="rId190" Type="http://schemas.openxmlformats.org/officeDocument/2006/relationships/slide" Target="slides/slide189.xml"/><Relationship Id="rId191" Type="http://schemas.openxmlformats.org/officeDocument/2006/relationships/slide" Target="slides/slide190.xml"/><Relationship Id="rId192" Type="http://schemas.openxmlformats.org/officeDocument/2006/relationships/slide" Target="slides/slide191.xml"/><Relationship Id="rId193" Type="http://schemas.openxmlformats.org/officeDocument/2006/relationships/slide" Target="slides/slide192.xml"/><Relationship Id="rId194" Type="http://schemas.openxmlformats.org/officeDocument/2006/relationships/slide" Target="slides/slide193.xml"/><Relationship Id="rId195" Type="http://schemas.openxmlformats.org/officeDocument/2006/relationships/slide" Target="slides/slide194.xml"/><Relationship Id="rId196" Type="http://schemas.openxmlformats.org/officeDocument/2006/relationships/slide" Target="slides/slide195.xml"/><Relationship Id="rId197" Type="http://schemas.openxmlformats.org/officeDocument/2006/relationships/slide" Target="slides/slide196.xml"/><Relationship Id="rId198" Type="http://schemas.openxmlformats.org/officeDocument/2006/relationships/slide" Target="slides/slide197.xml"/><Relationship Id="rId199" Type="http://schemas.openxmlformats.org/officeDocument/2006/relationships/slide" Target="slides/slide198.xml"/><Relationship Id="rId200" Type="http://schemas.openxmlformats.org/officeDocument/2006/relationships/slide" Target="slides/slide199.xml"/><Relationship Id="rId201" Type="http://schemas.openxmlformats.org/officeDocument/2006/relationships/slide" Target="slides/slide200.xml"/><Relationship Id="rId202" Type="http://schemas.openxmlformats.org/officeDocument/2006/relationships/slide" Target="slides/slide201.xml"/><Relationship Id="rId203" Type="http://schemas.openxmlformats.org/officeDocument/2006/relationships/slide" Target="slides/slide202.xml"/><Relationship Id="rId204" Type="http://schemas.openxmlformats.org/officeDocument/2006/relationships/slide" Target="slides/slide203.xml"/><Relationship Id="rId205" Type="http://schemas.openxmlformats.org/officeDocument/2006/relationships/slide" Target="slides/slide204.xml"/><Relationship Id="rId206" Type="http://schemas.openxmlformats.org/officeDocument/2006/relationships/slide" Target="slides/slide205.xml"/><Relationship Id="rId207" Type="http://schemas.openxmlformats.org/officeDocument/2006/relationships/slide" Target="slides/slide206.xml"/><Relationship Id="rId208" Type="http://schemas.openxmlformats.org/officeDocument/2006/relationships/slide" Target="slides/slide207.xml"/><Relationship Id="rId209" Type="http://schemas.openxmlformats.org/officeDocument/2006/relationships/slide" Target="slides/slide208.xml"/><Relationship Id="rId210" Type="http://schemas.openxmlformats.org/officeDocument/2006/relationships/slide" Target="slides/slide209.xml"/><Relationship Id="rId211" Type="http://schemas.openxmlformats.org/officeDocument/2006/relationships/slide" Target="slides/slide210.xml"/><Relationship Id="rId212" Type="http://schemas.openxmlformats.org/officeDocument/2006/relationships/slide" Target="slides/slide211.xml"/><Relationship Id="rId213" Type="http://schemas.openxmlformats.org/officeDocument/2006/relationships/slide" Target="slides/slide212.xml"/><Relationship Id="rId214" Type="http://schemas.openxmlformats.org/officeDocument/2006/relationships/slide" Target="slides/slide213.xml"/><Relationship Id="rId215" Type="http://schemas.openxmlformats.org/officeDocument/2006/relationships/notesMaster" Target="notesMasters/notesMaster1.xml"/><Relationship Id="rId216" Type="http://schemas.openxmlformats.org/officeDocument/2006/relationships/presProps" Target="presProps.xml"/><Relationship Id="rId217" Type="http://schemas.openxmlformats.org/officeDocument/2006/relationships/viewProps" Target="viewProps.xml"/><Relationship Id="rId218" Type="http://schemas.openxmlformats.org/officeDocument/2006/relationships/theme" Target="theme/theme1.xml"/><Relationship Id="rId2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_rels/notesSlide10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9.xml"/>
		</Relationships>
</file>

<file path=ppt/notesSlides/_rels/notesSlide1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0.xml"/>
		</Relationships>
</file>

<file path=ppt/notesSlides/_rels/notesSlide1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1.xml"/>
		</Relationships>
</file>

<file path=ppt/notesSlides/_rels/notesSlide1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2.xml"/>
		</Relationships>
</file>

<file path=ppt/notesSlides/_rels/notesSlide1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3.xml"/>
		</Relationships>
</file>

<file path=ppt/notesSlides/_rels/notesSlide1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4.xml"/>
		</Relationships>
</file>

<file path=ppt/notesSlides/_rels/notesSlide1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5.xml"/>
		</Relationships>
</file>

<file path=ppt/notesSlides/_rels/notesSlide1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6.xml"/>
		</Relationships>
</file>

<file path=ppt/notesSlides/_rels/notesSlide1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7.xml"/>
		</Relationships>
</file>

<file path=ppt/notesSlides/_rels/notesSlide1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8.xml"/>
		</Relationships>
</file>

<file path=ppt/notesSlides/_rels/notesSlide1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9.xml"/>
		</Relationships>
</file>

<file path=ppt/notesSlides/_rels/notesSlide1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0.xml"/>
		</Relationships>
</file>

<file path=ppt/notesSlides/_rels/notesSlide1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1.xml"/>
		</Relationships>
</file>

<file path=ppt/notesSlides/_rels/notesSlide1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2.xml"/>
		</Relationships>
</file>

<file path=ppt/notesSlides/_rels/notesSlide1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3.xml"/>
		</Relationships>
</file>

<file path=ppt/notesSlides/_rels/notesSlide1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4.xml"/>
		</Relationships>
</file>

<file path=ppt/notesSlides/_rels/notesSlide1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5.xml"/>
		</Relationships>
</file>

<file path=ppt/notesSlides/_rels/notesSlide1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6.xml"/>
		</Relationships>
</file>

<file path=ppt/notesSlides/_rels/notesSlide1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7.xml"/>
		</Relationships>
</file>

<file path=ppt/notesSlides/_rels/notesSlide1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8.xml"/>
		</Relationships>
</file>

<file path=ppt/notesSlides/_rels/notesSlide1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9.xml"/>
		</Relationships>
</file>

<file path=ppt/notesSlides/_rels/notesSlide1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0.xml"/>
		</Relationships>
</file>

<file path=ppt/notesSlides/_rels/notesSlide1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1.xml"/>
		</Relationships>
</file>

<file path=ppt/notesSlides/_rels/notesSlide1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2.xml"/>
		</Relationships>
</file>

<file path=ppt/notesSlides/_rels/notesSlide1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3.xml"/>
		</Relationships>
</file>

<file path=ppt/notesSlides/_rels/notesSlide1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4.xml"/>
		</Relationships>
</file>

<file path=ppt/notesSlides/_rels/notesSlide1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5.xml"/>
		</Relationships>
</file>

<file path=ppt/notesSlides/_rels/notesSlide1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6.xml"/>
		</Relationships>
</file>

<file path=ppt/notesSlides/_rels/notesSlide1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7.xml"/>
		</Relationships>
</file>

<file path=ppt/notesSlides/_rels/notesSlide1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8.xml"/>
		</Relationships>
</file>

<file path=ppt/notesSlides/_rels/notesSlide1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9.xml"/>
		</Relationships>
</file>

<file path=ppt/notesSlides/_rels/notesSlide1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0.xml"/>
		</Relationships>
</file>

<file path=ppt/notesSlides/_rels/notesSlide1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1.xml"/>
		</Relationships>
</file>

<file path=ppt/notesSlides/_rels/notesSlide1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2.xml"/>
		</Relationships>
</file>

<file path=ppt/notesSlides/_rels/notesSlide1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3.xml"/>
		</Relationships>
</file>

<file path=ppt/notesSlides/_rels/notesSlide1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4.xml"/>
		</Relationships>
</file>

<file path=ppt/notesSlides/_rels/notesSlide1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5.xml"/>
		</Relationships>
</file>

<file path=ppt/notesSlides/_rels/notesSlide1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6.xml"/>
		</Relationships>
</file>

<file path=ppt/notesSlides/_rels/notesSlide1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7.xml"/>
		</Relationships>
</file>

<file path=ppt/notesSlides/_rels/notesSlide1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8.xml"/>
		</Relationships>
</file>

<file path=ppt/notesSlides/_rels/notesSlide1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9.xml"/>
		</Relationships>
</file>

<file path=ppt/notesSlides/_rels/notesSlide1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0.xml"/>
		</Relationships>
</file>

<file path=ppt/notesSlides/_rels/notesSlide1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1.xml"/>
		</Relationships>
</file>

<file path=ppt/notesSlides/_rels/notesSlide1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2.xml"/>
		</Relationships>
</file>

<file path=ppt/notesSlides/_rels/notesSlide1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3.xml"/>
		</Relationships>
</file>

<file path=ppt/notesSlides/_rels/notesSlide1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4.xml"/>
		</Relationships>
</file>

<file path=ppt/notesSlides/_rels/notesSlide1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5.xml"/>
		</Relationships>
</file>

<file path=ppt/notesSlides/_rels/notesSlide1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6.xml"/>
		</Relationships>
</file>

<file path=ppt/notesSlides/_rels/notesSlide1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7.xml"/>
		</Relationships>
</file>

<file path=ppt/notesSlides/_rels/notesSlide1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8.xml"/>
		</Relationships>
</file>

<file path=ppt/notesSlides/_rels/notesSlide1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9.xml"/>
		</Relationships>
</file>

<file path=ppt/notesSlides/_rels/notesSlide1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0.xml"/>
		</Relationships>
</file>

<file path=ppt/notesSlides/_rels/notesSlide1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1.xml"/>
		</Relationships>
</file>

<file path=ppt/notesSlides/_rels/notesSlide1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2.xml"/>
		</Relationships>
</file>

<file path=ppt/notesSlides/_rels/notesSlide1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3.xml"/>
		</Relationships>
</file>

<file path=ppt/notesSlides/_rels/notesSlide1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4.xml"/>
		</Relationships>
</file>

<file path=ppt/notesSlides/_rels/notesSlide1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5.xml"/>
		</Relationships>
</file>

<file path=ppt/notesSlides/_rels/notesSlide1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6.xml"/>
		</Relationships>
</file>

<file path=ppt/notesSlides/_rels/notesSlide1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7.xml"/>
		</Relationships>
</file>

<file path=ppt/notesSlides/_rels/notesSlide1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8.xml"/>
		</Relationships>
</file>

<file path=ppt/notesSlides/_rels/notesSlide1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9.xml"/>
		</Relationships>
</file>

<file path=ppt/notesSlides/_rels/notesSlide1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0.xml"/>
		</Relationships>
</file>

<file path=ppt/notesSlides/_rels/notesSlide1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1.xml"/>
		</Relationships>
</file>

<file path=ppt/notesSlides/_rels/notesSlide1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2.xml"/>
		</Relationships>
</file>

<file path=ppt/notesSlides/_rels/notesSlide1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3.xml"/>
		</Relationships>
</file>

<file path=ppt/notesSlides/_rels/notesSlide1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4.xml"/>
		</Relationships>
</file>

<file path=ppt/notesSlides/_rels/notesSlide1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5.xml"/>
		</Relationships>
</file>

<file path=ppt/notesSlides/_rels/notesSlide1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6.xml"/>
		</Relationships>
</file>

<file path=ppt/notesSlides/_rels/notesSlide1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7.xml"/>
		</Relationships>
</file>

<file path=ppt/notesSlides/_rels/notesSlide1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8.xml"/>
		</Relationships>
</file>

<file path=ppt/notesSlides/_rels/notesSlide1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9.xml"/>
		</Relationships>
</file>

<file path=ppt/notesSlides/_rels/notesSlide1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0.xml"/>
		</Relationships>
</file>

<file path=ppt/notesSlides/_rels/notesSlide1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1.xml"/>
		</Relationships>
</file>

<file path=ppt/notesSlides/_rels/notesSlide1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2.xml"/>
		</Relationships>
</file>

<file path=ppt/notesSlides/_rels/notesSlide1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3.xml"/>
		</Relationships>
</file>

<file path=ppt/notesSlides/_rels/notesSlide1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4.xml"/>
		</Relationships>
</file>

<file path=ppt/notesSlides/_rels/notesSlide1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5.xml"/>
		</Relationships>
</file>

<file path=ppt/notesSlides/_rels/notesSlide1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6.xml"/>
		</Relationships>
</file>

<file path=ppt/notesSlides/_rels/notesSlide1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7.xml"/>
		</Relationships>
</file>

<file path=ppt/notesSlides/_rels/notesSlide1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8.xml"/>
		</Relationships>
</file>

<file path=ppt/notesSlides/_rels/notesSlide1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9.xml"/>
		</Relationships>
</file>

<file path=ppt/notesSlides/_rels/notesSlide1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0.xml"/>
		</Relationships>
</file>

<file path=ppt/notesSlides/_rels/notesSlide1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1.xml"/>
		</Relationships>
</file>

<file path=ppt/notesSlides/_rels/notesSlide1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2.xml"/>
		</Relationships>
</file>

<file path=ppt/notesSlides/_rels/notesSlide1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3.xml"/>
		</Relationships>
</file>

<file path=ppt/notesSlides/_rels/notesSlide1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4.xml"/>
		</Relationships>
</file>

<file path=ppt/notesSlides/_rels/notesSlide1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5.xml"/>
		</Relationships>
</file>

<file path=ppt/notesSlides/_rels/notesSlide1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6.xml"/>
		</Relationships>
</file>

<file path=ppt/notesSlides/_rels/notesSlide1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7.xml"/>
		</Relationships>
</file>

<file path=ppt/notesSlides/_rels/notesSlide1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8.xml"/>
		</Relationships>
</file>

<file path=ppt/notesSlides/_rels/notesSlide1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9.xml"/>
		</Relationships>
</file>

<file path=ppt/notesSlides/_rels/notesSlide2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0.xml"/>
		</Relationships>
</file>

<file path=ppt/notesSlides/_rels/notesSlide2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1.xml"/>
		</Relationships>
</file>

<file path=ppt/notesSlides/_rels/notesSlide2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2.xml"/>
		</Relationships>
</file>

<file path=ppt/notesSlides/_rels/notesSlide2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3.xml"/>
		</Relationships>
</file>

<file path=ppt/notesSlides/_rels/notesSlide2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4.xml"/>
		</Relationships>
</file>

<file path=ppt/notesSlides/_rels/notesSlide2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5.xml"/>
		</Relationships>
</file>

<file path=ppt/notesSlides/_rels/notesSlide2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6.xml"/>
		</Relationships>
</file>

<file path=ppt/notesSlides/_rels/notesSlide2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7.xml"/>
		</Relationships>
</file>

<file path=ppt/notesSlides/_rels/notesSlide2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8.xml"/>
		</Relationships>
</file>

<file path=ppt/notesSlides/_rels/notesSlide20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9.xml"/>
		</Relationships>
</file>

<file path=ppt/notesSlides/_rels/notesSlide2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0.xml"/>
		</Relationships>
</file>

<file path=ppt/notesSlides/_rels/notesSlide2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1.xml"/>
		</Relationships>
</file>

<file path=ppt/notesSlides/_rels/notesSlide2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2.xml"/>
		</Relationships>
</file>

<file path=ppt/notesSlides/_rels/notesSlide2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8.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9.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0.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5.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6.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8.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9.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0.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4.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8.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9.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0.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1.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4.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5.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6.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8.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9.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0.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4.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5.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6.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8.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9.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0.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3.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4.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5.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6.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8.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9.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0.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1.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3.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4.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5.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6.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7.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8.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9.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0.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1.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3.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4.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5.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6.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7.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8.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9.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0.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1.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048"/>
        </a:solidFill>
      </p:bgPr>
    </p:bg>
    <p:spTree>
      <p:nvGrpSpPr>
        <p:cNvPr id="1" name=""/>
        <p:cNvGrpSpPr/>
        <p:nvPr/>
      </p:nvGrpSpPr>
      <p:grpSpPr>
        <a:xfrm>
          <a:off x="0" y="0"/>
          <a:ext cx="0" cy="0"/>
          <a:chOff x="0" y="0"/>
          <a:chExt cx="0" cy="0"/>
        </a:xfrm>
      </p:grpSpPr>
      <p:pic>
        <p:nvPicPr>
          <p:cNvPr id="2" name="Image 0" descr="tiburones.png">    </p:cNvPr>
          <p:cNvPicPr>
            <a:picLocks noChangeAspect="1"/>
          </p:cNvPicPr>
          <p:nvPr/>
        </p:nvPicPr>
        <p:blipFill>
          <a:blip r:embed="rId1"/>
          <a:stretch>
            <a:fillRect/>
          </a:stretch>
        </p:blipFill>
        <p:spPr>
          <a:xfrm>
            <a:off x="3529584" y="256032"/>
            <a:ext cx="2084832" cy="2276856"/>
          </a:xfrm>
          <a:prstGeom prst="rect">
            <a:avLst/>
          </a:prstGeom>
        </p:spPr>
      </p:pic>
      <p:sp>
        <p:nvSpPr>
          <p:cNvPr id="3" name="Text 0"/>
          <p:cNvSpPr/>
          <p:nvPr/>
        </p:nvSpPr>
        <p:spPr>
          <a:xfrm>
            <a:off x="457200" y="2697480"/>
            <a:ext cx="8229600" cy="365760"/>
          </a:xfrm>
          <a:prstGeom prst="rect">
            <a:avLst/>
          </a:prstGeom>
          <a:noFill/>
          <a:ln/>
        </p:spPr>
        <p:txBody>
          <a:bodyPr wrap="square" lIns="0" tIns="0" rIns="0" bIns="0" rtlCol="0" anchor="ctr"/>
          <a:lstStyle/>
          <a:p>
            <a:pPr algn="ctr" indent="0" marL="0">
              <a:buNone/>
            </a:pPr>
            <a:r>
              <a:rPr lang="en-US" sz="1600" b="1" spc="300" kern="0" dirty="0">
                <a:solidFill>
                  <a:srgbClr val="62A8C4"/>
                </a:solidFill>
                <a:latin typeface="Arial" pitchFamily="34" charset="0"/>
                <a:ea typeface="Arial" pitchFamily="34" charset="-122"/>
                <a:cs typeface="Arial" pitchFamily="34" charset="-120"/>
              </a:rPr>
              <a:t>LA PAZ CABO VELAS TIBURONES</a:t>
            </a:r>
            <a:endParaRPr lang="en-US" sz="1600" dirty="0"/>
          </a:p>
        </p:txBody>
      </p:sp>
      <p:sp>
        <p:nvSpPr>
          <p:cNvPr id="4" name="Text 1"/>
          <p:cNvSpPr/>
          <p:nvPr/>
        </p:nvSpPr>
        <p:spPr>
          <a:xfrm>
            <a:off x="457200" y="3017520"/>
            <a:ext cx="8229600" cy="777240"/>
          </a:xfrm>
          <a:prstGeom prst="rect">
            <a:avLst/>
          </a:prstGeom>
          <a:noFill/>
          <a:ln/>
        </p:spPr>
        <p:txBody>
          <a:bodyPr wrap="square" lIns="0" tIns="0" rIns="0" bIns="0" rtlCol="0" anchor="ctr"/>
          <a:lstStyle/>
          <a:p>
            <a:pPr algn="ctr" indent="0" marL="0">
              <a:buNone/>
            </a:pPr>
            <a:r>
              <a:rPr lang="en-US" sz="4400" b="1" dirty="0">
                <a:solidFill>
                  <a:srgbClr val="FFFFFF"/>
                </a:solidFill>
                <a:latin typeface="Arial" pitchFamily="34" charset="0"/>
                <a:ea typeface="Arial" pitchFamily="34" charset="-122"/>
                <a:cs typeface="Arial" pitchFamily="34" charset="-120"/>
              </a:rPr>
              <a:t>PROGRAMA </a:t>
            </a:r>
            <a:pPr algn="ctr" indent="0" marL="0">
              <a:buNone/>
            </a:pPr>
            <a:r>
              <a:rPr lang="en-US" sz="4400" b="1" dirty="0">
                <a:solidFill>
                  <a:srgbClr val="62A8C4"/>
                </a:solidFill>
                <a:latin typeface="Arial" pitchFamily="34" charset="0"/>
                <a:ea typeface="Arial" pitchFamily="34" charset="-122"/>
                <a:cs typeface="Arial" pitchFamily="34" charset="-120"/>
              </a:rPr>
              <a:t>FULL COURT</a:t>
            </a:r>
            <a:endParaRPr lang="en-US" sz="4400" dirty="0"/>
          </a:p>
        </p:txBody>
      </p:sp>
      <p:sp>
        <p:nvSpPr>
          <p:cNvPr id="5" name="Text 2"/>
          <p:cNvSpPr/>
          <p:nvPr/>
        </p:nvSpPr>
        <p:spPr>
          <a:xfrm>
            <a:off x="457200" y="3822192"/>
            <a:ext cx="8229600" cy="365760"/>
          </a:xfrm>
          <a:prstGeom prst="rect">
            <a:avLst/>
          </a:prstGeom>
          <a:noFill/>
          <a:ln/>
        </p:spPr>
        <p:txBody>
          <a:bodyPr wrap="square" lIns="0" tIns="0" rIns="0" bIns="0" rtlCol="0" anchor="ctr"/>
          <a:lstStyle/>
          <a:p>
            <a:pPr algn="ctr" indent="0" marL="0">
              <a:buNone/>
            </a:pPr>
            <a:r>
              <a:rPr lang="en-US" sz="1800" b="1" dirty="0">
                <a:solidFill>
                  <a:srgbClr val="E4ECF0"/>
                </a:solidFill>
                <a:latin typeface="Arial" pitchFamily="34" charset="0"/>
                <a:ea typeface="Arial" pitchFamily="34" charset="-122"/>
                <a:cs typeface="Arial" pitchFamily="34" charset="-120"/>
              </a:rPr>
              <a:t>Creado por el Coach John Sandberg</a:t>
            </a:r>
            <a:endParaRPr lang="en-US" sz="1800" dirty="0"/>
          </a:p>
        </p:txBody>
      </p:sp>
      <p:sp>
        <p:nvSpPr>
          <p:cNvPr id="6" name="Text 3"/>
          <p:cNvSpPr/>
          <p:nvPr/>
        </p:nvSpPr>
        <p:spPr>
          <a:xfrm>
            <a:off x="457200" y="4315968"/>
            <a:ext cx="8229600" cy="457200"/>
          </a:xfrm>
          <a:prstGeom prst="rect">
            <a:avLst/>
          </a:prstGeom>
          <a:noFill/>
          <a:ln/>
        </p:spPr>
        <p:txBody>
          <a:bodyPr wrap="square" lIns="0" tIns="0" rIns="0" bIns="0" rtlCol="0" anchor="ctr"/>
          <a:lstStyle/>
          <a:p>
            <a:pPr algn="ctr" indent="0" marL="0">
              <a:buNone/>
            </a:pPr>
            <a:r>
              <a:rPr lang="en-US" sz="1100" dirty="0">
                <a:solidFill>
                  <a:srgbClr val="9FB4C0"/>
                </a:solidFill>
                <a:latin typeface="Arial" pitchFamily="34" charset="0"/>
                <a:ea typeface="Arial" pitchFamily="34" charset="-122"/>
                <a:cs typeface="Arial" pitchFamily="34" charset="-120"/>
              </a:rPr>
              <a:t>Edición Playbook Animado  ·  Edición del Entrenador 2026  ·  Usa ▸ o clic para avanzar cada jugada — los jugadores se mueven entre fases</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365760"/>
            <a:ext cx="8229600" cy="457200"/>
          </a:xfrm>
          <a:prstGeom prst="rect">
            <a:avLst/>
          </a:prstGeom>
          <a:noFill/>
          <a:ln/>
        </p:spPr>
        <p:txBody>
          <a:bodyPr wrap="square" lIns="0" tIns="0" rIns="0" bIns="0" rtlCol="0" anchor="ctr"/>
          <a:lstStyle/>
          <a:p>
            <a:pPr indent="0" marL="0">
              <a:buNone/>
            </a:pPr>
            <a:r>
              <a:rPr lang="en-US" sz="2600" b="1" dirty="0">
                <a:solidFill>
                  <a:srgbClr val="14283A"/>
                </a:solidFill>
                <a:latin typeface="Arial" pitchFamily="34" charset="0"/>
                <a:ea typeface="Arial" pitchFamily="34" charset="-122"/>
                <a:cs typeface="Arial" pitchFamily="34" charset="-120"/>
              </a:rPr>
              <a:t>CÓMO LEER LOS DIAGRAMAS</a:t>
            </a:r>
            <a:endParaRPr lang="en-US" sz="2600" dirty="0"/>
          </a:p>
        </p:txBody>
      </p:sp>
      <p:sp>
        <p:nvSpPr>
          <p:cNvPr id="3" name="Text 1"/>
          <p:cNvSpPr/>
          <p:nvPr/>
        </p:nvSpPr>
        <p:spPr>
          <a:xfrm>
            <a:off x="548640" y="1188720"/>
            <a:ext cx="2377440" cy="457200"/>
          </a:xfrm>
          <a:prstGeom prst="rect">
            <a:avLst/>
          </a:prstGeom>
          <a:noFill/>
          <a:ln/>
        </p:spPr>
        <p:txBody>
          <a:bodyPr wrap="square" lIns="0" tIns="0" rIns="0" bIns="0" rtlCol="0" anchor="ctr"/>
          <a:lstStyle/>
          <a:p>
            <a:pPr indent="0" marL="0">
              <a:buNone/>
            </a:pPr>
            <a:r>
              <a:rPr lang="en-US" sz="1400" b="1" dirty="0">
                <a:solidFill>
                  <a:srgbClr val="2E7391"/>
                </a:solidFill>
                <a:latin typeface="Arial" pitchFamily="34" charset="0"/>
                <a:ea typeface="Arial" pitchFamily="34" charset="-122"/>
                <a:cs typeface="Arial" pitchFamily="34" charset="-120"/>
              </a:rPr>
              <a:t>Círculos numerados</a:t>
            </a:r>
            <a:endParaRPr lang="en-US" sz="1400" dirty="0"/>
          </a:p>
        </p:txBody>
      </p:sp>
      <p:sp>
        <p:nvSpPr>
          <p:cNvPr id="4" name="Text 2"/>
          <p:cNvSpPr/>
          <p:nvPr/>
        </p:nvSpPr>
        <p:spPr>
          <a:xfrm>
            <a:off x="3017520" y="1188720"/>
            <a:ext cx="5577840" cy="457200"/>
          </a:xfrm>
          <a:prstGeom prst="rect">
            <a:avLst/>
          </a:prstGeom>
          <a:noFill/>
          <a:ln/>
        </p:spPr>
        <p:txBody>
          <a:bodyPr wrap="square" lIns="0" tIns="0" rIns="0" bIns="0" rtlCol="0" anchor="ctr"/>
          <a:lstStyle/>
          <a:p>
            <a:pPr indent="0" marL="0">
              <a:buNone/>
            </a:pPr>
            <a:r>
              <a:rPr lang="en-US" sz="1300" dirty="0">
                <a:solidFill>
                  <a:srgbClr val="14283A"/>
                </a:solidFill>
                <a:latin typeface="Arial" pitchFamily="34" charset="0"/>
                <a:ea typeface="Arial" pitchFamily="34" charset="-122"/>
                <a:cs typeface="Arial" pitchFamily="34" charset="-120"/>
              </a:rPr>
              <a:t>Jugadores ofensivos 1–5. El punto naranja es el balón.</a:t>
            </a:r>
            <a:endParaRPr lang="en-US" sz="1300" dirty="0"/>
          </a:p>
        </p:txBody>
      </p:sp>
      <p:sp>
        <p:nvSpPr>
          <p:cNvPr id="5" name="Text 3"/>
          <p:cNvSpPr/>
          <p:nvPr/>
        </p:nvSpPr>
        <p:spPr>
          <a:xfrm>
            <a:off x="548640" y="1755648"/>
            <a:ext cx="2377440" cy="457200"/>
          </a:xfrm>
          <a:prstGeom prst="rect">
            <a:avLst/>
          </a:prstGeom>
          <a:noFill/>
          <a:ln/>
        </p:spPr>
        <p:txBody>
          <a:bodyPr wrap="square" lIns="0" tIns="0" rIns="0" bIns="0" rtlCol="0" anchor="ctr"/>
          <a:lstStyle/>
          <a:p>
            <a:pPr indent="0" marL="0">
              <a:buNone/>
            </a:pPr>
            <a:r>
              <a:rPr lang="en-US" sz="1400" b="1" dirty="0">
                <a:solidFill>
                  <a:srgbClr val="2E7391"/>
                </a:solidFill>
                <a:latin typeface="Arial" pitchFamily="34" charset="0"/>
                <a:ea typeface="Arial" pitchFamily="34" charset="-122"/>
                <a:cs typeface="Arial" pitchFamily="34" charset="-120"/>
              </a:rPr>
              <a:t>Marcas X1–X5 (rojas)</a:t>
            </a:r>
            <a:endParaRPr lang="en-US" sz="1400" dirty="0"/>
          </a:p>
        </p:txBody>
      </p:sp>
      <p:sp>
        <p:nvSpPr>
          <p:cNvPr id="6" name="Text 4"/>
          <p:cNvSpPr/>
          <p:nvPr/>
        </p:nvSpPr>
        <p:spPr>
          <a:xfrm>
            <a:off x="3017520" y="1755648"/>
            <a:ext cx="5577840" cy="457200"/>
          </a:xfrm>
          <a:prstGeom prst="rect">
            <a:avLst/>
          </a:prstGeom>
          <a:noFill/>
          <a:ln/>
        </p:spPr>
        <p:txBody>
          <a:bodyPr wrap="square" lIns="0" tIns="0" rIns="0" bIns="0" rtlCol="0" anchor="ctr"/>
          <a:lstStyle/>
          <a:p>
            <a:pPr indent="0" marL="0">
              <a:buNone/>
            </a:pPr>
            <a:r>
              <a:rPr lang="en-US" sz="1300" dirty="0">
                <a:solidFill>
                  <a:srgbClr val="14283A"/>
                </a:solidFill>
                <a:latin typeface="Arial" pitchFamily="34" charset="0"/>
                <a:ea typeface="Arial" pitchFamily="34" charset="-122"/>
                <a:cs typeface="Arial" pitchFamily="34" charset="-120"/>
              </a:rPr>
              <a:t>Defensores. Las líneas rojas discontinuas son movimiento defensivo.</a:t>
            </a:r>
            <a:endParaRPr lang="en-US" sz="1300" dirty="0"/>
          </a:p>
        </p:txBody>
      </p:sp>
      <p:sp>
        <p:nvSpPr>
          <p:cNvPr id="7" name="Text 5"/>
          <p:cNvSpPr/>
          <p:nvPr/>
        </p:nvSpPr>
        <p:spPr>
          <a:xfrm>
            <a:off x="548640" y="2322576"/>
            <a:ext cx="2377440" cy="457200"/>
          </a:xfrm>
          <a:prstGeom prst="rect">
            <a:avLst/>
          </a:prstGeom>
          <a:noFill/>
          <a:ln/>
        </p:spPr>
        <p:txBody>
          <a:bodyPr wrap="square" lIns="0" tIns="0" rIns="0" bIns="0" rtlCol="0" anchor="ctr"/>
          <a:lstStyle/>
          <a:p>
            <a:pPr indent="0" marL="0">
              <a:buNone/>
            </a:pPr>
            <a:r>
              <a:rPr lang="en-US" sz="1400" b="1" dirty="0">
                <a:solidFill>
                  <a:srgbClr val="2E7391"/>
                </a:solidFill>
                <a:latin typeface="Arial" pitchFamily="34" charset="0"/>
                <a:ea typeface="Arial" pitchFamily="34" charset="-122"/>
                <a:cs typeface="Arial" pitchFamily="34" charset="-120"/>
              </a:rPr>
              <a:t>Flecha sólida</a:t>
            </a:r>
            <a:endParaRPr lang="en-US" sz="1400" dirty="0"/>
          </a:p>
        </p:txBody>
      </p:sp>
      <p:sp>
        <p:nvSpPr>
          <p:cNvPr id="8" name="Text 6"/>
          <p:cNvSpPr/>
          <p:nvPr/>
        </p:nvSpPr>
        <p:spPr>
          <a:xfrm>
            <a:off x="3017520" y="2322576"/>
            <a:ext cx="5577840" cy="457200"/>
          </a:xfrm>
          <a:prstGeom prst="rect">
            <a:avLst/>
          </a:prstGeom>
          <a:noFill/>
          <a:ln/>
        </p:spPr>
        <p:txBody>
          <a:bodyPr wrap="square" lIns="0" tIns="0" rIns="0" bIns="0" rtlCol="0" anchor="ctr"/>
          <a:lstStyle/>
          <a:p>
            <a:pPr indent="0" marL="0">
              <a:buNone/>
            </a:pPr>
            <a:r>
              <a:rPr lang="en-US" sz="1300" dirty="0">
                <a:solidFill>
                  <a:srgbClr val="14283A"/>
                </a:solidFill>
                <a:latin typeface="Arial" pitchFamily="34" charset="0"/>
                <a:ea typeface="Arial" pitchFamily="34" charset="-122"/>
                <a:cs typeface="Arial" pitchFamily="34" charset="-120"/>
              </a:rPr>
              <a:t>Corte — movimiento sin balón.</a:t>
            </a:r>
            <a:endParaRPr lang="en-US" sz="1300" dirty="0"/>
          </a:p>
        </p:txBody>
      </p:sp>
      <p:sp>
        <p:nvSpPr>
          <p:cNvPr id="9" name="Text 7"/>
          <p:cNvSpPr/>
          <p:nvPr/>
        </p:nvSpPr>
        <p:spPr>
          <a:xfrm>
            <a:off x="548640" y="2889504"/>
            <a:ext cx="2377440" cy="457200"/>
          </a:xfrm>
          <a:prstGeom prst="rect">
            <a:avLst/>
          </a:prstGeom>
          <a:noFill/>
          <a:ln/>
        </p:spPr>
        <p:txBody>
          <a:bodyPr wrap="square" lIns="0" tIns="0" rIns="0" bIns="0" rtlCol="0" anchor="ctr"/>
          <a:lstStyle/>
          <a:p>
            <a:pPr indent="0" marL="0">
              <a:buNone/>
            </a:pPr>
            <a:r>
              <a:rPr lang="en-US" sz="1400" b="1" dirty="0">
                <a:solidFill>
                  <a:srgbClr val="2E7391"/>
                </a:solidFill>
                <a:latin typeface="Arial" pitchFamily="34" charset="0"/>
                <a:ea typeface="Arial" pitchFamily="34" charset="-122"/>
                <a:cs typeface="Arial" pitchFamily="34" charset="-120"/>
              </a:rPr>
              <a:t>Flecha punteada</a:t>
            </a:r>
            <a:endParaRPr lang="en-US" sz="1400" dirty="0"/>
          </a:p>
        </p:txBody>
      </p:sp>
      <p:sp>
        <p:nvSpPr>
          <p:cNvPr id="10" name="Text 8"/>
          <p:cNvSpPr/>
          <p:nvPr/>
        </p:nvSpPr>
        <p:spPr>
          <a:xfrm>
            <a:off x="3017520" y="2889504"/>
            <a:ext cx="5577840" cy="457200"/>
          </a:xfrm>
          <a:prstGeom prst="rect">
            <a:avLst/>
          </a:prstGeom>
          <a:noFill/>
          <a:ln/>
        </p:spPr>
        <p:txBody>
          <a:bodyPr wrap="square" lIns="0" tIns="0" rIns="0" bIns="0" rtlCol="0" anchor="ctr"/>
          <a:lstStyle/>
          <a:p>
            <a:pPr indent="0" marL="0">
              <a:buNone/>
            </a:pPr>
            <a:r>
              <a:rPr lang="en-US" sz="1300" dirty="0">
                <a:solidFill>
                  <a:srgbClr val="14283A"/>
                </a:solidFill>
                <a:latin typeface="Arial" pitchFamily="34" charset="0"/>
                <a:ea typeface="Arial" pitchFamily="34" charset="-122"/>
                <a:cs typeface="Arial" pitchFamily="34" charset="-120"/>
              </a:rPr>
              <a:t>Bote.</a:t>
            </a:r>
            <a:endParaRPr lang="en-US" sz="1300" dirty="0"/>
          </a:p>
        </p:txBody>
      </p:sp>
      <p:sp>
        <p:nvSpPr>
          <p:cNvPr id="11" name="Text 9"/>
          <p:cNvSpPr/>
          <p:nvPr/>
        </p:nvSpPr>
        <p:spPr>
          <a:xfrm>
            <a:off x="548640" y="3456432"/>
            <a:ext cx="2377440" cy="457200"/>
          </a:xfrm>
          <a:prstGeom prst="rect">
            <a:avLst/>
          </a:prstGeom>
          <a:noFill/>
          <a:ln/>
        </p:spPr>
        <p:txBody>
          <a:bodyPr wrap="square" lIns="0" tIns="0" rIns="0" bIns="0" rtlCol="0" anchor="ctr"/>
          <a:lstStyle/>
          <a:p>
            <a:pPr indent="0" marL="0">
              <a:buNone/>
            </a:pPr>
            <a:r>
              <a:rPr lang="en-US" sz="1400" b="1" dirty="0">
                <a:solidFill>
                  <a:srgbClr val="2E7391"/>
                </a:solidFill>
                <a:latin typeface="Arial" pitchFamily="34" charset="0"/>
                <a:ea typeface="Arial" pitchFamily="34" charset="-122"/>
                <a:cs typeface="Arial" pitchFamily="34" charset="-120"/>
              </a:rPr>
              <a:t>Flecha teal discontinua</a:t>
            </a:r>
            <a:endParaRPr lang="en-US" sz="1400" dirty="0"/>
          </a:p>
        </p:txBody>
      </p:sp>
      <p:sp>
        <p:nvSpPr>
          <p:cNvPr id="12" name="Text 10"/>
          <p:cNvSpPr/>
          <p:nvPr/>
        </p:nvSpPr>
        <p:spPr>
          <a:xfrm>
            <a:off x="3017520" y="3456432"/>
            <a:ext cx="5577840" cy="457200"/>
          </a:xfrm>
          <a:prstGeom prst="rect">
            <a:avLst/>
          </a:prstGeom>
          <a:noFill/>
          <a:ln/>
        </p:spPr>
        <p:txBody>
          <a:bodyPr wrap="square" lIns="0" tIns="0" rIns="0" bIns="0" rtlCol="0" anchor="ctr"/>
          <a:lstStyle/>
          <a:p>
            <a:pPr indent="0" marL="0">
              <a:buNone/>
            </a:pPr>
            <a:r>
              <a:rPr lang="en-US" sz="1300" dirty="0">
                <a:solidFill>
                  <a:srgbClr val="14283A"/>
                </a:solidFill>
                <a:latin typeface="Arial" pitchFamily="34" charset="0"/>
                <a:ea typeface="Arial" pitchFamily="34" charset="-122"/>
                <a:cs typeface="Arial" pitchFamily="34" charset="-120"/>
              </a:rPr>
              <a:t>Pase.</a:t>
            </a:r>
            <a:endParaRPr lang="en-US" sz="1300" dirty="0"/>
          </a:p>
        </p:txBody>
      </p:sp>
      <p:sp>
        <p:nvSpPr>
          <p:cNvPr id="13" name="Text 11"/>
          <p:cNvSpPr/>
          <p:nvPr/>
        </p:nvSpPr>
        <p:spPr>
          <a:xfrm>
            <a:off x="548640" y="4023360"/>
            <a:ext cx="2377440" cy="457200"/>
          </a:xfrm>
          <a:prstGeom prst="rect">
            <a:avLst/>
          </a:prstGeom>
          <a:noFill/>
          <a:ln/>
        </p:spPr>
        <p:txBody>
          <a:bodyPr wrap="square" lIns="0" tIns="0" rIns="0" bIns="0" rtlCol="0" anchor="ctr"/>
          <a:lstStyle/>
          <a:p>
            <a:pPr indent="0" marL="0">
              <a:buNone/>
            </a:pPr>
            <a:r>
              <a:rPr lang="en-US" sz="1400" b="1" dirty="0">
                <a:solidFill>
                  <a:srgbClr val="2E7391"/>
                </a:solidFill>
                <a:latin typeface="Arial" pitchFamily="34" charset="0"/>
                <a:ea typeface="Arial" pitchFamily="34" charset="-122"/>
                <a:cs typeface="Arial" pitchFamily="34" charset="-120"/>
              </a:rPr>
              <a:t>Línea teal gruesa</a:t>
            </a:r>
            <a:endParaRPr lang="en-US" sz="1400" dirty="0"/>
          </a:p>
        </p:txBody>
      </p:sp>
      <p:sp>
        <p:nvSpPr>
          <p:cNvPr id="14" name="Text 12"/>
          <p:cNvSpPr/>
          <p:nvPr/>
        </p:nvSpPr>
        <p:spPr>
          <a:xfrm>
            <a:off x="3017520" y="4023360"/>
            <a:ext cx="5577840" cy="457200"/>
          </a:xfrm>
          <a:prstGeom prst="rect">
            <a:avLst/>
          </a:prstGeom>
          <a:noFill/>
          <a:ln/>
        </p:spPr>
        <p:txBody>
          <a:bodyPr wrap="square" lIns="0" tIns="0" rIns="0" bIns="0" rtlCol="0" anchor="ctr"/>
          <a:lstStyle/>
          <a:p>
            <a:pPr indent="0" marL="0">
              <a:buNone/>
            </a:pPr>
            <a:r>
              <a:rPr lang="en-US" sz="1300" dirty="0">
                <a:solidFill>
                  <a:srgbClr val="14283A"/>
                </a:solidFill>
                <a:latin typeface="Arial" pitchFamily="34" charset="0"/>
                <a:ea typeface="Arial" pitchFamily="34" charset="-122"/>
                <a:cs typeface="Arial" pitchFamily="34" charset="-120"/>
              </a:rPr>
              <a:t>Pantalla.</a:t>
            </a:r>
            <a:endParaRPr lang="en-US" sz="1300" dirty="0"/>
          </a:p>
        </p:txBody>
      </p:sp>
      <p:sp>
        <p:nvSpPr>
          <p:cNvPr id="15" name="Text 13"/>
          <p:cNvSpPr/>
          <p:nvPr/>
        </p:nvSpPr>
        <p:spPr>
          <a:xfrm>
            <a:off x="548640" y="4572000"/>
            <a:ext cx="8046720" cy="457200"/>
          </a:xfrm>
          <a:prstGeom prst="rect">
            <a:avLst/>
          </a:prstGeom>
          <a:noFill/>
          <a:ln/>
        </p:spPr>
        <p:txBody>
          <a:bodyPr wrap="square" lIns="0" tIns="0" rIns="0" bIns="0" rtlCol="0" anchor="ctr"/>
          <a:lstStyle/>
          <a:p>
            <a:pPr indent="0" marL="0">
              <a:buNone/>
            </a:pPr>
            <a:r>
              <a:rPr lang="en-US" sz="1050" i="1" dirty="0">
                <a:solidFill>
                  <a:srgbClr val="4C6273"/>
                </a:solidFill>
                <a:latin typeface="Arial" pitchFamily="34" charset="0"/>
                <a:ea typeface="Arial" pitchFamily="34" charset="-122"/>
                <a:cs typeface="Arial" pitchFamily="34" charset="-120"/>
              </a:rPr>
              <a:t>Cada jugada avanza fase por fase — en PowerPoint 2019/365 los jugadores y el balón se animan entre diapositivas (Morph). Los planes de práctica completos viven en la carpeta impresa y en el playbook web interactivo.</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03048"/>
        </a:solidFill>
      </p:bgPr>
    </p:bg>
    <p:spTree>
      <p:nvGrpSpPr>
        <p:cNvPr id="1" name=""/>
        <p:cNvGrpSpPr/>
        <p:nvPr/>
      </p:nvGrpSpPr>
      <p:grpSpPr>
        <a:xfrm>
          <a:off x="0" y="0"/>
          <a:ext cx="0" cy="0"/>
          <a:chOff x="0" y="0"/>
          <a:chExt cx="0" cy="0"/>
        </a:xfrm>
      </p:grpSpPr>
      <p:sp>
        <p:nvSpPr>
          <p:cNvPr id="2" name="Text 0"/>
          <p:cNvSpPr/>
          <p:nvPr/>
        </p:nvSpPr>
        <p:spPr>
          <a:xfrm>
            <a:off x="548640" y="1828800"/>
            <a:ext cx="8046720" cy="822960"/>
          </a:xfrm>
          <a:prstGeom prst="rect">
            <a:avLst/>
          </a:prstGeom>
          <a:noFill/>
          <a:ln/>
        </p:spPr>
        <p:txBody>
          <a:bodyPr wrap="square" lIns="0" tIns="0" rIns="0" bIns="0" rtlCol="0" anchor="ctr"/>
          <a:lstStyle/>
          <a:p>
            <a:pPr indent="0" marL="0">
              <a:buNone/>
            </a:pPr>
            <a:r>
              <a:rPr lang="en-US" sz="4000" b="1" spc="200" kern="0" dirty="0">
                <a:solidFill>
                  <a:srgbClr val="FFFFFF"/>
                </a:solidFill>
                <a:latin typeface="Arial" pitchFamily="34" charset="0"/>
                <a:ea typeface="Arial" pitchFamily="34" charset="-122"/>
                <a:cs typeface="Arial" pitchFamily="34" charset="-120"/>
              </a:rPr>
              <a:t>OFENSIVA</a:t>
            </a:r>
            <a:endParaRPr lang="en-US" sz="4000" dirty="0"/>
          </a:p>
        </p:txBody>
      </p:sp>
      <p:sp>
        <p:nvSpPr>
          <p:cNvPr id="3" name="Text 1"/>
          <p:cNvSpPr/>
          <p:nvPr/>
        </p:nvSpPr>
        <p:spPr>
          <a:xfrm>
            <a:off x="548640" y="2651760"/>
            <a:ext cx="8046720" cy="457200"/>
          </a:xfrm>
          <a:prstGeom prst="rect">
            <a:avLst/>
          </a:prstGeom>
          <a:noFill/>
          <a:ln/>
        </p:spPr>
        <p:txBody>
          <a:bodyPr wrap="square" lIns="0" tIns="0" rIns="0" bIns="0" rtlCol="0" anchor="ctr"/>
          <a:lstStyle/>
          <a:p>
            <a:pPr indent="0" marL="0">
              <a:buNone/>
            </a:pPr>
            <a:r>
              <a:rPr lang="en-US" sz="1600" dirty="0">
                <a:solidFill>
                  <a:srgbClr val="62A8C4"/>
                </a:solidFill>
                <a:latin typeface="Arial" pitchFamily="34" charset="0"/>
                <a:ea typeface="Arial" pitchFamily="34" charset="-122"/>
                <a:cs typeface="Arial" pitchFamily="34" charset="-120"/>
              </a:rPr>
              <a:t>El espaciado es el sistema</a:t>
            </a:r>
            <a:endParaRPr lang="en-US" sz="1600" dirty="0"/>
          </a:p>
        </p:txBody>
      </p:sp>
      <p:sp>
        <p:nvSpPr>
          <p:cNvPr id="4" name="Text 2"/>
          <p:cNvSpPr/>
          <p:nvPr/>
        </p:nvSpPr>
        <p:spPr>
          <a:xfrm>
            <a:off x="548640" y="3291840"/>
            <a:ext cx="8046720" cy="731520"/>
          </a:xfrm>
          <a:prstGeom prst="rect">
            <a:avLst/>
          </a:prstGeom>
          <a:noFill/>
          <a:ln/>
        </p:spPr>
        <p:txBody>
          <a:bodyPr wrap="square" lIns="0" tIns="0" rIns="0" bIns="0" rtlCol="0" anchor="ctr"/>
          <a:lstStyle/>
          <a:p>
            <a:pPr indent="0" marL="0">
              <a:buNone/>
            </a:pPr>
            <a:r>
              <a:rPr lang="en-US" sz="1100" dirty="0">
                <a:solidFill>
                  <a:srgbClr val="9FB4C0"/>
                </a:solidFill>
                <a:latin typeface="Arial" pitchFamily="34" charset="0"/>
                <a:ea typeface="Arial" pitchFamily="34" charset="-122"/>
                <a:cs typeface="Arial" pitchFamily="34" charset="-120"/>
              </a:rPr>
              <a:t>Motion 5-Out — Pasa, Corta y Rellena  ·  5-Out — Penetrar y Espaciar  ·  5-Out — Tejido (Entregas de Mano)  ·  5-Out — Pantalla Directa Sorpresiva  ·  Motion 4-Out 1-In  ·  Ofensiva Swing (Bo Ryan · Wisconsin)  ·  Dribble Drive Motion (Walberg · Calipari)  ·  Continuidad de Pantalla Directa  ·  Motion de Pantallas (Rick Majerus)  ·  Horns Twist</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TODAS LAS EDADES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5-Out — Pasa, Corta y Rellena</a:t>
            </a:r>
            <a:endParaRPr lang="en-US" sz="2200" dirty="0"/>
          </a:p>
        </p:txBody>
      </p:sp>
      <p:sp>
        <p:nvSpPr>
          <p:cNvPr id="4" name="ph-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4"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6"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18"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0"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base del programa. Cinco jugadores espacian el perímetro — punta, alas, esquinas — y la ofensiva son tres hábitos repetidos por siempre: pasar, cortar fuerte al aro, rellenar el espacio libre. Sin jugadas memorizadas, sin patrón que escautear, y todos desarrollan las mismas habilidades.</a:t>
            </a:r>
            <a:endParaRPr lang="en-US" sz="950" dirty="0"/>
          </a:p>
        </p:txBody>
      </p:sp>
      <p:sp>
        <p:nvSpPr>
          <p:cNvPr id="25" name="notebox-4"/>
          <p:cNvSpPr/>
          <p:nvPr/>
        </p:nvSpPr>
        <p:spPr>
          <a:xfrm>
            <a:off x="4911495" y="2606040"/>
            <a:ext cx="3821025" cy="1143000"/>
          </a:xfrm>
          <a:prstGeom prst="roundRect">
            <a:avLst>
              <a:gd name="adj" fmla="val 4800"/>
            </a:avLst>
          </a:prstGeom>
          <a:solidFill>
            <a:srgbClr val="E3EDF2"/>
          </a:solidFill>
          <a:ln/>
        </p:spPr>
      </p:sp>
      <p:sp>
        <p:nvSpPr>
          <p:cNvPr id="26" name="notelbl-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Ofensiva base de media cancha para Infantil y Secundaria; cambio de ritmo y ofensiva de control para Preparatoria.</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TODAS LAS EDADES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5-Out — Pasa, Corta y Rellena</a:t>
            </a:r>
            <a:endParaRPr lang="en-US" sz="2200" dirty="0"/>
          </a:p>
        </p:txBody>
      </p:sp>
      <p:sp>
        <p:nvSpPr>
          <p:cNvPr id="4" name="ph-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5"/>
          <p:cNvSpPr/>
          <p:nvPr/>
        </p:nvSpPr>
        <p:spPr>
          <a:xfrm flipV="1">
            <a:off x="2586098" y="3058182"/>
            <a:ext cx="1364304" cy="744166"/>
          </a:xfrm>
          <a:prstGeom prst="line">
            <a:avLst/>
          </a:prstGeom>
          <a:noFill/>
          <a:ln w="19050">
            <a:solidFill>
              <a:srgbClr val="2E7391"/>
            </a:solidFill>
            <a:prstDash val="dash"/>
            <a:tailEnd type="triangle"/>
          </a:ln>
        </p:spPr>
      </p:sp>
      <p:sp>
        <p:nvSpPr>
          <p:cNvPr id="14"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5"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7"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19"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3900791" y="300857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base del programa. Cinco jugadores espacian el perímetro — punta, alas, esquinas — y la ofensiva son tres hábitos repetidos por siempre: pasar, cortar fuerte al aro, rellenar el espacio libre. Sin jugadas memorizadas, sin patrón que escautear, y todos desarrollan las mismas habilidades.</a:t>
            </a:r>
            <a:endParaRPr lang="en-US" sz="950" dirty="0"/>
          </a:p>
        </p:txBody>
      </p:sp>
      <p:sp>
        <p:nvSpPr>
          <p:cNvPr id="26" name="notebox-5"/>
          <p:cNvSpPr/>
          <p:nvPr/>
        </p:nvSpPr>
        <p:spPr>
          <a:xfrm>
            <a:off x="4911495" y="2606040"/>
            <a:ext cx="3821025" cy="1143000"/>
          </a:xfrm>
          <a:prstGeom prst="roundRect">
            <a:avLst>
              <a:gd name="adj" fmla="val 4800"/>
            </a:avLst>
          </a:prstGeom>
          <a:solidFill>
            <a:srgbClr val="E3EDF2"/>
          </a:solidFill>
          <a:ln/>
        </p:spPr>
      </p:sp>
      <p:sp>
        <p:nvSpPr>
          <p:cNvPr id="27" name="notelbl-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28" name="note-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1 pasa al ala. Cada pase dispara una acción — la defensa nunca ve una foto quieta.</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TODAS LAS EDADES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5-Out — Pasa, Corta y Rellena</a:t>
            </a:r>
            <a:endParaRPr lang="en-US" sz="2200" dirty="0"/>
          </a:p>
        </p:txBody>
      </p:sp>
      <p:sp>
        <p:nvSpPr>
          <p:cNvPr id="4" name="ph-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6-0"/>
          <p:cNvSpPr/>
          <p:nvPr/>
        </p:nvSpPr>
        <p:spPr>
          <a:xfrm flipV="1">
            <a:off x="2478608" y="2016349"/>
            <a:ext cx="124028" cy="1860415"/>
          </a:xfrm>
          <a:prstGeom prst="line">
            <a:avLst/>
          </a:prstGeom>
          <a:noFill/>
          <a:ln w="19050">
            <a:solidFill>
              <a:srgbClr val="14283A"/>
            </a:solidFill>
            <a:prstDash val="solid"/>
          </a:ln>
        </p:spPr>
      </p:sp>
      <p:sp>
        <p:nvSpPr>
          <p:cNvPr id="14" name="tr-6-0"/>
          <p:cNvSpPr/>
          <p:nvPr/>
        </p:nvSpPr>
        <p:spPr>
          <a:xfrm flipV="1">
            <a:off x="2602635" y="1768294"/>
            <a:ext cx="124028" cy="248055"/>
          </a:xfrm>
          <a:prstGeom prst="line">
            <a:avLst/>
          </a:prstGeom>
          <a:noFill/>
          <a:ln w="19050">
            <a:solidFill>
              <a:srgbClr val="14283A"/>
            </a:solidFill>
            <a:prstDash val="solid"/>
            <a:tailEnd type="triangle"/>
          </a:ln>
        </p:spPr>
      </p:sp>
      <p:sp>
        <p:nvSpPr>
          <p:cNvPr id="15" name="!!o1"/>
          <p:cNvSpPr/>
          <p:nvPr/>
        </p:nvSpPr>
        <p:spPr>
          <a:xfrm>
            <a:off x="2619172" y="1660803"/>
            <a:ext cx="214981" cy="214981"/>
          </a:xfrm>
          <a:prstGeom prst="ellipse">
            <a:avLst/>
          </a:prstGeom>
          <a:solidFill>
            <a:srgbClr val="FFFFFF"/>
          </a:solidFill>
          <a:ln w="19050">
            <a:solidFill>
              <a:srgbClr val="14283A"/>
            </a:solidFill>
            <a:prstDash val="solid"/>
          </a:ln>
        </p:spPr>
      </p:sp>
      <p:sp>
        <p:nvSpPr>
          <p:cNvPr id="16" name="!!no1"/>
          <p:cNvSpPr/>
          <p:nvPr/>
        </p:nvSpPr>
        <p:spPr>
          <a:xfrm>
            <a:off x="2619172" y="16608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8"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20"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4"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3900791" y="3008571"/>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base del programa. Cinco jugadores espacian el perímetro — punta, alas, esquinas — y la ofensiva son tres hábitos repetidos por siempre: pasar, cortar fuerte al aro, rellenar el espacio libre. Sin jugadas memorizadas, sin patrón que escautear, y todos desarrollan las mismas habilidades.</a:t>
            </a:r>
            <a:endParaRPr lang="en-US" sz="950" dirty="0"/>
          </a:p>
        </p:txBody>
      </p:sp>
      <p:sp>
        <p:nvSpPr>
          <p:cNvPr id="27" name="notebox-6"/>
          <p:cNvSpPr/>
          <p:nvPr/>
        </p:nvSpPr>
        <p:spPr>
          <a:xfrm>
            <a:off x="4911495" y="2606040"/>
            <a:ext cx="3821025" cy="1143000"/>
          </a:xfrm>
          <a:prstGeom prst="roundRect">
            <a:avLst>
              <a:gd name="adj" fmla="val 4800"/>
            </a:avLst>
          </a:prstGeom>
          <a:solidFill>
            <a:srgbClr val="E3EDF2"/>
          </a:solidFill>
          <a:ln/>
        </p:spPr>
      </p:sp>
      <p:sp>
        <p:nvSpPr>
          <p:cNvPr id="28" name="notelbl-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29" name="note-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pasador corta en 45 directo al aro, ojos en el balón, manos listas para el pase de vuelta.</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TODAS LAS EDADES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5-Out — Pasa, Corta y Rellena</a:t>
            </a:r>
            <a:endParaRPr lang="en-US" sz="2200" dirty="0"/>
          </a:p>
        </p:txBody>
      </p:sp>
      <p:sp>
        <p:nvSpPr>
          <p:cNvPr id="4" name="ph-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7-0"/>
          <p:cNvSpPr/>
          <p:nvPr/>
        </p:nvSpPr>
        <p:spPr>
          <a:xfrm flipH="1" flipV="1">
            <a:off x="1982497" y="1602924"/>
            <a:ext cx="744166" cy="165370"/>
          </a:xfrm>
          <a:prstGeom prst="line">
            <a:avLst/>
          </a:prstGeom>
          <a:noFill/>
          <a:ln w="19050">
            <a:solidFill>
              <a:srgbClr val="14283A"/>
            </a:solidFill>
            <a:prstDash val="solid"/>
          </a:ln>
        </p:spPr>
      </p:sp>
      <p:sp>
        <p:nvSpPr>
          <p:cNvPr id="14" name="tr-7-0"/>
          <p:cNvSpPr/>
          <p:nvPr/>
        </p:nvSpPr>
        <p:spPr>
          <a:xfrm flipH="1" flipV="1">
            <a:off x="758757" y="1478896"/>
            <a:ext cx="1223740" cy="124028"/>
          </a:xfrm>
          <a:prstGeom prst="line">
            <a:avLst/>
          </a:prstGeom>
          <a:noFill/>
          <a:ln w="19050">
            <a:solidFill>
              <a:srgbClr val="14283A"/>
            </a:solidFill>
            <a:prstDash val="solid"/>
            <a:tailEnd type="triangle"/>
          </a:ln>
        </p:spPr>
      </p:sp>
      <p:sp>
        <p:nvSpPr>
          <p:cNvPr id="15" name="tr-7-1"/>
          <p:cNvSpPr/>
          <p:nvPr/>
        </p:nvSpPr>
        <p:spPr>
          <a:xfrm>
            <a:off x="758757" y="1478896"/>
            <a:ext cx="355546" cy="1653702"/>
          </a:xfrm>
          <a:prstGeom prst="line">
            <a:avLst/>
          </a:prstGeom>
          <a:noFill/>
          <a:ln w="19050">
            <a:solidFill>
              <a:srgbClr val="14283A"/>
            </a:solidFill>
            <a:prstDash val="solid"/>
            <a:tailEnd type="triangle"/>
          </a:ln>
        </p:spPr>
      </p:sp>
      <p:sp>
        <p:nvSpPr>
          <p:cNvPr id="16" name="tr-7-2"/>
          <p:cNvSpPr/>
          <p:nvPr/>
        </p:nvSpPr>
        <p:spPr>
          <a:xfrm>
            <a:off x="1114303" y="3132598"/>
            <a:ext cx="1364304" cy="744166"/>
          </a:xfrm>
          <a:prstGeom prst="line">
            <a:avLst/>
          </a:prstGeom>
          <a:noFill/>
          <a:ln w="19050">
            <a:solidFill>
              <a:srgbClr val="14283A"/>
            </a:solidFill>
            <a:prstDash val="solid"/>
            <a:tailEnd type="triangle"/>
          </a:ln>
        </p:spPr>
      </p:sp>
      <p:sp>
        <p:nvSpPr>
          <p:cNvPr id="17"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8"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20"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2371117" y="3769274"/>
            <a:ext cx="214981" cy="214981"/>
          </a:xfrm>
          <a:prstGeom prst="ellipse">
            <a:avLst/>
          </a:prstGeom>
          <a:solidFill>
            <a:srgbClr val="FFFFFF"/>
          </a:solidFill>
          <a:ln w="19050">
            <a:solidFill>
              <a:srgbClr val="14283A"/>
            </a:solidFill>
            <a:prstDash val="solid"/>
          </a:ln>
        </p:spPr>
      </p:sp>
      <p:sp>
        <p:nvSpPr>
          <p:cNvPr id="22" name="!!no3"/>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4"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1006813" y="3025108"/>
            <a:ext cx="214981" cy="214981"/>
          </a:xfrm>
          <a:prstGeom prst="ellipse">
            <a:avLst/>
          </a:prstGeom>
          <a:solidFill>
            <a:srgbClr val="FFFFFF"/>
          </a:solidFill>
          <a:ln w="19050">
            <a:solidFill>
              <a:srgbClr val="14283A"/>
            </a:solidFill>
            <a:prstDash val="solid"/>
          </a:ln>
        </p:spPr>
      </p:sp>
      <p:sp>
        <p:nvSpPr>
          <p:cNvPr id="26" name="!!no5"/>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ball"/>
          <p:cNvSpPr/>
          <p:nvPr/>
        </p:nvSpPr>
        <p:spPr>
          <a:xfrm>
            <a:off x="3900791" y="3008571"/>
            <a:ext cx="99222" cy="99222"/>
          </a:xfrm>
          <a:prstGeom prst="ellipse">
            <a:avLst/>
          </a:prstGeom>
          <a:solidFill>
            <a:srgbClr val="D9641E"/>
          </a:solidFill>
          <a:ln w="9525">
            <a:solidFill>
              <a:srgbClr val="B04E12"/>
            </a:solidFill>
            <a:prstDash val="solid"/>
          </a:ln>
        </p:spPr>
      </p:sp>
      <p:sp>
        <p:nvSpPr>
          <p:cNvPr id="2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base del programa. Cinco jugadores espacian el perímetro — punta, alas, esquinas — y la ofensiva son tres hábitos repetidos por siempre: pasar, cortar fuerte al aro, rellenar el espacio libre. Sin jugadas memorizadas, sin patrón que escautear, y todos desarrollan las mismas habilidades.</a:t>
            </a:r>
            <a:endParaRPr lang="en-US" sz="950" dirty="0"/>
          </a:p>
        </p:txBody>
      </p:sp>
      <p:sp>
        <p:nvSpPr>
          <p:cNvPr id="29" name="notebox-7"/>
          <p:cNvSpPr/>
          <p:nvPr/>
        </p:nvSpPr>
        <p:spPr>
          <a:xfrm>
            <a:off x="4911495" y="2606040"/>
            <a:ext cx="3821025" cy="1143000"/>
          </a:xfrm>
          <a:prstGeom prst="roundRect">
            <a:avLst>
              <a:gd name="adj" fmla="val 4800"/>
            </a:avLst>
          </a:prstGeom>
          <a:solidFill>
            <a:srgbClr val="E3EDF2"/>
          </a:solidFill>
          <a:ln/>
        </p:spPr>
      </p:sp>
      <p:sp>
        <p:nvSpPr>
          <p:cNvPr id="30" name="notelbl-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1" name="note-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cortador sale a la esquina débil y todo el lado débil sube un lugar. Espaciado restaurado en un segundo.</a:t>
            </a:r>
            <a:endParaRPr lang="en-US" sz="10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TODAS LAS EDADES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5-Out — Pasa, Corta y Rellena</a:t>
            </a:r>
            <a:endParaRPr lang="en-US" sz="2200" dirty="0"/>
          </a:p>
        </p:txBody>
      </p:sp>
      <p:sp>
        <p:nvSpPr>
          <p:cNvPr id="4" name="ph-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8"/>
          <p:cNvSpPr/>
          <p:nvPr/>
        </p:nvSpPr>
        <p:spPr>
          <a:xfrm flipH="1">
            <a:off x="2586098" y="3058182"/>
            <a:ext cx="1364304" cy="744166"/>
          </a:xfrm>
          <a:prstGeom prst="line">
            <a:avLst/>
          </a:prstGeom>
          <a:noFill/>
          <a:ln w="19050">
            <a:solidFill>
              <a:srgbClr val="2E7391"/>
            </a:solidFill>
            <a:prstDash val="dash"/>
            <a:tailEnd type="triangle"/>
          </a:ln>
        </p:spPr>
      </p:sp>
      <p:sp>
        <p:nvSpPr>
          <p:cNvPr id="14"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5"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7"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2371117" y="3769274"/>
            <a:ext cx="214981" cy="214981"/>
          </a:xfrm>
          <a:prstGeom prst="ellipse">
            <a:avLst/>
          </a:prstGeom>
          <a:solidFill>
            <a:srgbClr val="FFFFFF"/>
          </a:solidFill>
          <a:ln w="19050">
            <a:solidFill>
              <a:srgbClr val="14283A"/>
            </a:solidFill>
            <a:prstDash val="solid"/>
          </a:ln>
        </p:spPr>
      </p:sp>
      <p:sp>
        <p:nvSpPr>
          <p:cNvPr id="19" name="!!no3"/>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006813" y="3025108"/>
            <a:ext cx="214981" cy="214981"/>
          </a:xfrm>
          <a:prstGeom prst="ellipse">
            <a:avLst/>
          </a:prstGeom>
          <a:solidFill>
            <a:srgbClr val="FFFFFF"/>
          </a:solidFill>
          <a:ln w="19050">
            <a:solidFill>
              <a:srgbClr val="14283A"/>
            </a:solidFill>
            <a:prstDash val="solid"/>
          </a:ln>
        </p:spPr>
      </p:sp>
      <p:sp>
        <p:nvSpPr>
          <p:cNvPr id="23" name="!!no5"/>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base del programa. Cinco jugadores espacian el perímetro — punta, alas, esquinas — y la ofensiva son tres hábitos repetidos por siempre: pasar, cortar fuerte al aro, rellenar el espacio libre. Sin jugadas memorizadas, sin patrón que escautear, y todos desarrollan las mismas habilidades.</a:t>
            </a:r>
            <a:endParaRPr lang="en-US" sz="950" dirty="0"/>
          </a:p>
        </p:txBody>
      </p:sp>
      <p:sp>
        <p:nvSpPr>
          <p:cNvPr id="26" name="notebox-8"/>
          <p:cNvSpPr/>
          <p:nvPr/>
        </p:nvSpPr>
        <p:spPr>
          <a:xfrm>
            <a:off x="4911495" y="2606040"/>
            <a:ext cx="3821025" cy="1143000"/>
          </a:xfrm>
          <a:prstGeom prst="roundRect">
            <a:avLst>
              <a:gd name="adj" fmla="val 4800"/>
            </a:avLst>
          </a:prstGeom>
          <a:solidFill>
            <a:srgbClr val="E3EDF2"/>
          </a:solidFill>
          <a:ln/>
        </p:spPr>
      </p:sp>
      <p:sp>
        <p:nvSpPr>
          <p:cNvPr id="27" name="notelbl-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28" name="note-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balón se revierte a la nueva punta — el patrón se repite del otro lado, por siempre.</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TODAS LAS EDADES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5-Out — Pasa, Corta y Rellena</a:t>
            </a:r>
            <a:endParaRPr lang="en-US" sz="2200" dirty="0"/>
          </a:p>
        </p:txBody>
      </p:sp>
      <p:sp>
        <p:nvSpPr>
          <p:cNvPr id="4" name="ph-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9-0"/>
          <p:cNvSpPr/>
          <p:nvPr/>
        </p:nvSpPr>
        <p:spPr>
          <a:xfrm flipH="1" flipV="1">
            <a:off x="2892033" y="1933664"/>
            <a:ext cx="950879" cy="1198934"/>
          </a:xfrm>
          <a:prstGeom prst="line">
            <a:avLst/>
          </a:prstGeom>
          <a:noFill/>
          <a:ln w="19050">
            <a:solidFill>
              <a:srgbClr val="14283A"/>
            </a:solidFill>
            <a:prstDash val="solid"/>
          </a:ln>
        </p:spPr>
      </p:sp>
      <p:sp>
        <p:nvSpPr>
          <p:cNvPr id="14" name="tr-9-0"/>
          <p:cNvSpPr/>
          <p:nvPr/>
        </p:nvSpPr>
        <p:spPr>
          <a:xfrm flipH="1" flipV="1">
            <a:off x="2768006" y="1751757"/>
            <a:ext cx="124028" cy="181907"/>
          </a:xfrm>
          <a:prstGeom prst="line">
            <a:avLst/>
          </a:prstGeom>
          <a:noFill/>
          <a:ln w="19050">
            <a:solidFill>
              <a:srgbClr val="14283A"/>
            </a:solidFill>
            <a:prstDash val="solid"/>
            <a:tailEnd type="triangle"/>
          </a:ln>
        </p:spPr>
      </p:sp>
      <p:sp>
        <p:nvSpPr>
          <p:cNvPr id="15"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6"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2660515" y="1644266"/>
            <a:ext cx="214981" cy="214981"/>
          </a:xfrm>
          <a:prstGeom prst="ellipse">
            <a:avLst/>
          </a:prstGeom>
          <a:solidFill>
            <a:srgbClr val="FFFFFF"/>
          </a:solidFill>
          <a:ln w="19050">
            <a:solidFill>
              <a:srgbClr val="14283A"/>
            </a:solidFill>
            <a:prstDash val="solid"/>
          </a:ln>
        </p:spPr>
      </p:sp>
      <p:sp>
        <p:nvSpPr>
          <p:cNvPr id="18" name="!!no2"/>
          <p:cNvSpPr/>
          <p:nvPr/>
        </p:nvSpPr>
        <p:spPr>
          <a:xfrm>
            <a:off x="2660515" y="164426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2371117" y="3769274"/>
            <a:ext cx="214981" cy="214981"/>
          </a:xfrm>
          <a:prstGeom prst="ellipse">
            <a:avLst/>
          </a:prstGeom>
          <a:solidFill>
            <a:srgbClr val="FFFFFF"/>
          </a:solidFill>
          <a:ln w="19050">
            <a:solidFill>
              <a:srgbClr val="14283A"/>
            </a:solidFill>
            <a:prstDash val="solid"/>
          </a:ln>
        </p:spPr>
      </p:sp>
      <p:sp>
        <p:nvSpPr>
          <p:cNvPr id="20" name="!!no3"/>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1006813" y="3025108"/>
            <a:ext cx="214981" cy="214981"/>
          </a:xfrm>
          <a:prstGeom prst="ellipse">
            <a:avLst/>
          </a:prstGeom>
          <a:solidFill>
            <a:srgbClr val="FFFFFF"/>
          </a:solidFill>
          <a:ln w="19050">
            <a:solidFill>
              <a:srgbClr val="14283A"/>
            </a:solidFill>
            <a:prstDash val="solid"/>
          </a:ln>
        </p:spPr>
      </p:sp>
      <p:sp>
        <p:nvSpPr>
          <p:cNvPr id="24" name="!!no5"/>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base del programa. Cinco jugadores espacian el perímetro — punta, alas, esquinas — y la ofensiva son tres hábitos repetidos por siempre: pasar, cortar fuerte al aro, rellenar el espacio libre. Sin jugadas memorizadas, sin patrón que escautear, y todos desarrollan las mismas habilidades.</a:t>
            </a:r>
            <a:endParaRPr lang="en-US" sz="950" dirty="0"/>
          </a:p>
        </p:txBody>
      </p:sp>
      <p:sp>
        <p:nvSpPr>
          <p:cNvPr id="27" name="notebox-9"/>
          <p:cNvSpPr/>
          <p:nvPr/>
        </p:nvSpPr>
        <p:spPr>
          <a:xfrm>
            <a:off x="4911495" y="2606040"/>
            <a:ext cx="3821025" cy="1143000"/>
          </a:xfrm>
          <a:prstGeom prst="roundRect">
            <a:avLst>
              <a:gd name="adj" fmla="val 4800"/>
            </a:avLst>
          </a:prstGeom>
          <a:solidFill>
            <a:srgbClr val="E3EDF2"/>
          </a:solidFill>
          <a:ln/>
        </p:spPr>
      </p:sp>
      <p:sp>
        <p:nvSpPr>
          <p:cNvPr id="28" name="notelbl-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29" name="note-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2 corta al recibir el pase. Si la defensa se mete al carril, la puerta atrás ya está abierta.</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TODAS LAS EDADES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5-Out — Pasa, Corta y Rellena</a:t>
            </a:r>
            <a:endParaRPr lang="en-US" sz="2200" dirty="0"/>
          </a:p>
        </p:txBody>
      </p:sp>
      <p:sp>
        <p:nvSpPr>
          <p:cNvPr id="4" name="ph-1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6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0-0"/>
          <p:cNvSpPr/>
          <p:nvPr/>
        </p:nvSpPr>
        <p:spPr>
          <a:xfrm flipV="1">
            <a:off x="2768006" y="1602924"/>
            <a:ext cx="785509" cy="148833"/>
          </a:xfrm>
          <a:prstGeom prst="line">
            <a:avLst/>
          </a:prstGeom>
          <a:noFill/>
          <a:ln w="19050">
            <a:solidFill>
              <a:srgbClr val="14283A"/>
            </a:solidFill>
            <a:prstDash val="solid"/>
          </a:ln>
        </p:spPr>
      </p:sp>
      <p:sp>
        <p:nvSpPr>
          <p:cNvPr id="14" name="tr-10-0"/>
          <p:cNvSpPr/>
          <p:nvPr/>
        </p:nvSpPr>
        <p:spPr>
          <a:xfrm flipV="1">
            <a:off x="3553514" y="1478896"/>
            <a:ext cx="644944" cy="124028"/>
          </a:xfrm>
          <a:prstGeom prst="line">
            <a:avLst/>
          </a:prstGeom>
          <a:noFill/>
          <a:ln w="19050">
            <a:solidFill>
              <a:srgbClr val="14283A"/>
            </a:solidFill>
            <a:prstDash val="solid"/>
            <a:tailEnd type="triangle"/>
          </a:ln>
        </p:spPr>
      </p:sp>
      <p:sp>
        <p:nvSpPr>
          <p:cNvPr id="15" name="tr-10-1"/>
          <p:cNvSpPr/>
          <p:nvPr/>
        </p:nvSpPr>
        <p:spPr>
          <a:xfrm flipH="1">
            <a:off x="3842912" y="1478896"/>
            <a:ext cx="355546" cy="1653702"/>
          </a:xfrm>
          <a:prstGeom prst="line">
            <a:avLst/>
          </a:prstGeom>
          <a:noFill/>
          <a:ln w="19050">
            <a:solidFill>
              <a:srgbClr val="14283A"/>
            </a:solidFill>
            <a:prstDash val="solid"/>
            <a:tailEnd type="triangle"/>
          </a:ln>
        </p:spPr>
      </p:sp>
      <p:sp>
        <p:nvSpPr>
          <p:cNvPr id="16"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7"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4090967" y="1371405"/>
            <a:ext cx="214981" cy="214981"/>
          </a:xfrm>
          <a:prstGeom prst="ellipse">
            <a:avLst/>
          </a:prstGeom>
          <a:solidFill>
            <a:srgbClr val="FFFFFF"/>
          </a:solidFill>
          <a:ln w="19050">
            <a:solidFill>
              <a:srgbClr val="14283A"/>
            </a:solidFill>
            <a:prstDash val="solid"/>
          </a:ln>
        </p:spPr>
      </p:sp>
      <p:sp>
        <p:nvSpPr>
          <p:cNvPr id="19" name="!!no2"/>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2371117" y="3769274"/>
            <a:ext cx="214981" cy="214981"/>
          </a:xfrm>
          <a:prstGeom prst="ellipse">
            <a:avLst/>
          </a:prstGeom>
          <a:solidFill>
            <a:srgbClr val="FFFFFF"/>
          </a:solidFill>
          <a:ln w="19050">
            <a:solidFill>
              <a:srgbClr val="14283A"/>
            </a:solidFill>
            <a:prstDash val="solid"/>
          </a:ln>
        </p:spPr>
      </p:sp>
      <p:sp>
        <p:nvSpPr>
          <p:cNvPr id="21" name="!!no3"/>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735421" y="3025108"/>
            <a:ext cx="214981" cy="214981"/>
          </a:xfrm>
          <a:prstGeom prst="ellipse">
            <a:avLst/>
          </a:prstGeom>
          <a:solidFill>
            <a:srgbClr val="FFFFFF"/>
          </a:solidFill>
          <a:ln w="19050">
            <a:solidFill>
              <a:srgbClr val="14283A"/>
            </a:solidFill>
            <a:prstDash val="solid"/>
          </a:ln>
        </p:spPr>
      </p:sp>
      <p:sp>
        <p:nvSpPr>
          <p:cNvPr id="23" name="!!no4"/>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1006813" y="3025108"/>
            <a:ext cx="214981" cy="214981"/>
          </a:xfrm>
          <a:prstGeom prst="ellipse">
            <a:avLst/>
          </a:prstGeom>
          <a:solidFill>
            <a:srgbClr val="FFFFFF"/>
          </a:solidFill>
          <a:ln w="19050">
            <a:solidFill>
              <a:srgbClr val="14283A"/>
            </a:solidFill>
            <a:prstDash val="solid"/>
          </a:ln>
        </p:spPr>
      </p:sp>
      <p:sp>
        <p:nvSpPr>
          <p:cNvPr id="25" name="!!no5"/>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base del programa. Cinco jugadores espacian el perímetro — punta, alas, esquinas — y la ofensiva son tres hábitos repetidos por siempre: pasar, cortar fuerte al aro, rellenar el espacio libre. Sin jugadas memorizadas, sin patrón que escautear, y todos desarrollan las mismas habilidades.</a:t>
            </a:r>
            <a:endParaRPr lang="en-US" sz="950" dirty="0"/>
          </a:p>
        </p:txBody>
      </p:sp>
      <p:sp>
        <p:nvSpPr>
          <p:cNvPr id="28" name="notebox-10"/>
          <p:cNvSpPr/>
          <p:nvPr/>
        </p:nvSpPr>
        <p:spPr>
          <a:xfrm>
            <a:off x="4911495" y="2606040"/>
            <a:ext cx="3821025" cy="1143000"/>
          </a:xfrm>
          <a:prstGeom prst="roundRect">
            <a:avLst>
              <a:gd name="adj" fmla="val 4800"/>
            </a:avLst>
          </a:prstGeom>
          <a:solidFill>
            <a:srgbClr val="E3EDF2"/>
          </a:solidFill>
          <a:ln/>
        </p:spPr>
      </p:sp>
      <p:sp>
        <p:nvSpPr>
          <p:cNvPr id="29" name="notelbl-1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6</a:t>
            </a:r>
            <a:endParaRPr lang="en-US" sz="900" dirty="0"/>
          </a:p>
        </p:txBody>
      </p:sp>
      <p:sp>
        <p:nvSpPr>
          <p:cNvPr id="30" name="note-1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Rellena y sigue jugando. Esta es nuestra ofensiva: sin jugadas, puros hábitos que no se pueden escautear.</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TODAS LAS EDADES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5-Out — Pasa, Corta y Rellena</a:t>
            </a:r>
            <a:endParaRPr lang="en-US" sz="2200" dirty="0"/>
          </a:p>
        </p:txBody>
      </p:sp>
      <p:sp>
        <p:nvSpPr>
          <p:cNvPr id="4" name="ph-1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7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1-0"/>
          <p:cNvSpPr/>
          <p:nvPr/>
        </p:nvSpPr>
        <p:spPr>
          <a:xfrm flipV="1">
            <a:off x="2478608" y="3860227"/>
            <a:ext cx="16537" cy="16537"/>
          </a:xfrm>
          <a:prstGeom prst="line">
            <a:avLst/>
          </a:prstGeom>
          <a:noFill/>
          <a:ln w="19050">
            <a:solidFill>
              <a:srgbClr val="14283A"/>
            </a:solidFill>
            <a:prstDash val="solid"/>
            <a:tailEnd type="triangle"/>
          </a:ln>
        </p:spPr>
      </p:sp>
      <p:sp>
        <p:nvSpPr>
          <p:cNvPr id="14" name="tr-11-1"/>
          <p:cNvSpPr/>
          <p:nvPr/>
        </p:nvSpPr>
        <p:spPr>
          <a:xfrm flipH="1" flipV="1">
            <a:off x="1097766" y="3107793"/>
            <a:ext cx="16537" cy="24806"/>
          </a:xfrm>
          <a:prstGeom prst="line">
            <a:avLst/>
          </a:prstGeom>
          <a:noFill/>
          <a:ln w="19050">
            <a:solidFill>
              <a:srgbClr val="14283A"/>
            </a:solidFill>
            <a:prstDash val="solid"/>
            <a:tailEnd type="triangle"/>
          </a:ln>
        </p:spPr>
      </p:sp>
      <p:sp>
        <p:nvSpPr>
          <p:cNvPr id="15" name="tr-11-2"/>
          <p:cNvSpPr/>
          <p:nvPr/>
        </p:nvSpPr>
        <p:spPr>
          <a:xfrm>
            <a:off x="758757" y="1478896"/>
            <a:ext cx="16537" cy="24806"/>
          </a:xfrm>
          <a:prstGeom prst="line">
            <a:avLst/>
          </a:prstGeom>
          <a:noFill/>
          <a:ln w="19050">
            <a:solidFill>
              <a:srgbClr val="14283A"/>
            </a:solidFill>
            <a:prstDash val="solid"/>
            <a:tailEnd type="triangle"/>
          </a:ln>
        </p:spPr>
      </p:sp>
      <p:sp>
        <p:nvSpPr>
          <p:cNvPr id="16" name="!!o1"/>
          <p:cNvSpPr/>
          <p:nvPr/>
        </p:nvSpPr>
        <p:spPr>
          <a:xfrm>
            <a:off x="667804" y="1396211"/>
            <a:ext cx="214981" cy="214981"/>
          </a:xfrm>
          <a:prstGeom prst="ellipse">
            <a:avLst/>
          </a:prstGeom>
          <a:solidFill>
            <a:srgbClr val="FFFFFF"/>
          </a:solidFill>
          <a:ln w="19050">
            <a:solidFill>
              <a:srgbClr val="14283A"/>
            </a:solidFill>
            <a:prstDash val="solid"/>
          </a:ln>
        </p:spPr>
      </p:sp>
      <p:sp>
        <p:nvSpPr>
          <p:cNvPr id="17" name="!!no1"/>
          <p:cNvSpPr/>
          <p:nvPr/>
        </p:nvSpPr>
        <p:spPr>
          <a:xfrm>
            <a:off x="667804" y="139621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4090967" y="1371405"/>
            <a:ext cx="214981" cy="214981"/>
          </a:xfrm>
          <a:prstGeom prst="ellipse">
            <a:avLst/>
          </a:prstGeom>
          <a:solidFill>
            <a:srgbClr val="FFFFFF"/>
          </a:solidFill>
          <a:ln w="19050">
            <a:solidFill>
              <a:srgbClr val="14283A"/>
            </a:solidFill>
            <a:prstDash val="solid"/>
          </a:ln>
        </p:spPr>
      </p:sp>
      <p:sp>
        <p:nvSpPr>
          <p:cNvPr id="19" name="!!no2"/>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2387654" y="3752737"/>
            <a:ext cx="214981" cy="214981"/>
          </a:xfrm>
          <a:prstGeom prst="ellipse">
            <a:avLst/>
          </a:prstGeom>
          <a:solidFill>
            <a:srgbClr val="FFFFFF"/>
          </a:solidFill>
          <a:ln w="19050">
            <a:solidFill>
              <a:srgbClr val="14283A"/>
            </a:solidFill>
            <a:prstDash val="solid"/>
          </a:ln>
        </p:spPr>
      </p:sp>
      <p:sp>
        <p:nvSpPr>
          <p:cNvPr id="21" name="!!no3"/>
          <p:cNvSpPr/>
          <p:nvPr/>
        </p:nvSpPr>
        <p:spPr>
          <a:xfrm>
            <a:off x="2387654" y="3752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735421" y="3025108"/>
            <a:ext cx="214981" cy="214981"/>
          </a:xfrm>
          <a:prstGeom prst="ellipse">
            <a:avLst/>
          </a:prstGeom>
          <a:solidFill>
            <a:srgbClr val="FFFFFF"/>
          </a:solidFill>
          <a:ln w="19050">
            <a:solidFill>
              <a:srgbClr val="14283A"/>
            </a:solidFill>
            <a:prstDash val="solid"/>
          </a:ln>
        </p:spPr>
      </p:sp>
      <p:sp>
        <p:nvSpPr>
          <p:cNvPr id="23" name="!!no4"/>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990276" y="3000302"/>
            <a:ext cx="214981" cy="214981"/>
          </a:xfrm>
          <a:prstGeom prst="ellipse">
            <a:avLst/>
          </a:prstGeom>
          <a:solidFill>
            <a:srgbClr val="FFFFFF"/>
          </a:solidFill>
          <a:ln w="19050">
            <a:solidFill>
              <a:srgbClr val="14283A"/>
            </a:solidFill>
            <a:prstDash val="solid"/>
          </a:ln>
        </p:spPr>
      </p:sp>
      <p:sp>
        <p:nvSpPr>
          <p:cNvPr id="25" name="!!no5"/>
          <p:cNvSpPr/>
          <p:nvPr/>
        </p:nvSpPr>
        <p:spPr>
          <a:xfrm>
            <a:off x="990276" y="300030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2553024" y="3736199"/>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base del programa. Cinco jugadores espacian el perímetro — punta, alas, esquinas — y la ofensiva son tres hábitos repetidos por siempre: pasar, cortar fuerte al aro, rellenar el espacio libre. Sin jugadas memorizadas, sin patrón que escautear, y todos desarrollan las mismas habilidades.</a:t>
            </a:r>
            <a:endParaRPr lang="en-US" sz="950" dirty="0"/>
          </a:p>
        </p:txBody>
      </p:sp>
      <p:sp>
        <p:nvSpPr>
          <p:cNvPr id="28" name="notebox-11"/>
          <p:cNvSpPr/>
          <p:nvPr/>
        </p:nvSpPr>
        <p:spPr>
          <a:xfrm>
            <a:off x="4911495" y="2606040"/>
            <a:ext cx="3821025" cy="1143000"/>
          </a:xfrm>
          <a:prstGeom prst="roundRect">
            <a:avLst>
              <a:gd name="adj" fmla="val 4800"/>
            </a:avLst>
          </a:prstGeom>
          <a:solidFill>
            <a:srgbClr val="E3EDF2"/>
          </a:solidFill>
          <a:ln/>
        </p:spPr>
      </p:sp>
      <p:sp>
        <p:nvSpPr>
          <p:cNvPr id="29" name="notelbl-1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7</a:t>
            </a:r>
            <a:endParaRPr lang="en-US" sz="900" dirty="0"/>
          </a:p>
        </p:txBody>
      </p:sp>
      <p:sp>
        <p:nvSpPr>
          <p:cNvPr id="30" name="note-1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Y mira la cancha: punta, dos alas, dos esquinas — la forma inicial con cada jugador un asiento más allá. Un ciclo completo, sin reinicio, porque la ofensiva nunca pierde su forma. Corre hasta que la defensa se quiebre.</a:t>
            </a:r>
            <a:endParaRPr lang="en-US" sz="1050" dirty="0"/>
          </a:p>
        </p:txBody>
      </p:sp>
      <p:sp>
        <p:nvSpPr>
          <p:cNvPr id="31" name="kp-11"/>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2" name="kpl-11"/>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Corta a velocidad de juego con las manos listas — los cortes flojos matan la ofensiva más que las pérdidas.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Rellena de inmediato: un espacio vacío nunca debe existir más de un segundo.</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Si tu defensor niega el pase, corta por la espalda — el contraataque es automático, no se pide.</a:t>
            </a:r>
            <a:endParaRPr lang="en-US" sz="8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REACCIONES AL DRIVE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Penetrar y Espaciar</a:t>
            </a:r>
            <a:endParaRPr lang="en-US" sz="2200" dirty="0"/>
          </a:p>
        </p:txBody>
      </p:sp>
      <p:sp>
        <p:nvSpPr>
          <p:cNvPr id="4" name="ph-1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4"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6"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18"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0"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segunda capa del 5-Out: qué hacen los otros cuatro cuando alguien penetra. Drive por línea de fondo — la esquina del lado del balón sube, la punta rellena detrás, el lado débil se abre abajo para el pase. Drive por el centro — las alas suben, las esquinas se quedan. El penetrador siempre tiene tres salidas.</a:t>
            </a:r>
            <a:endParaRPr lang="en-US" sz="950" dirty="0"/>
          </a:p>
        </p:txBody>
      </p:sp>
      <p:sp>
        <p:nvSpPr>
          <p:cNvPr id="25" name="notebox-12"/>
          <p:cNvSpPr/>
          <p:nvPr/>
        </p:nvSpPr>
        <p:spPr>
          <a:xfrm>
            <a:off x="4911495" y="2606040"/>
            <a:ext cx="3821025" cy="1143000"/>
          </a:xfrm>
          <a:prstGeom prst="roundRect">
            <a:avLst>
              <a:gd name="adj" fmla="val 4800"/>
            </a:avLst>
          </a:prstGeom>
          <a:solidFill>
            <a:srgbClr val="E3EDF2"/>
          </a:solidFill>
          <a:ln/>
        </p:spPr>
      </p:sp>
      <p:sp>
        <p:nvSpPr>
          <p:cNvPr id="26" name="notelbl-1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1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Se instala apenas el pasa-corta-rellena esté limpio. Convierte la penetración de caos en ofensiva.</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REACCIONES AL DRIVE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Penetrar y Espaciar</a:t>
            </a:r>
            <a:endParaRPr lang="en-US" sz="2200" dirty="0"/>
          </a:p>
        </p:txBody>
      </p:sp>
      <p:sp>
        <p:nvSpPr>
          <p:cNvPr id="4" name="ph-1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13"/>
          <p:cNvSpPr/>
          <p:nvPr/>
        </p:nvSpPr>
        <p:spPr>
          <a:xfrm flipH="1" flipV="1">
            <a:off x="1221794" y="3058182"/>
            <a:ext cx="1364304" cy="744166"/>
          </a:xfrm>
          <a:prstGeom prst="line">
            <a:avLst/>
          </a:prstGeom>
          <a:noFill/>
          <a:ln w="19050">
            <a:solidFill>
              <a:srgbClr val="2E7391"/>
            </a:solidFill>
            <a:prstDash val="dash"/>
            <a:tailEnd type="triangle"/>
          </a:ln>
        </p:spPr>
      </p:sp>
      <p:sp>
        <p:nvSpPr>
          <p:cNvPr id="14"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5"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7"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19"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1172183" y="300857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segunda capa del 5-Out: qué hacen los otros cuatro cuando alguien penetra. Drive por línea de fondo — la esquina del lado del balón sube, la punta rellena detrás, el lado débil se abre abajo para el pase. Drive por el centro — las alas suben, las esquinas se quedan. El penetrador siempre tiene tres salidas.</a:t>
            </a:r>
            <a:endParaRPr lang="en-US" sz="950" dirty="0"/>
          </a:p>
        </p:txBody>
      </p:sp>
      <p:sp>
        <p:nvSpPr>
          <p:cNvPr id="26" name="notebox-13"/>
          <p:cNvSpPr/>
          <p:nvPr/>
        </p:nvSpPr>
        <p:spPr>
          <a:xfrm>
            <a:off x="4911495" y="2606040"/>
            <a:ext cx="3821025" cy="1143000"/>
          </a:xfrm>
          <a:prstGeom prst="roundRect">
            <a:avLst>
              <a:gd name="adj" fmla="val 4800"/>
            </a:avLst>
          </a:prstGeom>
          <a:solidFill>
            <a:srgbClr val="E3EDF2"/>
          </a:solidFill>
          <a:ln/>
        </p:spPr>
      </p:sp>
      <p:sp>
        <p:nvSpPr>
          <p:cNvPr id="27" name="notelbl-1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28" name="note-1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Entrada al ala — la defensa se mueve, se abren los espacios.</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REACCIONES AL DRIVE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Penetrar y Espaciar</a:t>
            </a:r>
            <a:endParaRPr lang="en-US" sz="2200" dirty="0"/>
          </a:p>
        </p:txBody>
      </p:sp>
      <p:sp>
        <p:nvSpPr>
          <p:cNvPr id="4" name="ph-1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4-0"/>
          <p:cNvSpPr/>
          <p:nvPr/>
        </p:nvSpPr>
        <p:spPr>
          <a:xfrm flipH="1" flipV="1">
            <a:off x="990276" y="2264405"/>
            <a:ext cx="124028" cy="868194"/>
          </a:xfrm>
          <a:prstGeom prst="line">
            <a:avLst/>
          </a:prstGeom>
          <a:noFill/>
          <a:ln w="19050">
            <a:solidFill>
              <a:srgbClr val="14283A"/>
            </a:solidFill>
            <a:prstDash val="sysDot"/>
          </a:ln>
        </p:spPr>
      </p:sp>
      <p:sp>
        <p:nvSpPr>
          <p:cNvPr id="14" name="tr-14-0"/>
          <p:cNvSpPr/>
          <p:nvPr/>
        </p:nvSpPr>
        <p:spPr>
          <a:xfrm flipV="1">
            <a:off x="990276" y="1726951"/>
            <a:ext cx="413426" cy="537453"/>
          </a:xfrm>
          <a:prstGeom prst="line">
            <a:avLst/>
          </a:prstGeom>
          <a:noFill/>
          <a:ln w="19050">
            <a:solidFill>
              <a:srgbClr val="14283A"/>
            </a:solidFill>
            <a:prstDash val="sysDot"/>
            <a:tailEnd type="triangle"/>
          </a:ln>
        </p:spPr>
      </p:sp>
      <p:sp>
        <p:nvSpPr>
          <p:cNvPr id="15" name="tr-14-1"/>
          <p:cNvSpPr/>
          <p:nvPr/>
        </p:nvSpPr>
        <p:spPr>
          <a:xfrm>
            <a:off x="758757" y="1478896"/>
            <a:ext cx="479574" cy="1736387"/>
          </a:xfrm>
          <a:prstGeom prst="line">
            <a:avLst/>
          </a:prstGeom>
          <a:noFill/>
          <a:ln w="19050">
            <a:solidFill>
              <a:srgbClr val="14283A"/>
            </a:solidFill>
            <a:prstDash val="solid"/>
            <a:tailEnd type="triangle"/>
          </a:ln>
        </p:spPr>
      </p:sp>
      <p:sp>
        <p:nvSpPr>
          <p:cNvPr id="16" name="tr-14-2"/>
          <p:cNvSpPr/>
          <p:nvPr/>
        </p:nvSpPr>
        <p:spPr>
          <a:xfrm flipH="1" flipV="1">
            <a:off x="1817127" y="3711394"/>
            <a:ext cx="661481" cy="165370"/>
          </a:xfrm>
          <a:prstGeom prst="line">
            <a:avLst/>
          </a:prstGeom>
          <a:noFill/>
          <a:ln w="19050">
            <a:solidFill>
              <a:srgbClr val="14283A"/>
            </a:solidFill>
            <a:prstDash val="solid"/>
            <a:tailEnd type="triangle"/>
          </a:ln>
        </p:spPr>
      </p:sp>
      <p:sp>
        <p:nvSpPr>
          <p:cNvPr id="17" name="!!o1"/>
          <p:cNvSpPr/>
          <p:nvPr/>
        </p:nvSpPr>
        <p:spPr>
          <a:xfrm>
            <a:off x="1709636" y="3603903"/>
            <a:ext cx="214981" cy="214981"/>
          </a:xfrm>
          <a:prstGeom prst="ellipse">
            <a:avLst/>
          </a:prstGeom>
          <a:solidFill>
            <a:srgbClr val="FFFFFF"/>
          </a:solidFill>
          <a:ln w="19050">
            <a:solidFill>
              <a:srgbClr val="14283A"/>
            </a:solidFill>
            <a:prstDash val="solid"/>
          </a:ln>
        </p:spPr>
      </p:sp>
      <p:sp>
        <p:nvSpPr>
          <p:cNvPr id="18" name="!!no1"/>
          <p:cNvSpPr/>
          <p:nvPr/>
        </p:nvSpPr>
        <p:spPr>
          <a:xfrm>
            <a:off x="1709636" y="36039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20"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1296211" y="1619461"/>
            <a:ext cx="214981" cy="214981"/>
          </a:xfrm>
          <a:prstGeom prst="ellipse">
            <a:avLst/>
          </a:prstGeom>
          <a:solidFill>
            <a:srgbClr val="FFFFFF"/>
          </a:solidFill>
          <a:ln w="19050">
            <a:solidFill>
              <a:srgbClr val="14283A"/>
            </a:solidFill>
            <a:prstDash val="solid"/>
          </a:ln>
        </p:spPr>
      </p:sp>
      <p:sp>
        <p:nvSpPr>
          <p:cNvPr id="22" name="!!no3"/>
          <p:cNvSpPr/>
          <p:nvPr/>
        </p:nvSpPr>
        <p:spPr>
          <a:xfrm>
            <a:off x="1296211" y="16194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4"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1130840" y="3107793"/>
            <a:ext cx="214981" cy="214981"/>
          </a:xfrm>
          <a:prstGeom prst="ellipse">
            <a:avLst/>
          </a:prstGeom>
          <a:solidFill>
            <a:srgbClr val="FFFFFF"/>
          </a:solidFill>
          <a:ln w="19050">
            <a:solidFill>
              <a:srgbClr val="14283A"/>
            </a:solidFill>
            <a:prstDash val="solid"/>
          </a:ln>
        </p:spPr>
      </p:sp>
      <p:sp>
        <p:nvSpPr>
          <p:cNvPr id="26" name="!!no5"/>
          <p:cNvSpPr/>
          <p:nvPr/>
        </p:nvSpPr>
        <p:spPr>
          <a:xfrm>
            <a:off x="1130840" y="310779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ball"/>
          <p:cNvSpPr/>
          <p:nvPr/>
        </p:nvSpPr>
        <p:spPr>
          <a:xfrm>
            <a:off x="1461581" y="1602924"/>
            <a:ext cx="99222" cy="99222"/>
          </a:xfrm>
          <a:prstGeom prst="ellipse">
            <a:avLst/>
          </a:prstGeom>
          <a:solidFill>
            <a:srgbClr val="D9641E"/>
          </a:solidFill>
          <a:ln w="9525">
            <a:solidFill>
              <a:srgbClr val="B04E12"/>
            </a:solidFill>
            <a:prstDash val="solid"/>
          </a:ln>
        </p:spPr>
      </p:sp>
      <p:sp>
        <p:nvSpPr>
          <p:cNvPr id="2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segunda capa del 5-Out: qué hacen los otros cuatro cuando alguien penetra. Drive por línea de fondo — la esquina del lado del balón sube, la punta rellena detrás, el lado débil se abre abajo para el pase. Drive por el centro — las alas suben, las esquinas se quedan. El penetrador siempre tiene tres salidas.</a:t>
            </a:r>
            <a:endParaRPr lang="en-US" sz="950" dirty="0"/>
          </a:p>
        </p:txBody>
      </p:sp>
      <p:sp>
        <p:nvSpPr>
          <p:cNvPr id="29" name="notebox-14"/>
          <p:cNvSpPr/>
          <p:nvPr/>
        </p:nvSpPr>
        <p:spPr>
          <a:xfrm>
            <a:off x="4911495" y="2606040"/>
            <a:ext cx="3821025" cy="1143000"/>
          </a:xfrm>
          <a:prstGeom prst="roundRect">
            <a:avLst>
              <a:gd name="adj" fmla="val 4800"/>
            </a:avLst>
          </a:prstGeom>
          <a:solidFill>
            <a:srgbClr val="E3EDF2"/>
          </a:solidFill>
          <a:ln/>
        </p:spPr>
      </p:sp>
      <p:sp>
        <p:nvSpPr>
          <p:cNvPr id="30" name="notelbl-1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1" name="note-1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3 ataca por línea de fondo. La esquina del lado del balón SUBE fuera del carril; la punta RELLENA detrás por seguridad.</a:t>
            </a:r>
            <a:endParaRPr lang="en-US" sz="10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REACCIONES AL DRIVE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Penetrar y Espaciar</a:t>
            </a:r>
            <a:endParaRPr lang="en-US" sz="2200" dirty="0"/>
          </a:p>
        </p:txBody>
      </p:sp>
      <p:sp>
        <p:nvSpPr>
          <p:cNvPr id="4" name="ph-1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15"/>
          <p:cNvSpPr/>
          <p:nvPr/>
        </p:nvSpPr>
        <p:spPr>
          <a:xfrm flipH="1">
            <a:off x="1345822" y="1652535"/>
            <a:ext cx="165370" cy="1488332"/>
          </a:xfrm>
          <a:prstGeom prst="line">
            <a:avLst/>
          </a:prstGeom>
          <a:noFill/>
          <a:ln w="19050">
            <a:solidFill>
              <a:srgbClr val="2E7391"/>
            </a:solidFill>
            <a:prstDash val="dash"/>
            <a:tailEnd type="triangle"/>
          </a:ln>
        </p:spPr>
      </p:sp>
      <p:sp>
        <p:nvSpPr>
          <p:cNvPr id="14" name="!!o1"/>
          <p:cNvSpPr/>
          <p:nvPr/>
        </p:nvSpPr>
        <p:spPr>
          <a:xfrm>
            <a:off x="1709636" y="3603903"/>
            <a:ext cx="214981" cy="214981"/>
          </a:xfrm>
          <a:prstGeom prst="ellipse">
            <a:avLst/>
          </a:prstGeom>
          <a:solidFill>
            <a:srgbClr val="FFFFFF"/>
          </a:solidFill>
          <a:ln w="19050">
            <a:solidFill>
              <a:srgbClr val="14283A"/>
            </a:solidFill>
            <a:prstDash val="solid"/>
          </a:ln>
        </p:spPr>
      </p:sp>
      <p:sp>
        <p:nvSpPr>
          <p:cNvPr id="15" name="!!no1"/>
          <p:cNvSpPr/>
          <p:nvPr/>
        </p:nvSpPr>
        <p:spPr>
          <a:xfrm>
            <a:off x="1709636" y="36039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7"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296211" y="1619461"/>
            <a:ext cx="214981" cy="214981"/>
          </a:xfrm>
          <a:prstGeom prst="ellipse">
            <a:avLst/>
          </a:prstGeom>
          <a:solidFill>
            <a:srgbClr val="FFFFFF"/>
          </a:solidFill>
          <a:ln w="19050">
            <a:solidFill>
              <a:srgbClr val="14283A"/>
            </a:solidFill>
            <a:prstDash val="solid"/>
          </a:ln>
        </p:spPr>
      </p:sp>
      <p:sp>
        <p:nvSpPr>
          <p:cNvPr id="19" name="!!no3"/>
          <p:cNvSpPr/>
          <p:nvPr/>
        </p:nvSpPr>
        <p:spPr>
          <a:xfrm>
            <a:off x="1296211" y="16194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130840" y="3107793"/>
            <a:ext cx="214981" cy="214981"/>
          </a:xfrm>
          <a:prstGeom prst="ellipse">
            <a:avLst/>
          </a:prstGeom>
          <a:solidFill>
            <a:srgbClr val="FFFFFF"/>
          </a:solidFill>
          <a:ln w="19050">
            <a:solidFill>
              <a:srgbClr val="14283A"/>
            </a:solidFill>
            <a:prstDash val="solid"/>
          </a:ln>
        </p:spPr>
      </p:sp>
      <p:sp>
        <p:nvSpPr>
          <p:cNvPr id="23" name="!!no5"/>
          <p:cNvSpPr/>
          <p:nvPr/>
        </p:nvSpPr>
        <p:spPr>
          <a:xfrm>
            <a:off x="1130840" y="310779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1296211" y="3091256"/>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segunda capa del 5-Out: qué hacen los otros cuatro cuando alguien penetra. Drive por línea de fondo — la esquina del lado del balón sube, la punta rellena detrás, el lado débil se abre abajo para el pase. Drive por el centro — las alas suben, las esquinas se quedan. El penetrador siempre tiene tres salidas.</a:t>
            </a:r>
            <a:endParaRPr lang="en-US" sz="950" dirty="0"/>
          </a:p>
        </p:txBody>
      </p:sp>
      <p:sp>
        <p:nvSpPr>
          <p:cNvPr id="26" name="notebox-15"/>
          <p:cNvSpPr/>
          <p:nvPr/>
        </p:nvSpPr>
        <p:spPr>
          <a:xfrm>
            <a:off x="4911495" y="2606040"/>
            <a:ext cx="3821025" cy="1143000"/>
          </a:xfrm>
          <a:prstGeom prst="roundRect">
            <a:avLst>
              <a:gd name="adj" fmla="val 4800"/>
            </a:avLst>
          </a:prstGeom>
          <a:solidFill>
            <a:srgbClr val="E3EDF2"/>
          </a:solidFill>
          <a:ln/>
        </p:spPr>
      </p:sp>
      <p:sp>
        <p:nvSpPr>
          <p:cNvPr id="27" name="notelbl-1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28" name="note-1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colapso crea el pase afuera — al que subió, para el triple abierto o el siguiente ataque.</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REACCIONES AL DRIVE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Penetrar y Espaciar</a:t>
            </a:r>
            <a:endParaRPr lang="en-US" sz="2200" dirty="0"/>
          </a:p>
        </p:txBody>
      </p:sp>
      <p:sp>
        <p:nvSpPr>
          <p:cNvPr id="4" name="ph-1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6-0"/>
          <p:cNvSpPr/>
          <p:nvPr/>
        </p:nvSpPr>
        <p:spPr>
          <a:xfrm flipH="1" flipV="1">
            <a:off x="907591" y="1602924"/>
            <a:ext cx="496111" cy="124028"/>
          </a:xfrm>
          <a:prstGeom prst="line">
            <a:avLst/>
          </a:prstGeom>
          <a:noFill/>
          <a:ln w="19050">
            <a:solidFill>
              <a:srgbClr val="14283A"/>
            </a:solidFill>
            <a:prstDash val="solid"/>
          </a:ln>
        </p:spPr>
      </p:sp>
      <p:sp>
        <p:nvSpPr>
          <p:cNvPr id="14" name="tr-16-0"/>
          <p:cNvSpPr/>
          <p:nvPr/>
        </p:nvSpPr>
        <p:spPr>
          <a:xfrm flipH="1" flipV="1">
            <a:off x="758757" y="1478896"/>
            <a:ext cx="148833" cy="124028"/>
          </a:xfrm>
          <a:prstGeom prst="line">
            <a:avLst/>
          </a:prstGeom>
          <a:noFill/>
          <a:ln w="19050">
            <a:solidFill>
              <a:srgbClr val="14283A"/>
            </a:solidFill>
            <a:prstDash val="solid"/>
            <a:tailEnd type="triangle"/>
          </a:ln>
        </p:spPr>
      </p:sp>
      <p:sp>
        <p:nvSpPr>
          <p:cNvPr id="15" name="trp-16"/>
          <p:cNvSpPr/>
          <p:nvPr/>
        </p:nvSpPr>
        <p:spPr>
          <a:xfrm>
            <a:off x="1345822" y="3140867"/>
            <a:ext cx="578796" cy="496111"/>
          </a:xfrm>
          <a:prstGeom prst="line">
            <a:avLst/>
          </a:prstGeom>
          <a:noFill/>
          <a:ln w="19050">
            <a:solidFill>
              <a:srgbClr val="2E7391"/>
            </a:solidFill>
            <a:prstDash val="dash"/>
            <a:tailEnd type="triangle"/>
          </a:ln>
        </p:spPr>
      </p:sp>
      <p:sp>
        <p:nvSpPr>
          <p:cNvPr id="16" name="!!o1"/>
          <p:cNvSpPr/>
          <p:nvPr/>
        </p:nvSpPr>
        <p:spPr>
          <a:xfrm>
            <a:off x="1709636" y="3603903"/>
            <a:ext cx="214981" cy="214981"/>
          </a:xfrm>
          <a:prstGeom prst="ellipse">
            <a:avLst/>
          </a:prstGeom>
          <a:solidFill>
            <a:srgbClr val="FFFFFF"/>
          </a:solidFill>
          <a:ln w="19050">
            <a:solidFill>
              <a:srgbClr val="14283A"/>
            </a:solidFill>
            <a:prstDash val="solid"/>
          </a:ln>
        </p:spPr>
      </p:sp>
      <p:sp>
        <p:nvSpPr>
          <p:cNvPr id="17" name="!!no1"/>
          <p:cNvSpPr/>
          <p:nvPr/>
        </p:nvSpPr>
        <p:spPr>
          <a:xfrm>
            <a:off x="1709636" y="36039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9"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1"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1130840" y="3107793"/>
            <a:ext cx="214981" cy="214981"/>
          </a:xfrm>
          <a:prstGeom prst="ellipse">
            <a:avLst/>
          </a:prstGeom>
          <a:solidFill>
            <a:srgbClr val="FFFFFF"/>
          </a:solidFill>
          <a:ln w="19050">
            <a:solidFill>
              <a:srgbClr val="14283A"/>
            </a:solidFill>
            <a:prstDash val="solid"/>
          </a:ln>
        </p:spPr>
      </p:sp>
      <p:sp>
        <p:nvSpPr>
          <p:cNvPr id="25" name="!!no5"/>
          <p:cNvSpPr/>
          <p:nvPr/>
        </p:nvSpPr>
        <p:spPr>
          <a:xfrm>
            <a:off x="1130840" y="310779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1875006" y="3587366"/>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segunda capa del 5-Out: qué hacen los otros cuatro cuando alguien penetra. Drive por línea de fondo — la esquina del lado del balón sube, la punta rellena detrás, el lado débil se abre abajo para el pase. Drive por el centro — las alas suben, las esquinas se quedan. El penetrador siempre tiene tres salidas.</a:t>
            </a:r>
            <a:endParaRPr lang="en-US" sz="950" dirty="0"/>
          </a:p>
        </p:txBody>
      </p:sp>
      <p:sp>
        <p:nvSpPr>
          <p:cNvPr id="28" name="notebox-16"/>
          <p:cNvSpPr/>
          <p:nvPr/>
        </p:nvSpPr>
        <p:spPr>
          <a:xfrm>
            <a:off x="4911495" y="2606040"/>
            <a:ext cx="3821025" cy="1143000"/>
          </a:xfrm>
          <a:prstGeom prst="roundRect">
            <a:avLst>
              <a:gd name="adj" fmla="val 4800"/>
            </a:avLst>
          </a:prstGeom>
          <a:solidFill>
            <a:srgbClr val="E3EDF2"/>
          </a:solidFill>
          <a:ln/>
        </p:spPr>
      </p:sp>
      <p:sp>
        <p:nvSpPr>
          <p:cNvPr id="29" name="notelbl-1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30" name="note-1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penetrador sale a la esquina que vació; el balón sigue. El espaciado ya está listo — ataca otra vez.</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REACCIONES AL DRIVE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Penetrar y Espaciar</a:t>
            </a:r>
            <a:endParaRPr lang="en-US" sz="2200" dirty="0"/>
          </a:p>
        </p:txBody>
      </p:sp>
      <p:sp>
        <p:nvSpPr>
          <p:cNvPr id="4" name="ph-1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7-0"/>
          <p:cNvSpPr/>
          <p:nvPr/>
        </p:nvSpPr>
        <p:spPr>
          <a:xfrm>
            <a:off x="1817127" y="3711394"/>
            <a:ext cx="661481" cy="165370"/>
          </a:xfrm>
          <a:prstGeom prst="line">
            <a:avLst/>
          </a:prstGeom>
          <a:noFill/>
          <a:ln w="19050">
            <a:solidFill>
              <a:srgbClr val="14283A"/>
            </a:solidFill>
            <a:prstDash val="sysDot"/>
            <a:tailEnd type="triangle"/>
          </a:ln>
        </p:spPr>
      </p:sp>
      <p:sp>
        <p:nvSpPr>
          <p:cNvPr id="14" name="tr-17-1"/>
          <p:cNvSpPr/>
          <p:nvPr/>
        </p:nvSpPr>
        <p:spPr>
          <a:xfrm flipH="1" flipV="1">
            <a:off x="1114303" y="3132598"/>
            <a:ext cx="124028" cy="82685"/>
          </a:xfrm>
          <a:prstGeom prst="line">
            <a:avLst/>
          </a:prstGeom>
          <a:noFill/>
          <a:ln w="19050">
            <a:solidFill>
              <a:srgbClr val="14283A"/>
            </a:solidFill>
            <a:prstDash val="solid"/>
            <a:tailEnd type="triangle"/>
          </a:ln>
        </p:spPr>
      </p:sp>
      <p:sp>
        <p:nvSpPr>
          <p:cNvPr id="15"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6"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8"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1006813" y="3025108"/>
            <a:ext cx="214981" cy="214981"/>
          </a:xfrm>
          <a:prstGeom prst="ellipse">
            <a:avLst/>
          </a:prstGeom>
          <a:solidFill>
            <a:srgbClr val="FFFFFF"/>
          </a:solidFill>
          <a:ln w="19050">
            <a:solidFill>
              <a:srgbClr val="14283A"/>
            </a:solidFill>
            <a:prstDash val="solid"/>
          </a:ln>
        </p:spPr>
      </p:sp>
      <p:sp>
        <p:nvSpPr>
          <p:cNvPr id="24" name="!!no5"/>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segunda capa del 5-Out: qué hacen los otros cuatro cuando alguien penetra. Drive por línea de fondo — la esquina del lado del balón sube, la punta rellena detrás, el lado débil se abre abajo para el pase. Drive por el centro — las alas suben, las esquinas se quedan. El penetrador siempre tiene tres salidas.</a:t>
            </a:r>
            <a:endParaRPr lang="en-US" sz="950" dirty="0"/>
          </a:p>
        </p:txBody>
      </p:sp>
      <p:sp>
        <p:nvSpPr>
          <p:cNvPr id="27" name="notebox-17"/>
          <p:cNvSpPr/>
          <p:nvPr/>
        </p:nvSpPr>
        <p:spPr>
          <a:xfrm>
            <a:off x="4911495" y="2606040"/>
            <a:ext cx="3821025" cy="1143000"/>
          </a:xfrm>
          <a:prstGeom prst="roundRect">
            <a:avLst>
              <a:gd name="adj" fmla="val 4800"/>
            </a:avLst>
          </a:prstGeom>
          <a:solidFill>
            <a:srgbClr val="E3EDF2"/>
          </a:solidFill>
          <a:ln/>
        </p:spPr>
      </p:sp>
      <p:sp>
        <p:nvSpPr>
          <p:cNvPr id="28" name="notelbl-1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29" name="note-1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Ciclo cerrado: 1 lo regresa a la punta con los cinco lugares llenos — punta, alas, esquinas. El segundo drive arranca contra una defensa que ya rotó dos veces.</a:t>
            </a:r>
            <a:endParaRPr lang="en-US" sz="1050" dirty="0"/>
          </a:p>
        </p:txBody>
      </p:sp>
      <p:sp>
        <p:nvSpPr>
          <p:cNvPr id="30" name="kp-17"/>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1" name="kpl-17"/>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drive es PARA el equipo — colapsa la defensa y reparte. Anota solo lo que te regalan.</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penetrador sale a la esquina después de soltar el balón; el espaciado se reinicia al instante.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segundo drive vence al primero: ataca el cierre defensivo tras el pase.</a:t>
            </a:r>
            <a:endParaRPr lang="en-US" sz="8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CAPA DE ENTREGAS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Tejido (Entregas de Mano)</a:t>
            </a:r>
            <a:endParaRPr lang="en-US" sz="2200" dirty="0"/>
          </a:p>
        </p:txBody>
      </p:sp>
      <p:sp>
        <p:nvSpPr>
          <p:cNvPr id="4" name="ph-1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4"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6"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18"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0"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capa de entregas del 5-Out. En lugar de pasar y cortar, el que bota va HACIA un compañero y le entrega el balón en mano — una pantalla en movimiento que la defensa persigue a máxima velocidad. Las entregas se encadenan de lado a lado hasta que alguien dobla la esquina.</a:t>
            </a:r>
            <a:endParaRPr lang="en-US" sz="950" dirty="0"/>
          </a:p>
        </p:txBody>
      </p:sp>
      <p:sp>
        <p:nvSpPr>
          <p:cNvPr id="25" name="notebox-18"/>
          <p:cNvSpPr/>
          <p:nvPr/>
        </p:nvSpPr>
        <p:spPr>
          <a:xfrm>
            <a:off x="4911495" y="2606040"/>
            <a:ext cx="3821025" cy="1143000"/>
          </a:xfrm>
          <a:prstGeom prst="roundRect">
            <a:avLst>
              <a:gd name="adj" fmla="val 4800"/>
            </a:avLst>
          </a:prstGeom>
          <a:solidFill>
            <a:srgbClr val="E3EDF2"/>
          </a:solidFill>
          <a:ln/>
        </p:spPr>
      </p:sp>
      <p:sp>
        <p:nvSpPr>
          <p:cNvPr id="26" name="notelbl-1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1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Contra equipos que niegan las líneas de pase o cambian todo — la entrega castiga ambas cosas. También nuestra acción para cuidar la ventaja.</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CAPA DE ENTREGAS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Tejido (Entregas de Mano)</a:t>
            </a:r>
            <a:endParaRPr lang="en-US" sz="2200" dirty="0"/>
          </a:p>
        </p:txBody>
      </p:sp>
      <p:sp>
        <p:nvSpPr>
          <p:cNvPr id="4" name="ph-1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9-0"/>
          <p:cNvSpPr/>
          <p:nvPr/>
        </p:nvSpPr>
        <p:spPr>
          <a:xfrm flipV="1">
            <a:off x="2478608" y="3504681"/>
            <a:ext cx="744166" cy="372083"/>
          </a:xfrm>
          <a:prstGeom prst="line">
            <a:avLst/>
          </a:prstGeom>
          <a:noFill/>
          <a:ln w="19050">
            <a:solidFill>
              <a:srgbClr val="14283A"/>
            </a:solidFill>
            <a:prstDash val="sysDot"/>
          </a:ln>
        </p:spPr>
      </p:sp>
      <p:sp>
        <p:nvSpPr>
          <p:cNvPr id="14" name="tr-19-0"/>
          <p:cNvSpPr/>
          <p:nvPr/>
        </p:nvSpPr>
        <p:spPr>
          <a:xfrm flipV="1">
            <a:off x="3222774" y="3240089"/>
            <a:ext cx="429963" cy="264592"/>
          </a:xfrm>
          <a:prstGeom prst="line">
            <a:avLst/>
          </a:prstGeom>
          <a:noFill/>
          <a:ln w="19050">
            <a:solidFill>
              <a:srgbClr val="14283A"/>
            </a:solidFill>
            <a:prstDash val="sysDot"/>
            <a:tailEnd type="triangle"/>
          </a:ln>
        </p:spPr>
      </p:sp>
      <p:sp>
        <p:nvSpPr>
          <p:cNvPr id="15" name="tr-19-1"/>
          <p:cNvSpPr/>
          <p:nvPr/>
        </p:nvSpPr>
        <p:spPr>
          <a:xfrm flipH="1">
            <a:off x="3735421" y="3132598"/>
            <a:ext cx="107491" cy="190176"/>
          </a:xfrm>
          <a:prstGeom prst="line">
            <a:avLst/>
          </a:prstGeom>
          <a:noFill/>
          <a:ln w="19050">
            <a:solidFill>
              <a:srgbClr val="14283A"/>
            </a:solidFill>
            <a:prstDash val="solid"/>
            <a:tailEnd type="triangle"/>
          </a:ln>
        </p:spPr>
      </p:sp>
      <p:sp>
        <p:nvSpPr>
          <p:cNvPr id="16" name="!!o1"/>
          <p:cNvSpPr/>
          <p:nvPr/>
        </p:nvSpPr>
        <p:spPr>
          <a:xfrm>
            <a:off x="3545246" y="3132598"/>
            <a:ext cx="214981" cy="214981"/>
          </a:xfrm>
          <a:prstGeom prst="ellipse">
            <a:avLst/>
          </a:prstGeom>
          <a:solidFill>
            <a:srgbClr val="FFFFFF"/>
          </a:solidFill>
          <a:ln w="19050">
            <a:solidFill>
              <a:srgbClr val="14283A"/>
            </a:solidFill>
            <a:prstDash val="solid"/>
          </a:ln>
        </p:spPr>
      </p:sp>
      <p:sp>
        <p:nvSpPr>
          <p:cNvPr id="17" name="!!no1"/>
          <p:cNvSpPr/>
          <p:nvPr/>
        </p:nvSpPr>
        <p:spPr>
          <a:xfrm>
            <a:off x="3545246" y="313259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627931" y="3215283"/>
            <a:ext cx="214981" cy="214981"/>
          </a:xfrm>
          <a:prstGeom prst="ellipse">
            <a:avLst/>
          </a:prstGeom>
          <a:solidFill>
            <a:srgbClr val="FFFFFF"/>
          </a:solidFill>
          <a:ln w="19050">
            <a:solidFill>
              <a:srgbClr val="14283A"/>
            </a:solidFill>
            <a:prstDash val="solid"/>
          </a:ln>
        </p:spPr>
      </p:sp>
      <p:sp>
        <p:nvSpPr>
          <p:cNvPr id="19" name="!!no2"/>
          <p:cNvSpPr/>
          <p:nvPr/>
        </p:nvSpPr>
        <p:spPr>
          <a:xfrm>
            <a:off x="3627931" y="32152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21"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5"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710616" y="3116061"/>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capa de entregas del 5-Out. En lugar de pasar y cortar, el que bota va HACIA un compañero y le entrega el balón en mano — una pantalla en movimiento que la defensa persigue a máxima velocidad. Las entregas se encadenan de lado a lado hasta que alguien dobla la esquina.</a:t>
            </a:r>
            <a:endParaRPr lang="en-US" sz="950" dirty="0"/>
          </a:p>
        </p:txBody>
      </p:sp>
      <p:sp>
        <p:nvSpPr>
          <p:cNvPr id="28" name="notebox-19"/>
          <p:cNvSpPr/>
          <p:nvPr/>
        </p:nvSpPr>
        <p:spPr>
          <a:xfrm>
            <a:off x="4911495" y="2606040"/>
            <a:ext cx="3821025" cy="1143000"/>
          </a:xfrm>
          <a:prstGeom prst="roundRect">
            <a:avLst>
              <a:gd name="adj" fmla="val 4800"/>
            </a:avLst>
          </a:prstGeom>
          <a:solidFill>
            <a:srgbClr val="E3EDF2"/>
          </a:solidFill>
          <a:ln/>
        </p:spPr>
      </p:sp>
      <p:sp>
        <p:nvSpPr>
          <p:cNvPr id="29" name="notelbl-1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0" name="note-1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1 bota HACIA el ala — esa es la señal. 2 corre hacia el balón a buscar la entrega.</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CAPA DE ENTREGAS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Tejido (Entregas de Mano)</a:t>
            </a:r>
            <a:endParaRPr lang="en-US" sz="2200" dirty="0"/>
          </a:p>
        </p:txBody>
      </p:sp>
      <p:sp>
        <p:nvSpPr>
          <p:cNvPr id="4" name="ph-2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20"/>
          <p:cNvSpPr/>
          <p:nvPr/>
        </p:nvSpPr>
        <p:spPr>
          <a:xfrm>
            <a:off x="3760227" y="3165672"/>
            <a:ext cx="82685" cy="82685"/>
          </a:xfrm>
          <a:prstGeom prst="line">
            <a:avLst/>
          </a:prstGeom>
          <a:noFill/>
          <a:ln w="19050">
            <a:solidFill>
              <a:srgbClr val="2E7391"/>
            </a:solidFill>
            <a:prstDash val="dash"/>
            <a:tailEnd type="triangle"/>
          </a:ln>
        </p:spPr>
      </p:sp>
      <p:sp>
        <p:nvSpPr>
          <p:cNvPr id="14" name="!!o1"/>
          <p:cNvSpPr/>
          <p:nvPr/>
        </p:nvSpPr>
        <p:spPr>
          <a:xfrm>
            <a:off x="3545246" y="3132598"/>
            <a:ext cx="214981" cy="214981"/>
          </a:xfrm>
          <a:prstGeom prst="ellipse">
            <a:avLst/>
          </a:prstGeom>
          <a:solidFill>
            <a:srgbClr val="FFFFFF"/>
          </a:solidFill>
          <a:ln w="19050">
            <a:solidFill>
              <a:srgbClr val="14283A"/>
            </a:solidFill>
            <a:prstDash val="solid"/>
          </a:ln>
        </p:spPr>
      </p:sp>
      <p:sp>
        <p:nvSpPr>
          <p:cNvPr id="15" name="!!no1"/>
          <p:cNvSpPr/>
          <p:nvPr/>
        </p:nvSpPr>
        <p:spPr>
          <a:xfrm>
            <a:off x="3545246" y="313259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627931" y="3215283"/>
            <a:ext cx="214981" cy="214981"/>
          </a:xfrm>
          <a:prstGeom prst="ellipse">
            <a:avLst/>
          </a:prstGeom>
          <a:solidFill>
            <a:srgbClr val="FFFFFF"/>
          </a:solidFill>
          <a:ln w="19050">
            <a:solidFill>
              <a:srgbClr val="14283A"/>
            </a:solidFill>
            <a:prstDash val="solid"/>
          </a:ln>
        </p:spPr>
      </p:sp>
      <p:sp>
        <p:nvSpPr>
          <p:cNvPr id="17" name="!!no2"/>
          <p:cNvSpPr/>
          <p:nvPr/>
        </p:nvSpPr>
        <p:spPr>
          <a:xfrm>
            <a:off x="3627931" y="32152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19"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3793301" y="3198746"/>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capa de entregas del 5-Out. En lugar de pasar y cortar, el que bota va HACIA un compañero y le entrega el balón en mano — una pantalla en movimiento que la defensa persigue a máxima velocidad. Las entregas se encadenan de lado a lado hasta que alguien dobla la esquina.</a:t>
            </a:r>
            <a:endParaRPr lang="en-US" sz="950" dirty="0"/>
          </a:p>
        </p:txBody>
      </p:sp>
      <p:sp>
        <p:nvSpPr>
          <p:cNvPr id="26" name="notebox-20"/>
          <p:cNvSpPr/>
          <p:nvPr/>
        </p:nvSpPr>
        <p:spPr>
          <a:xfrm>
            <a:off x="4911495" y="2606040"/>
            <a:ext cx="3821025" cy="1143000"/>
          </a:xfrm>
          <a:prstGeom prst="roundRect">
            <a:avLst>
              <a:gd name="adj" fmla="val 4800"/>
            </a:avLst>
          </a:prstGeom>
          <a:solidFill>
            <a:srgbClr val="E3EDF2"/>
          </a:solidFill>
          <a:ln/>
        </p:spPr>
      </p:sp>
      <p:sp>
        <p:nvSpPr>
          <p:cNvPr id="27" name="notelbl-2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28" name="note-2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La entrega, cadera con cadera. Es una pantalla en movimiento — 2 recibe a velocidad con su defensor atrapado atrás.</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CAPA DE ENTREGAS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Tejido (Entregas de Mano)</a:t>
            </a:r>
            <a:endParaRPr lang="en-US" sz="2200" dirty="0"/>
          </a:p>
        </p:txBody>
      </p:sp>
      <p:sp>
        <p:nvSpPr>
          <p:cNvPr id="4" name="ph-2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1-0"/>
          <p:cNvSpPr/>
          <p:nvPr/>
        </p:nvSpPr>
        <p:spPr>
          <a:xfrm flipH="1" flipV="1">
            <a:off x="3140089" y="2967228"/>
            <a:ext cx="595333" cy="355546"/>
          </a:xfrm>
          <a:prstGeom prst="line">
            <a:avLst/>
          </a:prstGeom>
          <a:noFill/>
          <a:ln w="19050">
            <a:solidFill>
              <a:srgbClr val="14283A"/>
            </a:solidFill>
            <a:prstDash val="sysDot"/>
          </a:ln>
        </p:spPr>
      </p:sp>
      <p:sp>
        <p:nvSpPr>
          <p:cNvPr id="14" name="tr-21-0"/>
          <p:cNvSpPr/>
          <p:nvPr/>
        </p:nvSpPr>
        <p:spPr>
          <a:xfrm flipH="1" flipV="1">
            <a:off x="2875496" y="2528997"/>
            <a:ext cx="264592" cy="438231"/>
          </a:xfrm>
          <a:prstGeom prst="line">
            <a:avLst/>
          </a:prstGeom>
          <a:noFill/>
          <a:ln w="19050">
            <a:solidFill>
              <a:srgbClr val="14283A"/>
            </a:solidFill>
            <a:prstDash val="sysDot"/>
            <a:tailEnd type="triangle"/>
          </a:ln>
        </p:spPr>
      </p:sp>
      <p:sp>
        <p:nvSpPr>
          <p:cNvPr id="15" name="tr-21-1"/>
          <p:cNvSpPr/>
          <p:nvPr/>
        </p:nvSpPr>
        <p:spPr>
          <a:xfrm flipH="1">
            <a:off x="3181431" y="3240089"/>
            <a:ext cx="471305" cy="413426"/>
          </a:xfrm>
          <a:prstGeom prst="line">
            <a:avLst/>
          </a:prstGeom>
          <a:noFill/>
          <a:ln w="19050">
            <a:solidFill>
              <a:srgbClr val="14283A"/>
            </a:solidFill>
            <a:prstDash val="solid"/>
            <a:tailEnd type="triangle"/>
          </a:ln>
        </p:spPr>
      </p:sp>
      <p:sp>
        <p:nvSpPr>
          <p:cNvPr id="16" name="!!o1"/>
          <p:cNvSpPr/>
          <p:nvPr/>
        </p:nvSpPr>
        <p:spPr>
          <a:xfrm>
            <a:off x="3073940" y="3546024"/>
            <a:ext cx="214981" cy="214981"/>
          </a:xfrm>
          <a:prstGeom prst="ellipse">
            <a:avLst/>
          </a:prstGeom>
          <a:solidFill>
            <a:srgbClr val="FFFFFF"/>
          </a:solidFill>
          <a:ln w="19050">
            <a:solidFill>
              <a:srgbClr val="14283A"/>
            </a:solidFill>
            <a:prstDash val="solid"/>
          </a:ln>
        </p:spPr>
      </p:sp>
      <p:sp>
        <p:nvSpPr>
          <p:cNvPr id="17" name="!!no1"/>
          <p:cNvSpPr/>
          <p:nvPr/>
        </p:nvSpPr>
        <p:spPr>
          <a:xfrm>
            <a:off x="3073940" y="354602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2768006" y="2421506"/>
            <a:ext cx="214981" cy="214981"/>
          </a:xfrm>
          <a:prstGeom prst="ellipse">
            <a:avLst/>
          </a:prstGeom>
          <a:solidFill>
            <a:srgbClr val="FFFFFF"/>
          </a:solidFill>
          <a:ln w="19050">
            <a:solidFill>
              <a:srgbClr val="14283A"/>
            </a:solidFill>
            <a:prstDash val="solid"/>
          </a:ln>
        </p:spPr>
      </p:sp>
      <p:sp>
        <p:nvSpPr>
          <p:cNvPr id="19" name="!!no2"/>
          <p:cNvSpPr/>
          <p:nvPr/>
        </p:nvSpPr>
        <p:spPr>
          <a:xfrm>
            <a:off x="2768006" y="242150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21"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5"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2933376" y="2404969"/>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capa de entregas del 5-Out. En lugar de pasar y cortar, el que bota va HACIA un compañero y le entrega el balón en mano — una pantalla en movimiento que la defensa persigue a máxima velocidad. Las entregas se encadenan de lado a lado hasta que alguien dobla la esquina.</a:t>
            </a:r>
            <a:endParaRPr lang="en-US" sz="950" dirty="0"/>
          </a:p>
        </p:txBody>
      </p:sp>
      <p:sp>
        <p:nvSpPr>
          <p:cNvPr id="28" name="notebox-21"/>
          <p:cNvSpPr/>
          <p:nvPr/>
        </p:nvSpPr>
        <p:spPr>
          <a:xfrm>
            <a:off x="4911495" y="2606040"/>
            <a:ext cx="3821025" cy="1143000"/>
          </a:xfrm>
          <a:prstGeom prst="roundRect">
            <a:avLst>
              <a:gd name="adj" fmla="val 4800"/>
            </a:avLst>
          </a:prstGeom>
          <a:solidFill>
            <a:srgbClr val="E3EDF2"/>
          </a:solidFill>
          <a:ln/>
        </p:spPr>
      </p:sp>
      <p:sp>
        <p:nvSpPr>
          <p:cNvPr id="29" name="notelbl-2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0" name="note-2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2 dobla la esquina cuesta abajo; 1 se abre detrás de la jugada para el pase de regreso.</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CAPA DE ENTREGAS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Tejido (Entregas de Mano)</a:t>
            </a:r>
            <a:endParaRPr lang="en-US" sz="2200" dirty="0"/>
          </a:p>
        </p:txBody>
      </p:sp>
      <p:sp>
        <p:nvSpPr>
          <p:cNvPr id="4" name="ph-2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22"/>
          <p:cNvSpPr/>
          <p:nvPr/>
        </p:nvSpPr>
        <p:spPr>
          <a:xfrm>
            <a:off x="2982987" y="2454580"/>
            <a:ext cx="305935" cy="1124517"/>
          </a:xfrm>
          <a:prstGeom prst="line">
            <a:avLst/>
          </a:prstGeom>
          <a:noFill/>
          <a:ln w="19050">
            <a:solidFill>
              <a:srgbClr val="2E7391"/>
            </a:solidFill>
            <a:prstDash val="dash"/>
            <a:tailEnd type="triangle"/>
          </a:ln>
        </p:spPr>
      </p:sp>
      <p:sp>
        <p:nvSpPr>
          <p:cNvPr id="14" name="!!o1"/>
          <p:cNvSpPr/>
          <p:nvPr/>
        </p:nvSpPr>
        <p:spPr>
          <a:xfrm>
            <a:off x="3073940" y="3546024"/>
            <a:ext cx="214981" cy="214981"/>
          </a:xfrm>
          <a:prstGeom prst="ellipse">
            <a:avLst/>
          </a:prstGeom>
          <a:solidFill>
            <a:srgbClr val="FFFFFF"/>
          </a:solidFill>
          <a:ln w="19050">
            <a:solidFill>
              <a:srgbClr val="14283A"/>
            </a:solidFill>
            <a:prstDash val="solid"/>
          </a:ln>
        </p:spPr>
      </p:sp>
      <p:sp>
        <p:nvSpPr>
          <p:cNvPr id="15" name="!!no1"/>
          <p:cNvSpPr/>
          <p:nvPr/>
        </p:nvSpPr>
        <p:spPr>
          <a:xfrm>
            <a:off x="3073940" y="354602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768006" y="2421506"/>
            <a:ext cx="214981" cy="214981"/>
          </a:xfrm>
          <a:prstGeom prst="ellipse">
            <a:avLst/>
          </a:prstGeom>
          <a:solidFill>
            <a:srgbClr val="FFFFFF"/>
          </a:solidFill>
          <a:ln w="19050">
            <a:solidFill>
              <a:srgbClr val="14283A"/>
            </a:solidFill>
            <a:prstDash val="solid"/>
          </a:ln>
        </p:spPr>
      </p:sp>
      <p:sp>
        <p:nvSpPr>
          <p:cNvPr id="17" name="!!no2"/>
          <p:cNvSpPr/>
          <p:nvPr/>
        </p:nvSpPr>
        <p:spPr>
          <a:xfrm>
            <a:off x="2768006" y="242150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19"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3239311" y="3529487"/>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capa de entregas del 5-Out. En lugar de pasar y cortar, el que bota va HACIA un compañero y le entrega el balón en mano — una pantalla en movimiento que la defensa persigue a máxima velocidad. Las entregas se encadenan de lado a lado hasta que alguien dobla la esquina.</a:t>
            </a:r>
            <a:endParaRPr lang="en-US" sz="950" dirty="0"/>
          </a:p>
        </p:txBody>
      </p:sp>
      <p:sp>
        <p:nvSpPr>
          <p:cNvPr id="26" name="notebox-22"/>
          <p:cNvSpPr/>
          <p:nvPr/>
        </p:nvSpPr>
        <p:spPr>
          <a:xfrm>
            <a:off x="4911495" y="2606040"/>
            <a:ext cx="3821025" cy="1143000"/>
          </a:xfrm>
          <a:prstGeom prst="roundRect">
            <a:avLst>
              <a:gd name="adj" fmla="val 4800"/>
            </a:avLst>
          </a:prstGeom>
          <a:solidFill>
            <a:srgbClr val="E3EDF2"/>
          </a:solidFill>
          <a:ln/>
        </p:spPr>
      </p:sp>
      <p:sp>
        <p:nvSpPr>
          <p:cNvPr id="27" name="notelbl-2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28" name="note-2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Lecturas en orden: aro, esquina, pase de regreso. Aquí el regreso — 1 entra al triple con ritmo.</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CAPA DE ENTREGAS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Tejido (Entregas de Mano)</a:t>
            </a:r>
            <a:endParaRPr lang="en-US" sz="2200" dirty="0"/>
          </a:p>
        </p:txBody>
      </p:sp>
      <p:sp>
        <p:nvSpPr>
          <p:cNvPr id="4" name="ph-2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3-0"/>
          <p:cNvSpPr/>
          <p:nvPr/>
        </p:nvSpPr>
        <p:spPr>
          <a:xfrm flipV="1">
            <a:off x="2875496" y="1933664"/>
            <a:ext cx="678018" cy="595333"/>
          </a:xfrm>
          <a:prstGeom prst="line">
            <a:avLst/>
          </a:prstGeom>
          <a:noFill/>
          <a:ln w="19050">
            <a:solidFill>
              <a:srgbClr val="14283A"/>
            </a:solidFill>
            <a:prstDash val="solid"/>
          </a:ln>
        </p:spPr>
      </p:sp>
      <p:sp>
        <p:nvSpPr>
          <p:cNvPr id="14" name="tr-23-0"/>
          <p:cNvSpPr/>
          <p:nvPr/>
        </p:nvSpPr>
        <p:spPr>
          <a:xfrm flipV="1">
            <a:off x="3553514" y="1478896"/>
            <a:ext cx="644944" cy="454768"/>
          </a:xfrm>
          <a:prstGeom prst="line">
            <a:avLst/>
          </a:prstGeom>
          <a:noFill/>
          <a:ln w="19050">
            <a:solidFill>
              <a:srgbClr val="14283A"/>
            </a:solidFill>
            <a:prstDash val="solid"/>
            <a:tailEnd type="triangle"/>
          </a:ln>
        </p:spPr>
      </p:sp>
      <p:sp>
        <p:nvSpPr>
          <p:cNvPr id="15" name="tr-23-1"/>
          <p:cNvSpPr/>
          <p:nvPr/>
        </p:nvSpPr>
        <p:spPr>
          <a:xfrm flipH="1">
            <a:off x="3842912" y="1478896"/>
            <a:ext cx="355546" cy="1653702"/>
          </a:xfrm>
          <a:prstGeom prst="line">
            <a:avLst/>
          </a:prstGeom>
          <a:noFill/>
          <a:ln w="19050">
            <a:solidFill>
              <a:srgbClr val="14283A"/>
            </a:solidFill>
            <a:prstDash val="solid"/>
            <a:tailEnd type="triangle"/>
          </a:ln>
        </p:spPr>
      </p:sp>
      <p:sp>
        <p:nvSpPr>
          <p:cNvPr id="16" name="!!o1"/>
          <p:cNvSpPr/>
          <p:nvPr/>
        </p:nvSpPr>
        <p:spPr>
          <a:xfrm>
            <a:off x="3073940" y="3546024"/>
            <a:ext cx="214981" cy="214981"/>
          </a:xfrm>
          <a:prstGeom prst="ellipse">
            <a:avLst/>
          </a:prstGeom>
          <a:solidFill>
            <a:srgbClr val="FFFFFF"/>
          </a:solidFill>
          <a:ln w="19050">
            <a:solidFill>
              <a:srgbClr val="14283A"/>
            </a:solidFill>
            <a:prstDash val="solid"/>
          </a:ln>
        </p:spPr>
      </p:sp>
      <p:sp>
        <p:nvSpPr>
          <p:cNvPr id="17" name="!!no1"/>
          <p:cNvSpPr/>
          <p:nvPr/>
        </p:nvSpPr>
        <p:spPr>
          <a:xfrm>
            <a:off x="3073940" y="354602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4090967" y="1371405"/>
            <a:ext cx="214981" cy="214981"/>
          </a:xfrm>
          <a:prstGeom prst="ellipse">
            <a:avLst/>
          </a:prstGeom>
          <a:solidFill>
            <a:srgbClr val="FFFFFF"/>
          </a:solidFill>
          <a:ln w="19050">
            <a:solidFill>
              <a:srgbClr val="14283A"/>
            </a:solidFill>
            <a:prstDash val="solid"/>
          </a:ln>
        </p:spPr>
      </p:sp>
      <p:sp>
        <p:nvSpPr>
          <p:cNvPr id="19" name="!!no2"/>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21"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735421" y="3025108"/>
            <a:ext cx="214981" cy="214981"/>
          </a:xfrm>
          <a:prstGeom prst="ellipse">
            <a:avLst/>
          </a:prstGeom>
          <a:solidFill>
            <a:srgbClr val="FFFFFF"/>
          </a:solidFill>
          <a:ln w="19050">
            <a:solidFill>
              <a:srgbClr val="14283A"/>
            </a:solidFill>
            <a:prstDash val="solid"/>
          </a:ln>
        </p:spPr>
      </p:sp>
      <p:sp>
        <p:nvSpPr>
          <p:cNvPr id="23" name="!!no4"/>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5"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239311" y="3529487"/>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capa de entregas del 5-Out. En lugar de pasar y cortar, el que bota va HACIA un compañero y le entrega el balón en mano — una pantalla en movimiento que la defensa persigue a máxima velocidad. Las entregas se encadenan de lado a lado hasta que alguien dobla la esquina.</a:t>
            </a:r>
            <a:endParaRPr lang="en-US" sz="950" dirty="0"/>
          </a:p>
        </p:txBody>
      </p:sp>
      <p:sp>
        <p:nvSpPr>
          <p:cNvPr id="28" name="notebox-23"/>
          <p:cNvSpPr/>
          <p:nvPr/>
        </p:nvSpPr>
        <p:spPr>
          <a:xfrm>
            <a:off x="4911495" y="2606040"/>
            <a:ext cx="3821025" cy="1143000"/>
          </a:xfrm>
          <a:prstGeom prst="roundRect">
            <a:avLst>
              <a:gd name="adj" fmla="val 4800"/>
            </a:avLst>
          </a:prstGeom>
          <a:solidFill>
            <a:srgbClr val="E3EDF2"/>
          </a:solidFill>
          <a:ln/>
        </p:spPr>
      </p:sp>
      <p:sp>
        <p:nvSpPr>
          <p:cNvPr id="29" name="notelbl-2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30" name="note-2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¿Nada claro? 2 pasa de largo, la esquina sube, y el tejido arranca del otro lado. Las entregas se encadenan hasta romper la defensa.</a:t>
            </a:r>
            <a:endParaRPr lang="en-US" sz="1050" dirty="0"/>
          </a:p>
        </p:txBody>
      </p:sp>
      <p:sp>
        <p:nvSpPr>
          <p:cNvPr id="31" name="kp-23"/>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2" name="kpl-23"/>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Botar HACIA un compañero es la señal — él corre a buscar la entrega, nunca la espera parado.</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 entrega es una pantalla: dala cadera con cadera y aguanta el contacto.</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Los ojos del receptor van al aro PRIMERO — el defensor va detrás, la esquina ya está doblada.</a:t>
            </a:r>
            <a:endParaRPr lang="en-US" sz="8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CAPA DE PICK &amp; ROLL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Pantalla Directa Sorpresiva</a:t>
            </a:r>
            <a:endParaRPr lang="en-US" sz="2200" dirty="0"/>
          </a:p>
        </p:txBody>
      </p:sp>
      <p:sp>
        <p:nvSpPr>
          <p:cNvPr id="4" name="ph-2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4"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6"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18"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0"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capa de pantallas directas del 5-Out. Sin un pívot que estorbe el carril, CUALQUIER jugador puede correr a poner la pantalla — normalmente desde la esquina. La continuación va hacia una pintura vacía, y los tres jugadores detrás de la jugada rotan un lugar para que el pase corto, la esquina y el relleno estén vivos a la vez.</a:t>
            </a:r>
            <a:endParaRPr lang="en-US" sz="950" dirty="0"/>
          </a:p>
        </p:txBody>
      </p:sp>
      <p:sp>
        <p:nvSpPr>
          <p:cNvPr id="25" name="notebox-24"/>
          <p:cNvSpPr/>
          <p:nvPr/>
        </p:nvSpPr>
        <p:spPr>
          <a:xfrm>
            <a:off x="4911495" y="2606040"/>
            <a:ext cx="3821025" cy="1143000"/>
          </a:xfrm>
          <a:prstGeom prst="roundRect">
            <a:avLst>
              <a:gd name="adj" fmla="val 4800"/>
            </a:avLst>
          </a:prstGeom>
          <a:solidFill>
            <a:srgbClr val="E3EDF2"/>
          </a:solidFill>
          <a:ln/>
        </p:spPr>
      </p:sp>
      <p:sp>
        <p:nvSpPr>
          <p:cNvPr id="26" name="notelbl-2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2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Cuando la defensa se sienta en los espacios y quita cortes y entregas — la pantalla directa obliga a dos defensores a comprometerse con el balón.</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CAPA DE PICK &amp; ROLL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Pantalla Directa Sorpresiva</a:t>
            </a:r>
            <a:endParaRPr lang="en-US" sz="2200" dirty="0"/>
          </a:p>
        </p:txBody>
      </p:sp>
      <p:sp>
        <p:nvSpPr>
          <p:cNvPr id="4" name="ph-2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25"/>
          <p:cNvSpPr/>
          <p:nvPr/>
        </p:nvSpPr>
        <p:spPr>
          <a:xfrm flipV="1">
            <a:off x="2586098" y="3058182"/>
            <a:ext cx="1364304" cy="744166"/>
          </a:xfrm>
          <a:prstGeom prst="line">
            <a:avLst/>
          </a:prstGeom>
          <a:noFill/>
          <a:ln w="19050">
            <a:solidFill>
              <a:srgbClr val="2E7391"/>
            </a:solidFill>
            <a:prstDash val="dash"/>
            <a:tailEnd type="triangle"/>
          </a:ln>
        </p:spPr>
      </p:sp>
      <p:sp>
        <p:nvSpPr>
          <p:cNvPr id="14"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5"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7"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19"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3900791" y="300857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capa de pantallas directas del 5-Out. Sin un pívot que estorbe el carril, CUALQUIER jugador puede correr a poner la pantalla — normalmente desde la esquina. La continuación va hacia una pintura vacía, y los tres jugadores detrás de la jugada rotan un lugar para que el pase corto, la esquina y el relleno estén vivos a la vez.</a:t>
            </a:r>
            <a:endParaRPr lang="en-US" sz="950" dirty="0"/>
          </a:p>
        </p:txBody>
      </p:sp>
      <p:sp>
        <p:nvSpPr>
          <p:cNvPr id="26" name="notebox-25"/>
          <p:cNvSpPr/>
          <p:nvPr/>
        </p:nvSpPr>
        <p:spPr>
          <a:xfrm>
            <a:off x="4911495" y="2606040"/>
            <a:ext cx="3821025" cy="1143000"/>
          </a:xfrm>
          <a:prstGeom prst="roundRect">
            <a:avLst>
              <a:gd name="adj" fmla="val 4800"/>
            </a:avLst>
          </a:prstGeom>
          <a:solidFill>
            <a:srgbClr val="E3EDF2"/>
          </a:solidFill>
          <a:ln/>
        </p:spPr>
      </p:sp>
      <p:sp>
        <p:nvSpPr>
          <p:cNvPr id="27" name="notelbl-2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28" name="note-2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Entrada al ala — y mira la esquina: él es el pantallador en 5-Out.</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CAPA DE PICK &amp; ROLL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Pantalla Directa Sorpresiva</a:t>
            </a:r>
            <a:endParaRPr lang="en-US" sz="2200" dirty="0"/>
          </a:p>
        </p:txBody>
      </p:sp>
      <p:sp>
        <p:nvSpPr>
          <p:cNvPr id="4" name="ph-2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6-0"/>
          <p:cNvSpPr/>
          <p:nvPr/>
        </p:nvSpPr>
        <p:spPr>
          <a:xfrm flipH="1">
            <a:off x="3983477" y="1478896"/>
            <a:ext cx="214981" cy="1182397"/>
          </a:xfrm>
          <a:prstGeom prst="line">
            <a:avLst/>
          </a:prstGeom>
          <a:noFill/>
          <a:ln w="44450">
            <a:solidFill>
              <a:srgbClr val="2E7391">
                <a:alpha val="65000"/>
              </a:srgbClr>
            </a:solidFill>
            <a:prstDash val="solid"/>
            <a:tailEnd type="oval"/>
          </a:ln>
        </p:spPr>
      </p:sp>
      <p:sp>
        <p:nvSpPr>
          <p:cNvPr id="14"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5"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7"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19"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75986" y="2553802"/>
            <a:ext cx="214981" cy="214981"/>
          </a:xfrm>
          <a:prstGeom prst="ellipse">
            <a:avLst/>
          </a:prstGeom>
          <a:solidFill>
            <a:srgbClr val="FFFFFF"/>
          </a:solidFill>
          <a:ln w="19050">
            <a:solidFill>
              <a:srgbClr val="14283A"/>
            </a:solidFill>
            <a:prstDash val="solid"/>
          </a:ln>
        </p:spPr>
      </p:sp>
      <p:sp>
        <p:nvSpPr>
          <p:cNvPr id="21" name="!!no4"/>
          <p:cNvSpPr/>
          <p:nvPr/>
        </p:nvSpPr>
        <p:spPr>
          <a:xfrm>
            <a:off x="3875986" y="255380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3900791" y="300857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capa de pantallas directas del 5-Out. Sin un pívot que estorbe el carril, CUALQUIER jugador puede correr a poner la pantalla — normalmente desde la esquina. La continuación va hacia una pintura vacía, y los tres jugadores detrás de la jugada rotan un lugar para que el pase corto, la esquina y el relleno estén vivos a la vez.</a:t>
            </a:r>
            <a:endParaRPr lang="en-US" sz="950" dirty="0"/>
          </a:p>
        </p:txBody>
      </p:sp>
      <p:sp>
        <p:nvSpPr>
          <p:cNvPr id="26" name="notebox-26"/>
          <p:cNvSpPr/>
          <p:nvPr/>
        </p:nvSpPr>
        <p:spPr>
          <a:xfrm>
            <a:off x="4911495" y="2606040"/>
            <a:ext cx="3821025" cy="1143000"/>
          </a:xfrm>
          <a:prstGeom prst="roundRect">
            <a:avLst>
              <a:gd name="adj" fmla="val 4800"/>
            </a:avLst>
          </a:prstGeom>
          <a:solidFill>
            <a:srgbClr val="E3EDF2"/>
          </a:solidFill>
          <a:ln/>
        </p:spPr>
      </p:sp>
      <p:sp>
        <p:nvSpPr>
          <p:cNvPr id="27" name="notelbl-2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28" name="note-2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4 sale disparado de la esquina a poner la pantalla. En 5-Out CUALQUIERA puede ser el pantallador.</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CAPA DE PICK &amp; ROLL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Pantalla Directa Sorpresiva</a:t>
            </a:r>
            <a:endParaRPr lang="en-US" sz="2200" dirty="0"/>
          </a:p>
        </p:txBody>
      </p:sp>
      <p:sp>
        <p:nvSpPr>
          <p:cNvPr id="4" name="ph-2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7-0"/>
          <p:cNvSpPr/>
          <p:nvPr/>
        </p:nvSpPr>
        <p:spPr>
          <a:xfrm flipH="1" flipV="1">
            <a:off x="3404681" y="2661293"/>
            <a:ext cx="438231" cy="471305"/>
          </a:xfrm>
          <a:prstGeom prst="line">
            <a:avLst/>
          </a:prstGeom>
          <a:noFill/>
          <a:ln w="19050">
            <a:solidFill>
              <a:srgbClr val="14283A"/>
            </a:solidFill>
            <a:prstDash val="sysDot"/>
          </a:ln>
        </p:spPr>
      </p:sp>
      <p:sp>
        <p:nvSpPr>
          <p:cNvPr id="14" name="tr-27-0"/>
          <p:cNvSpPr/>
          <p:nvPr/>
        </p:nvSpPr>
        <p:spPr>
          <a:xfrm flipH="1" flipV="1">
            <a:off x="2991255" y="2363627"/>
            <a:ext cx="413426" cy="297666"/>
          </a:xfrm>
          <a:prstGeom prst="line">
            <a:avLst/>
          </a:prstGeom>
          <a:noFill/>
          <a:ln w="19050">
            <a:solidFill>
              <a:srgbClr val="14283A"/>
            </a:solidFill>
            <a:prstDash val="sysDot"/>
            <a:tailEnd type="triangle"/>
          </a:ln>
        </p:spPr>
      </p:sp>
      <p:sp>
        <p:nvSpPr>
          <p:cNvPr id="15" name="tr-27-1"/>
          <p:cNvSpPr/>
          <p:nvPr/>
        </p:nvSpPr>
        <p:spPr>
          <a:xfrm flipH="1" flipV="1">
            <a:off x="3570051" y="2016349"/>
            <a:ext cx="413426" cy="644944"/>
          </a:xfrm>
          <a:prstGeom prst="line">
            <a:avLst/>
          </a:prstGeom>
          <a:noFill/>
          <a:ln w="19050">
            <a:solidFill>
              <a:srgbClr val="14283A"/>
            </a:solidFill>
            <a:prstDash val="solid"/>
          </a:ln>
        </p:spPr>
      </p:sp>
      <p:sp>
        <p:nvSpPr>
          <p:cNvPr id="16" name="tr-27-1"/>
          <p:cNvSpPr/>
          <p:nvPr/>
        </p:nvSpPr>
        <p:spPr>
          <a:xfrm flipH="1" flipV="1">
            <a:off x="3156626" y="1784831"/>
            <a:ext cx="413426" cy="231518"/>
          </a:xfrm>
          <a:prstGeom prst="line">
            <a:avLst/>
          </a:prstGeom>
          <a:noFill/>
          <a:ln w="19050">
            <a:solidFill>
              <a:srgbClr val="14283A"/>
            </a:solidFill>
            <a:prstDash val="solid"/>
            <a:tailEnd type="triangle"/>
          </a:ln>
        </p:spPr>
      </p:sp>
      <p:sp>
        <p:nvSpPr>
          <p:cNvPr id="17" name="tr-27-2"/>
          <p:cNvSpPr/>
          <p:nvPr/>
        </p:nvSpPr>
        <p:spPr>
          <a:xfrm flipV="1">
            <a:off x="2478608" y="3711394"/>
            <a:ext cx="678018" cy="165370"/>
          </a:xfrm>
          <a:prstGeom prst="line">
            <a:avLst/>
          </a:prstGeom>
          <a:noFill/>
          <a:ln w="19050">
            <a:solidFill>
              <a:srgbClr val="14283A"/>
            </a:solidFill>
            <a:prstDash val="solid"/>
            <a:tailEnd type="triangle"/>
          </a:ln>
        </p:spPr>
      </p:sp>
      <p:sp>
        <p:nvSpPr>
          <p:cNvPr id="18" name="tr-27-3"/>
          <p:cNvSpPr/>
          <p:nvPr/>
        </p:nvSpPr>
        <p:spPr>
          <a:xfrm>
            <a:off x="1114303" y="3132598"/>
            <a:ext cx="1364304" cy="719360"/>
          </a:xfrm>
          <a:prstGeom prst="line">
            <a:avLst/>
          </a:prstGeom>
          <a:noFill/>
          <a:ln w="19050">
            <a:solidFill>
              <a:srgbClr val="14283A"/>
            </a:solidFill>
            <a:prstDash val="solid"/>
            <a:tailEnd type="triangle"/>
          </a:ln>
        </p:spPr>
      </p:sp>
      <p:sp>
        <p:nvSpPr>
          <p:cNvPr id="19" name="!!o1"/>
          <p:cNvSpPr/>
          <p:nvPr/>
        </p:nvSpPr>
        <p:spPr>
          <a:xfrm>
            <a:off x="3049135" y="3603903"/>
            <a:ext cx="214981" cy="214981"/>
          </a:xfrm>
          <a:prstGeom prst="ellipse">
            <a:avLst/>
          </a:prstGeom>
          <a:solidFill>
            <a:srgbClr val="FFFFFF"/>
          </a:solidFill>
          <a:ln w="19050">
            <a:solidFill>
              <a:srgbClr val="14283A"/>
            </a:solidFill>
            <a:prstDash val="solid"/>
          </a:ln>
        </p:spPr>
      </p:sp>
      <p:sp>
        <p:nvSpPr>
          <p:cNvPr id="20" name="!!no1"/>
          <p:cNvSpPr/>
          <p:nvPr/>
        </p:nvSpPr>
        <p:spPr>
          <a:xfrm>
            <a:off x="3049135" y="36039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2883765" y="2256136"/>
            <a:ext cx="214981" cy="214981"/>
          </a:xfrm>
          <a:prstGeom prst="ellipse">
            <a:avLst/>
          </a:prstGeom>
          <a:solidFill>
            <a:srgbClr val="FFFFFF"/>
          </a:solidFill>
          <a:ln w="19050">
            <a:solidFill>
              <a:srgbClr val="14283A"/>
            </a:solidFill>
            <a:prstDash val="solid"/>
          </a:ln>
        </p:spPr>
      </p:sp>
      <p:sp>
        <p:nvSpPr>
          <p:cNvPr id="22" name="!!no2"/>
          <p:cNvSpPr/>
          <p:nvPr/>
        </p:nvSpPr>
        <p:spPr>
          <a:xfrm>
            <a:off x="2883765" y="225613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2371117" y="3744468"/>
            <a:ext cx="214981" cy="214981"/>
          </a:xfrm>
          <a:prstGeom prst="ellipse">
            <a:avLst/>
          </a:prstGeom>
          <a:solidFill>
            <a:srgbClr val="FFFFFF"/>
          </a:solidFill>
          <a:ln w="19050">
            <a:solidFill>
              <a:srgbClr val="14283A"/>
            </a:solidFill>
            <a:prstDash val="solid"/>
          </a:ln>
        </p:spPr>
      </p:sp>
      <p:sp>
        <p:nvSpPr>
          <p:cNvPr id="24" name="!!no3"/>
          <p:cNvSpPr/>
          <p:nvPr/>
        </p:nvSpPr>
        <p:spPr>
          <a:xfrm>
            <a:off x="2371117" y="37444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3049135" y="1677340"/>
            <a:ext cx="214981" cy="214981"/>
          </a:xfrm>
          <a:prstGeom prst="ellipse">
            <a:avLst/>
          </a:prstGeom>
          <a:solidFill>
            <a:srgbClr val="FFFFFF"/>
          </a:solidFill>
          <a:ln w="19050">
            <a:solidFill>
              <a:srgbClr val="14283A"/>
            </a:solidFill>
            <a:prstDash val="solid"/>
          </a:ln>
        </p:spPr>
      </p:sp>
      <p:sp>
        <p:nvSpPr>
          <p:cNvPr id="26" name="!!no4"/>
          <p:cNvSpPr/>
          <p:nvPr/>
        </p:nvSpPr>
        <p:spPr>
          <a:xfrm>
            <a:off x="3049135" y="167734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8"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ball"/>
          <p:cNvSpPr/>
          <p:nvPr/>
        </p:nvSpPr>
        <p:spPr>
          <a:xfrm>
            <a:off x="3049135" y="2239599"/>
            <a:ext cx="99222" cy="99222"/>
          </a:xfrm>
          <a:prstGeom prst="ellipse">
            <a:avLst/>
          </a:prstGeom>
          <a:solidFill>
            <a:srgbClr val="D9641E"/>
          </a:solidFill>
          <a:ln w="9525">
            <a:solidFill>
              <a:srgbClr val="B04E12"/>
            </a:solidFill>
            <a:prstDash val="solid"/>
          </a:ln>
        </p:spPr>
      </p:sp>
      <p:sp>
        <p:nvSpPr>
          <p:cNvPr id="30"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capa de pantallas directas del 5-Out. Sin un pívot que estorbe el carril, CUALQUIER jugador puede correr a poner la pantalla — normalmente desde la esquina. La continuación va hacia una pintura vacía, y los tres jugadores detrás de la jugada rotan un lugar para que el pase corto, la esquina y el relleno estén vivos a la vez.</a:t>
            </a:r>
            <a:endParaRPr lang="en-US" sz="950" dirty="0"/>
          </a:p>
        </p:txBody>
      </p:sp>
      <p:sp>
        <p:nvSpPr>
          <p:cNvPr id="31" name="notebox-27"/>
          <p:cNvSpPr/>
          <p:nvPr/>
        </p:nvSpPr>
        <p:spPr>
          <a:xfrm>
            <a:off x="4911495" y="2606040"/>
            <a:ext cx="3821025" cy="1143000"/>
          </a:xfrm>
          <a:prstGeom prst="roundRect">
            <a:avLst>
              <a:gd name="adj" fmla="val 4800"/>
            </a:avLst>
          </a:prstGeom>
          <a:solidFill>
            <a:srgbClr val="E3EDF2"/>
          </a:solidFill>
          <a:ln/>
        </p:spPr>
      </p:sp>
      <p:sp>
        <p:nvSpPr>
          <p:cNvPr id="32" name="notelbl-2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3" name="note-2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2 dobla la esquina; 4 rueda a un carril VACÍO. Detrás de la jugada todos rotan un lugar.</a:t>
            </a:r>
            <a:endParaRPr lang="en-US" sz="1050" dirty="0"/>
          </a:p>
        </p:txBody>
      </p:sp>
      <p:sp>
        <p:nvSpPr>
          <p:cNvPr id="3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CAPA DE PICK &amp; ROLL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Pantalla Directa Sorpresiva</a:t>
            </a:r>
            <a:endParaRPr lang="en-US" sz="2200" dirty="0"/>
          </a:p>
        </p:txBody>
      </p:sp>
      <p:sp>
        <p:nvSpPr>
          <p:cNvPr id="4" name="ph-2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28"/>
          <p:cNvSpPr/>
          <p:nvPr/>
        </p:nvSpPr>
        <p:spPr>
          <a:xfrm flipV="1">
            <a:off x="3098746" y="1710414"/>
            <a:ext cx="165370" cy="578796"/>
          </a:xfrm>
          <a:prstGeom prst="line">
            <a:avLst/>
          </a:prstGeom>
          <a:noFill/>
          <a:ln w="19050">
            <a:solidFill>
              <a:srgbClr val="2E7391"/>
            </a:solidFill>
            <a:prstDash val="dash"/>
            <a:tailEnd type="triangle"/>
          </a:ln>
        </p:spPr>
      </p:sp>
      <p:sp>
        <p:nvSpPr>
          <p:cNvPr id="14" name="!!o1"/>
          <p:cNvSpPr/>
          <p:nvPr/>
        </p:nvSpPr>
        <p:spPr>
          <a:xfrm>
            <a:off x="3049135" y="3603903"/>
            <a:ext cx="214981" cy="214981"/>
          </a:xfrm>
          <a:prstGeom prst="ellipse">
            <a:avLst/>
          </a:prstGeom>
          <a:solidFill>
            <a:srgbClr val="FFFFFF"/>
          </a:solidFill>
          <a:ln w="19050">
            <a:solidFill>
              <a:srgbClr val="14283A"/>
            </a:solidFill>
            <a:prstDash val="solid"/>
          </a:ln>
        </p:spPr>
      </p:sp>
      <p:sp>
        <p:nvSpPr>
          <p:cNvPr id="15" name="!!no1"/>
          <p:cNvSpPr/>
          <p:nvPr/>
        </p:nvSpPr>
        <p:spPr>
          <a:xfrm>
            <a:off x="3049135" y="36039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883765" y="2256136"/>
            <a:ext cx="214981" cy="214981"/>
          </a:xfrm>
          <a:prstGeom prst="ellipse">
            <a:avLst/>
          </a:prstGeom>
          <a:solidFill>
            <a:srgbClr val="FFFFFF"/>
          </a:solidFill>
          <a:ln w="19050">
            <a:solidFill>
              <a:srgbClr val="14283A"/>
            </a:solidFill>
            <a:prstDash val="solid"/>
          </a:ln>
        </p:spPr>
      </p:sp>
      <p:sp>
        <p:nvSpPr>
          <p:cNvPr id="17" name="!!no2"/>
          <p:cNvSpPr/>
          <p:nvPr/>
        </p:nvSpPr>
        <p:spPr>
          <a:xfrm>
            <a:off x="2883765" y="225613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2371117" y="3744468"/>
            <a:ext cx="214981" cy="214981"/>
          </a:xfrm>
          <a:prstGeom prst="ellipse">
            <a:avLst/>
          </a:prstGeom>
          <a:solidFill>
            <a:srgbClr val="FFFFFF"/>
          </a:solidFill>
          <a:ln w="19050">
            <a:solidFill>
              <a:srgbClr val="14283A"/>
            </a:solidFill>
            <a:prstDash val="solid"/>
          </a:ln>
        </p:spPr>
      </p:sp>
      <p:sp>
        <p:nvSpPr>
          <p:cNvPr id="19" name="!!no3"/>
          <p:cNvSpPr/>
          <p:nvPr/>
        </p:nvSpPr>
        <p:spPr>
          <a:xfrm>
            <a:off x="2371117" y="37444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049135" y="1677340"/>
            <a:ext cx="214981" cy="214981"/>
          </a:xfrm>
          <a:prstGeom prst="ellipse">
            <a:avLst/>
          </a:prstGeom>
          <a:solidFill>
            <a:srgbClr val="FFFFFF"/>
          </a:solidFill>
          <a:ln w="19050">
            <a:solidFill>
              <a:srgbClr val="14283A"/>
            </a:solidFill>
            <a:prstDash val="solid"/>
          </a:ln>
        </p:spPr>
      </p:sp>
      <p:sp>
        <p:nvSpPr>
          <p:cNvPr id="21" name="!!no4"/>
          <p:cNvSpPr/>
          <p:nvPr/>
        </p:nvSpPr>
        <p:spPr>
          <a:xfrm>
            <a:off x="3049135" y="167734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3214505" y="1660803"/>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capa de pantallas directas del 5-Out. Sin un pívot que estorbe el carril, CUALQUIER jugador puede correr a poner la pantalla — normalmente desde la esquina. La continuación va hacia una pintura vacía, y los tres jugadores detrás de la jugada rotan un lugar para que el pase corto, la esquina y el relleno estén vivos a la vez.</a:t>
            </a:r>
            <a:endParaRPr lang="en-US" sz="950" dirty="0"/>
          </a:p>
        </p:txBody>
      </p:sp>
      <p:sp>
        <p:nvSpPr>
          <p:cNvPr id="26" name="notebox-28"/>
          <p:cNvSpPr/>
          <p:nvPr/>
        </p:nvSpPr>
        <p:spPr>
          <a:xfrm>
            <a:off x="4911495" y="2606040"/>
            <a:ext cx="3821025" cy="1143000"/>
          </a:xfrm>
          <a:prstGeom prst="roundRect">
            <a:avLst>
              <a:gd name="adj" fmla="val 4800"/>
            </a:avLst>
          </a:prstGeom>
          <a:solidFill>
            <a:srgbClr val="E3EDF2"/>
          </a:solidFill>
          <a:ln/>
        </p:spPr>
      </p:sp>
      <p:sp>
        <p:nvSpPr>
          <p:cNvPr id="27" name="notelbl-2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28" name="note-2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Pase corto al que rueda — anota o descarga. Si el ayudante bajo lo quita, el triple de esquina queda abierto detrás.</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CAPA DE PICK &amp; ROLL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Pantalla Directa Sorpresiva</a:t>
            </a:r>
            <a:endParaRPr lang="en-US" sz="2200" dirty="0"/>
          </a:p>
        </p:txBody>
      </p:sp>
      <p:sp>
        <p:nvSpPr>
          <p:cNvPr id="4" name="ph-2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9-0"/>
          <p:cNvSpPr/>
          <p:nvPr/>
        </p:nvSpPr>
        <p:spPr>
          <a:xfrm flipV="1">
            <a:off x="3156626" y="1602924"/>
            <a:ext cx="562259" cy="181907"/>
          </a:xfrm>
          <a:prstGeom prst="line">
            <a:avLst/>
          </a:prstGeom>
          <a:noFill/>
          <a:ln w="19050">
            <a:solidFill>
              <a:srgbClr val="14283A"/>
            </a:solidFill>
            <a:prstDash val="solid"/>
          </a:ln>
        </p:spPr>
      </p:sp>
      <p:sp>
        <p:nvSpPr>
          <p:cNvPr id="14" name="tr-29-0"/>
          <p:cNvSpPr/>
          <p:nvPr/>
        </p:nvSpPr>
        <p:spPr>
          <a:xfrm flipV="1">
            <a:off x="3718884" y="1478896"/>
            <a:ext cx="479574" cy="124028"/>
          </a:xfrm>
          <a:prstGeom prst="line">
            <a:avLst/>
          </a:prstGeom>
          <a:noFill/>
          <a:ln w="19050">
            <a:solidFill>
              <a:srgbClr val="14283A"/>
            </a:solidFill>
            <a:prstDash val="solid"/>
            <a:tailEnd type="triangle"/>
          </a:ln>
        </p:spPr>
      </p:sp>
      <p:sp>
        <p:nvSpPr>
          <p:cNvPr id="15" name="!!o1"/>
          <p:cNvSpPr/>
          <p:nvPr/>
        </p:nvSpPr>
        <p:spPr>
          <a:xfrm>
            <a:off x="3049135" y="3603903"/>
            <a:ext cx="214981" cy="214981"/>
          </a:xfrm>
          <a:prstGeom prst="ellipse">
            <a:avLst/>
          </a:prstGeom>
          <a:solidFill>
            <a:srgbClr val="FFFFFF"/>
          </a:solidFill>
          <a:ln w="19050">
            <a:solidFill>
              <a:srgbClr val="14283A"/>
            </a:solidFill>
            <a:prstDash val="solid"/>
          </a:ln>
        </p:spPr>
      </p:sp>
      <p:sp>
        <p:nvSpPr>
          <p:cNvPr id="16" name="!!no1"/>
          <p:cNvSpPr/>
          <p:nvPr/>
        </p:nvSpPr>
        <p:spPr>
          <a:xfrm>
            <a:off x="3049135" y="36039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2883765" y="2256136"/>
            <a:ext cx="214981" cy="214981"/>
          </a:xfrm>
          <a:prstGeom prst="ellipse">
            <a:avLst/>
          </a:prstGeom>
          <a:solidFill>
            <a:srgbClr val="FFFFFF"/>
          </a:solidFill>
          <a:ln w="19050">
            <a:solidFill>
              <a:srgbClr val="14283A"/>
            </a:solidFill>
            <a:prstDash val="solid"/>
          </a:ln>
        </p:spPr>
      </p:sp>
      <p:sp>
        <p:nvSpPr>
          <p:cNvPr id="18" name="!!no2"/>
          <p:cNvSpPr/>
          <p:nvPr/>
        </p:nvSpPr>
        <p:spPr>
          <a:xfrm>
            <a:off x="2883765" y="225613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2371117" y="3744468"/>
            <a:ext cx="214981" cy="214981"/>
          </a:xfrm>
          <a:prstGeom prst="ellipse">
            <a:avLst/>
          </a:prstGeom>
          <a:solidFill>
            <a:srgbClr val="FFFFFF"/>
          </a:solidFill>
          <a:ln w="19050">
            <a:solidFill>
              <a:srgbClr val="14283A"/>
            </a:solidFill>
            <a:prstDash val="solid"/>
          </a:ln>
        </p:spPr>
      </p:sp>
      <p:sp>
        <p:nvSpPr>
          <p:cNvPr id="20" name="!!no3"/>
          <p:cNvSpPr/>
          <p:nvPr/>
        </p:nvSpPr>
        <p:spPr>
          <a:xfrm>
            <a:off x="2371117" y="37444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4"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4256337" y="1354868"/>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capa de pantallas directas del 5-Out. Sin un pívot que estorbe el carril, CUALQUIER jugador puede correr a poner la pantalla — normalmente desde la esquina. La continuación va hacia una pintura vacía, y los tres jugadores detrás de la jugada rotan un lugar para que el pase corto, la esquina y el relleno estén vivos a la vez.</a:t>
            </a:r>
            <a:endParaRPr lang="en-US" sz="950" dirty="0"/>
          </a:p>
        </p:txBody>
      </p:sp>
      <p:sp>
        <p:nvSpPr>
          <p:cNvPr id="27" name="notebox-29"/>
          <p:cNvSpPr/>
          <p:nvPr/>
        </p:nvSpPr>
        <p:spPr>
          <a:xfrm>
            <a:off x="4911495" y="2606040"/>
            <a:ext cx="3821025" cy="1143000"/>
          </a:xfrm>
          <a:prstGeom prst="roundRect">
            <a:avLst>
              <a:gd name="adj" fmla="val 4800"/>
            </a:avLst>
          </a:prstGeom>
          <a:solidFill>
            <a:srgbClr val="E3EDF2"/>
          </a:solidFill>
          <a:ln/>
        </p:spPr>
      </p:sp>
      <p:sp>
        <p:nvSpPr>
          <p:cNvPr id="28" name="notelbl-2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29" name="note-2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¿Sin ventaja? 4 vuelve a la esquina, el espaciado se reinicia, la ofensiva sigue. El pick and roll es una capa, nunca una pausa.</a:t>
            </a:r>
            <a:endParaRPr lang="en-US" sz="1050" dirty="0"/>
          </a:p>
        </p:txBody>
      </p:sp>
      <p:sp>
        <p:nvSpPr>
          <p:cNvPr id="30" name="kp-29"/>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1" name="kpl-29"/>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pantallador CORRE a la pantalla — una pantalla caminada deja que la defensa arme su cobertura.</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trabajo del base es atraer dos defensores al balón; después alguien queda libre por matemáticas.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Rueda al espacio con las manos listas — en 5-Out el aro está vacío y el pase corto es bandeja.</a:t>
            </a:r>
            <a:endParaRPr lang="en-US" sz="8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DE PREPARATORIA  ·  ESPACIADO + POSTE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4-Out 1-In</a:t>
            </a:r>
            <a:endParaRPr lang="en-US" sz="2200" dirty="0"/>
          </a:p>
        </p:txBody>
      </p:sp>
      <p:sp>
        <p:nvSpPr>
          <p:cNvPr id="4" name="ph-3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3032598" y="3686588"/>
            <a:ext cx="214981" cy="214981"/>
          </a:xfrm>
          <a:prstGeom prst="ellipse">
            <a:avLst/>
          </a:prstGeom>
          <a:solidFill>
            <a:srgbClr val="FFFFFF"/>
          </a:solidFill>
          <a:ln w="19050">
            <a:solidFill>
              <a:srgbClr val="14283A"/>
            </a:solidFill>
            <a:prstDash val="solid"/>
          </a:ln>
        </p:spPr>
      </p:sp>
      <p:sp>
        <p:nvSpPr>
          <p:cNvPr id="14" name="!!no1"/>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709636" y="3686588"/>
            <a:ext cx="214981" cy="214981"/>
          </a:xfrm>
          <a:prstGeom prst="ellipse">
            <a:avLst/>
          </a:prstGeom>
          <a:solidFill>
            <a:srgbClr val="FFFFFF"/>
          </a:solidFill>
          <a:ln w="19050">
            <a:solidFill>
              <a:srgbClr val="14283A"/>
            </a:solidFill>
            <a:prstDash val="solid"/>
          </a:ln>
        </p:spPr>
      </p:sp>
      <p:sp>
        <p:nvSpPr>
          <p:cNvPr id="16" name="!!no2"/>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859449" y="2818395"/>
            <a:ext cx="214981" cy="214981"/>
          </a:xfrm>
          <a:prstGeom prst="ellipse">
            <a:avLst/>
          </a:prstGeom>
          <a:solidFill>
            <a:srgbClr val="FFFFFF"/>
          </a:solidFill>
          <a:ln w="19050">
            <a:solidFill>
              <a:srgbClr val="14283A"/>
            </a:solidFill>
            <a:prstDash val="solid"/>
          </a:ln>
        </p:spPr>
      </p:sp>
      <p:sp>
        <p:nvSpPr>
          <p:cNvPr id="18" name="!!no3"/>
          <p:cNvSpPr/>
          <p:nvPr/>
        </p:nvSpPr>
        <p:spPr>
          <a:xfrm>
            <a:off x="3859449" y="281839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882785" y="2818395"/>
            <a:ext cx="214981" cy="214981"/>
          </a:xfrm>
          <a:prstGeom prst="ellipse">
            <a:avLst/>
          </a:prstGeom>
          <a:solidFill>
            <a:srgbClr val="FFFFFF"/>
          </a:solidFill>
          <a:ln w="19050">
            <a:solidFill>
              <a:srgbClr val="14283A"/>
            </a:solidFill>
            <a:prstDash val="solid"/>
          </a:ln>
        </p:spPr>
      </p:sp>
      <p:sp>
        <p:nvSpPr>
          <p:cNvPr id="20" name="!!no4"/>
          <p:cNvSpPr/>
          <p:nvPr/>
        </p:nvSpPr>
        <p:spPr>
          <a:xfrm>
            <a:off x="882785" y="281839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2"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base del equipo mayor: cuatro perimetrales en los slots y las alas, un grande viviendo de bloque a bloque y en el rincón corto. Todos los hábitos del 5-Out se mantienen — pasar, cortar, rellenar — más presencia interior para sellos, rebotes ofensivos y triples de adentro hacia afuera.</a:t>
            </a:r>
            <a:endParaRPr lang="en-US" sz="950" dirty="0"/>
          </a:p>
        </p:txBody>
      </p:sp>
      <p:sp>
        <p:nvSpPr>
          <p:cNvPr id="25" name="notebox-30"/>
          <p:cNvSpPr/>
          <p:nvPr/>
        </p:nvSpPr>
        <p:spPr>
          <a:xfrm>
            <a:off x="4911495" y="2606040"/>
            <a:ext cx="3821025" cy="1143000"/>
          </a:xfrm>
          <a:prstGeom prst="roundRect">
            <a:avLst>
              <a:gd name="adj" fmla="val 4800"/>
            </a:avLst>
          </a:prstGeom>
          <a:solidFill>
            <a:srgbClr val="E3EDF2"/>
          </a:solidFill>
          <a:ln/>
        </p:spPr>
      </p:sp>
      <p:sp>
        <p:nvSpPr>
          <p:cNvPr id="26" name="notelbl-3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3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Ofensiva base de preparatoria cuando tienes al menos un jugador interior capaz. Todo se instala sobre los hábitos de 5-Out que los jugadores ya dominan.</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DE PREPARATORIA  ·  ESPACIADO + POSTE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4-Out 1-In</a:t>
            </a:r>
            <a:endParaRPr lang="en-US" sz="2200" dirty="0"/>
          </a:p>
        </p:txBody>
      </p:sp>
      <p:sp>
        <p:nvSpPr>
          <p:cNvPr id="4" name="ph-3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6</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31"/>
          <p:cNvSpPr/>
          <p:nvPr/>
        </p:nvSpPr>
        <p:spPr>
          <a:xfrm flipV="1">
            <a:off x="3247579" y="2851469"/>
            <a:ext cx="826851" cy="868194"/>
          </a:xfrm>
          <a:prstGeom prst="line">
            <a:avLst/>
          </a:prstGeom>
          <a:noFill/>
          <a:ln w="19050">
            <a:solidFill>
              <a:srgbClr val="2E7391"/>
            </a:solidFill>
            <a:prstDash val="dash"/>
            <a:tailEnd type="triangle"/>
          </a:ln>
        </p:spPr>
      </p:sp>
      <p:sp>
        <p:nvSpPr>
          <p:cNvPr id="14" name="!!o1"/>
          <p:cNvSpPr/>
          <p:nvPr/>
        </p:nvSpPr>
        <p:spPr>
          <a:xfrm>
            <a:off x="3032598" y="3686588"/>
            <a:ext cx="214981" cy="214981"/>
          </a:xfrm>
          <a:prstGeom prst="ellipse">
            <a:avLst/>
          </a:prstGeom>
          <a:solidFill>
            <a:srgbClr val="FFFFFF"/>
          </a:solidFill>
          <a:ln w="19050">
            <a:solidFill>
              <a:srgbClr val="14283A"/>
            </a:solidFill>
            <a:prstDash val="solid"/>
          </a:ln>
        </p:spPr>
      </p:sp>
      <p:sp>
        <p:nvSpPr>
          <p:cNvPr id="15" name="!!no1"/>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1709636" y="3686588"/>
            <a:ext cx="214981" cy="214981"/>
          </a:xfrm>
          <a:prstGeom prst="ellipse">
            <a:avLst/>
          </a:prstGeom>
          <a:solidFill>
            <a:srgbClr val="FFFFFF"/>
          </a:solidFill>
          <a:ln w="19050">
            <a:solidFill>
              <a:srgbClr val="14283A"/>
            </a:solidFill>
            <a:prstDash val="solid"/>
          </a:ln>
        </p:spPr>
      </p:sp>
      <p:sp>
        <p:nvSpPr>
          <p:cNvPr id="17" name="!!no2"/>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3859449" y="2818395"/>
            <a:ext cx="214981" cy="214981"/>
          </a:xfrm>
          <a:prstGeom prst="ellipse">
            <a:avLst/>
          </a:prstGeom>
          <a:solidFill>
            <a:srgbClr val="FFFFFF"/>
          </a:solidFill>
          <a:ln w="19050">
            <a:solidFill>
              <a:srgbClr val="14283A"/>
            </a:solidFill>
            <a:prstDash val="solid"/>
          </a:ln>
        </p:spPr>
      </p:sp>
      <p:sp>
        <p:nvSpPr>
          <p:cNvPr id="19" name="!!no3"/>
          <p:cNvSpPr/>
          <p:nvPr/>
        </p:nvSpPr>
        <p:spPr>
          <a:xfrm>
            <a:off x="3859449" y="281839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882785" y="2818395"/>
            <a:ext cx="214981" cy="214981"/>
          </a:xfrm>
          <a:prstGeom prst="ellipse">
            <a:avLst/>
          </a:prstGeom>
          <a:solidFill>
            <a:srgbClr val="FFFFFF"/>
          </a:solidFill>
          <a:ln w="19050">
            <a:solidFill>
              <a:srgbClr val="14283A"/>
            </a:solidFill>
            <a:prstDash val="solid"/>
          </a:ln>
        </p:spPr>
      </p:sp>
      <p:sp>
        <p:nvSpPr>
          <p:cNvPr id="21" name="!!no4"/>
          <p:cNvSpPr/>
          <p:nvPr/>
        </p:nvSpPr>
        <p:spPr>
          <a:xfrm>
            <a:off x="882785" y="281839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3"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4024819" y="2801858"/>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base del equipo mayor: cuatro perimetrales en los slots y las alas, un grande viviendo de bloque a bloque y en el rincón corto. Todos los hábitos del 5-Out se mantienen — pasar, cortar, rellenar — más presencia interior para sellos, rebotes ofensivos y triples de adentro hacia afuera.</a:t>
            </a:r>
            <a:endParaRPr lang="en-US" sz="950" dirty="0"/>
          </a:p>
        </p:txBody>
      </p:sp>
      <p:sp>
        <p:nvSpPr>
          <p:cNvPr id="26" name="notebox-31"/>
          <p:cNvSpPr/>
          <p:nvPr/>
        </p:nvSpPr>
        <p:spPr>
          <a:xfrm>
            <a:off x="4911495" y="2606040"/>
            <a:ext cx="3821025" cy="1143000"/>
          </a:xfrm>
          <a:prstGeom prst="roundRect">
            <a:avLst>
              <a:gd name="adj" fmla="val 4800"/>
            </a:avLst>
          </a:prstGeom>
          <a:solidFill>
            <a:srgbClr val="E3EDF2"/>
          </a:solidFill>
          <a:ln/>
        </p:spPr>
      </p:sp>
      <p:sp>
        <p:nvSpPr>
          <p:cNvPr id="27" name="notelbl-3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28" name="note-3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Entrada al ala — 5 pelea el sello del lado del balón mientras el balón vuela.</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DE PREPARATORIA  ·  ESPACIADO + POSTE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4-Out 1-In</a:t>
            </a:r>
            <a:endParaRPr lang="en-US" sz="2200" dirty="0"/>
          </a:p>
        </p:txBody>
      </p:sp>
      <p:sp>
        <p:nvSpPr>
          <p:cNvPr id="4" name="ph-3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6</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32"/>
          <p:cNvSpPr/>
          <p:nvPr/>
        </p:nvSpPr>
        <p:spPr>
          <a:xfrm flipH="1" flipV="1">
            <a:off x="3040866" y="1817905"/>
            <a:ext cx="1033564" cy="1033564"/>
          </a:xfrm>
          <a:prstGeom prst="line">
            <a:avLst/>
          </a:prstGeom>
          <a:noFill/>
          <a:ln w="19050">
            <a:solidFill>
              <a:srgbClr val="2E7391"/>
            </a:solidFill>
            <a:prstDash val="dash"/>
            <a:tailEnd type="triangle"/>
          </a:ln>
        </p:spPr>
      </p:sp>
      <p:sp>
        <p:nvSpPr>
          <p:cNvPr id="14" name="!!o1"/>
          <p:cNvSpPr/>
          <p:nvPr/>
        </p:nvSpPr>
        <p:spPr>
          <a:xfrm>
            <a:off x="3032598" y="3686588"/>
            <a:ext cx="214981" cy="214981"/>
          </a:xfrm>
          <a:prstGeom prst="ellipse">
            <a:avLst/>
          </a:prstGeom>
          <a:solidFill>
            <a:srgbClr val="FFFFFF"/>
          </a:solidFill>
          <a:ln w="19050">
            <a:solidFill>
              <a:srgbClr val="14283A"/>
            </a:solidFill>
            <a:prstDash val="solid"/>
          </a:ln>
        </p:spPr>
      </p:sp>
      <p:sp>
        <p:nvSpPr>
          <p:cNvPr id="15" name="!!no1"/>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1709636" y="3686588"/>
            <a:ext cx="214981" cy="214981"/>
          </a:xfrm>
          <a:prstGeom prst="ellipse">
            <a:avLst/>
          </a:prstGeom>
          <a:solidFill>
            <a:srgbClr val="FFFFFF"/>
          </a:solidFill>
          <a:ln w="19050">
            <a:solidFill>
              <a:srgbClr val="14283A"/>
            </a:solidFill>
            <a:prstDash val="solid"/>
          </a:ln>
        </p:spPr>
      </p:sp>
      <p:sp>
        <p:nvSpPr>
          <p:cNvPr id="17" name="!!no2"/>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3859449" y="2818395"/>
            <a:ext cx="214981" cy="214981"/>
          </a:xfrm>
          <a:prstGeom prst="ellipse">
            <a:avLst/>
          </a:prstGeom>
          <a:solidFill>
            <a:srgbClr val="FFFFFF"/>
          </a:solidFill>
          <a:ln w="19050">
            <a:solidFill>
              <a:srgbClr val="14283A"/>
            </a:solidFill>
            <a:prstDash val="solid"/>
          </a:ln>
        </p:spPr>
      </p:sp>
      <p:sp>
        <p:nvSpPr>
          <p:cNvPr id="19" name="!!no3"/>
          <p:cNvSpPr/>
          <p:nvPr/>
        </p:nvSpPr>
        <p:spPr>
          <a:xfrm>
            <a:off x="3859449" y="281839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882785" y="2818395"/>
            <a:ext cx="214981" cy="214981"/>
          </a:xfrm>
          <a:prstGeom prst="ellipse">
            <a:avLst/>
          </a:prstGeom>
          <a:solidFill>
            <a:srgbClr val="FFFFFF"/>
          </a:solidFill>
          <a:ln w="19050">
            <a:solidFill>
              <a:srgbClr val="14283A"/>
            </a:solidFill>
            <a:prstDash val="solid"/>
          </a:ln>
        </p:spPr>
      </p:sp>
      <p:sp>
        <p:nvSpPr>
          <p:cNvPr id="21" name="!!no4"/>
          <p:cNvSpPr/>
          <p:nvPr/>
        </p:nvSpPr>
        <p:spPr>
          <a:xfrm>
            <a:off x="882785" y="281839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3"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991255" y="1768294"/>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base del equipo mayor: cuatro perimetrales en los slots y las alas, un grande viviendo de bloque a bloque y en el rincón corto. Todos los hábitos del 5-Out se mantienen — pasar, cortar, rellenar — más presencia interior para sellos, rebotes ofensivos y triples de adentro hacia afuera.</a:t>
            </a:r>
            <a:endParaRPr lang="en-US" sz="950" dirty="0"/>
          </a:p>
        </p:txBody>
      </p:sp>
      <p:sp>
        <p:nvSpPr>
          <p:cNvPr id="26" name="notebox-32"/>
          <p:cNvSpPr/>
          <p:nvPr/>
        </p:nvSpPr>
        <p:spPr>
          <a:xfrm>
            <a:off x="4911495" y="2606040"/>
            <a:ext cx="3821025" cy="1143000"/>
          </a:xfrm>
          <a:prstGeom prst="roundRect">
            <a:avLst>
              <a:gd name="adj" fmla="val 4800"/>
            </a:avLst>
          </a:prstGeom>
          <a:solidFill>
            <a:srgbClr val="E3EDF2"/>
          </a:solidFill>
          <a:ln/>
        </p:spPr>
      </p:sp>
      <p:sp>
        <p:nvSpPr>
          <p:cNvPr id="27" name="notelbl-3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28" name="note-3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sello gana: alimenta el poste. El defensor del pasador voltea a mirar — esa es la señal.</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DE PREPARATORIA  ·  ESPACIADO + POSTE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4-Out 1-In</a:t>
            </a:r>
            <a:endParaRPr lang="en-US" sz="2200" dirty="0"/>
          </a:p>
        </p:txBody>
      </p:sp>
      <p:sp>
        <p:nvSpPr>
          <p:cNvPr id="4" name="ph-3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6</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33-0"/>
          <p:cNvSpPr/>
          <p:nvPr/>
        </p:nvSpPr>
        <p:spPr>
          <a:xfrm flipH="1" flipV="1">
            <a:off x="3636199" y="2016349"/>
            <a:ext cx="330740" cy="909536"/>
          </a:xfrm>
          <a:prstGeom prst="line">
            <a:avLst/>
          </a:prstGeom>
          <a:noFill/>
          <a:ln w="19050">
            <a:solidFill>
              <a:srgbClr val="14283A"/>
            </a:solidFill>
            <a:prstDash val="solid"/>
          </a:ln>
        </p:spPr>
      </p:sp>
      <p:sp>
        <p:nvSpPr>
          <p:cNvPr id="14" name="tr-33-0"/>
          <p:cNvSpPr/>
          <p:nvPr/>
        </p:nvSpPr>
        <p:spPr>
          <a:xfrm flipH="1" flipV="1">
            <a:off x="2892033" y="1602924"/>
            <a:ext cx="744166" cy="413426"/>
          </a:xfrm>
          <a:prstGeom prst="line">
            <a:avLst/>
          </a:prstGeom>
          <a:noFill/>
          <a:ln w="19050">
            <a:solidFill>
              <a:srgbClr val="14283A"/>
            </a:solidFill>
            <a:prstDash val="solid"/>
          </a:ln>
        </p:spPr>
      </p:sp>
      <p:sp>
        <p:nvSpPr>
          <p:cNvPr id="15" name="tr-33-0"/>
          <p:cNvSpPr/>
          <p:nvPr/>
        </p:nvSpPr>
        <p:spPr>
          <a:xfrm flipH="1" flipV="1">
            <a:off x="1651757" y="1520239"/>
            <a:ext cx="1240277" cy="82685"/>
          </a:xfrm>
          <a:prstGeom prst="line">
            <a:avLst/>
          </a:prstGeom>
          <a:noFill/>
          <a:ln w="19050">
            <a:solidFill>
              <a:srgbClr val="14283A"/>
            </a:solidFill>
            <a:prstDash val="solid"/>
            <a:tailEnd type="triangle"/>
          </a:ln>
        </p:spPr>
      </p:sp>
      <p:sp>
        <p:nvSpPr>
          <p:cNvPr id="16" name="tr-33-1"/>
          <p:cNvSpPr/>
          <p:nvPr/>
        </p:nvSpPr>
        <p:spPr>
          <a:xfrm flipV="1">
            <a:off x="3140089" y="3008571"/>
            <a:ext cx="744166" cy="785509"/>
          </a:xfrm>
          <a:prstGeom prst="line">
            <a:avLst/>
          </a:prstGeom>
          <a:noFill/>
          <a:ln w="19050">
            <a:solidFill>
              <a:srgbClr val="14283A"/>
            </a:solidFill>
            <a:prstDash val="solid"/>
            <a:tailEnd type="triangle"/>
          </a:ln>
        </p:spPr>
      </p:sp>
      <p:sp>
        <p:nvSpPr>
          <p:cNvPr id="17" name="tr-33-2"/>
          <p:cNvSpPr/>
          <p:nvPr/>
        </p:nvSpPr>
        <p:spPr>
          <a:xfrm>
            <a:off x="1817127" y="3794079"/>
            <a:ext cx="1322962" cy="0"/>
          </a:xfrm>
          <a:prstGeom prst="line">
            <a:avLst/>
          </a:prstGeom>
          <a:noFill/>
          <a:ln w="19050">
            <a:solidFill>
              <a:srgbClr val="14283A"/>
            </a:solidFill>
            <a:prstDash val="solid"/>
            <a:tailEnd type="triangle"/>
          </a:ln>
        </p:spPr>
      </p:sp>
      <p:sp>
        <p:nvSpPr>
          <p:cNvPr id="18" name="tr-33-3"/>
          <p:cNvSpPr/>
          <p:nvPr/>
        </p:nvSpPr>
        <p:spPr>
          <a:xfrm>
            <a:off x="990276" y="2925885"/>
            <a:ext cx="826851" cy="826851"/>
          </a:xfrm>
          <a:prstGeom prst="line">
            <a:avLst/>
          </a:prstGeom>
          <a:noFill/>
          <a:ln w="19050">
            <a:solidFill>
              <a:srgbClr val="14283A"/>
            </a:solidFill>
            <a:prstDash val="solid"/>
            <a:tailEnd type="triangle"/>
          </a:ln>
        </p:spPr>
      </p:sp>
      <p:sp>
        <p:nvSpPr>
          <p:cNvPr id="19" name="!!o1"/>
          <p:cNvSpPr/>
          <p:nvPr/>
        </p:nvSpPr>
        <p:spPr>
          <a:xfrm>
            <a:off x="3776764" y="2901080"/>
            <a:ext cx="214981" cy="214981"/>
          </a:xfrm>
          <a:prstGeom prst="ellipse">
            <a:avLst/>
          </a:prstGeom>
          <a:solidFill>
            <a:srgbClr val="FFFFFF"/>
          </a:solidFill>
          <a:ln w="19050">
            <a:solidFill>
              <a:srgbClr val="14283A"/>
            </a:solidFill>
            <a:prstDash val="solid"/>
          </a:ln>
        </p:spPr>
      </p:sp>
      <p:sp>
        <p:nvSpPr>
          <p:cNvPr id="20" name="!!no1"/>
          <p:cNvSpPr/>
          <p:nvPr/>
        </p:nvSpPr>
        <p:spPr>
          <a:xfrm>
            <a:off x="3776764"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22"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1544266" y="1412748"/>
            <a:ext cx="214981" cy="214981"/>
          </a:xfrm>
          <a:prstGeom prst="ellipse">
            <a:avLst/>
          </a:prstGeom>
          <a:solidFill>
            <a:srgbClr val="FFFFFF"/>
          </a:solidFill>
          <a:ln w="19050">
            <a:solidFill>
              <a:srgbClr val="14283A"/>
            </a:solidFill>
            <a:prstDash val="solid"/>
          </a:ln>
        </p:spPr>
      </p:sp>
      <p:sp>
        <p:nvSpPr>
          <p:cNvPr id="24" name="!!no3"/>
          <p:cNvSpPr/>
          <p:nvPr/>
        </p:nvSpPr>
        <p:spPr>
          <a:xfrm>
            <a:off x="1544266" y="141274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1709636" y="3645246"/>
            <a:ext cx="214981" cy="214981"/>
          </a:xfrm>
          <a:prstGeom prst="ellipse">
            <a:avLst/>
          </a:prstGeom>
          <a:solidFill>
            <a:srgbClr val="FFFFFF"/>
          </a:solidFill>
          <a:ln w="19050">
            <a:solidFill>
              <a:srgbClr val="14283A"/>
            </a:solidFill>
            <a:prstDash val="solid"/>
          </a:ln>
        </p:spPr>
      </p:sp>
      <p:sp>
        <p:nvSpPr>
          <p:cNvPr id="26" name="!!no4"/>
          <p:cNvSpPr/>
          <p:nvPr/>
        </p:nvSpPr>
        <p:spPr>
          <a:xfrm>
            <a:off x="1709636"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8"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ball"/>
          <p:cNvSpPr/>
          <p:nvPr/>
        </p:nvSpPr>
        <p:spPr>
          <a:xfrm>
            <a:off x="2991255" y="1768294"/>
            <a:ext cx="99222" cy="99222"/>
          </a:xfrm>
          <a:prstGeom prst="ellipse">
            <a:avLst/>
          </a:prstGeom>
          <a:solidFill>
            <a:srgbClr val="D9641E"/>
          </a:solidFill>
          <a:ln w="9525">
            <a:solidFill>
              <a:srgbClr val="B04E12"/>
            </a:solidFill>
            <a:prstDash val="solid"/>
          </a:ln>
        </p:spPr>
      </p:sp>
      <p:sp>
        <p:nvSpPr>
          <p:cNvPr id="30"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base del equipo mayor: cuatro perimetrales en los slots y las alas, un grande viviendo de bloque a bloque y en el rincón corto. Todos los hábitos del 5-Out se mantienen — pasar, cortar, rellenar — más presencia interior para sellos, rebotes ofensivos y triples de adentro hacia afuera.</a:t>
            </a:r>
            <a:endParaRPr lang="en-US" sz="950" dirty="0"/>
          </a:p>
        </p:txBody>
      </p:sp>
      <p:sp>
        <p:nvSpPr>
          <p:cNvPr id="31" name="notebox-33"/>
          <p:cNvSpPr/>
          <p:nvPr/>
        </p:nvSpPr>
        <p:spPr>
          <a:xfrm>
            <a:off x="4911495" y="2606040"/>
            <a:ext cx="3821025" cy="1143000"/>
          </a:xfrm>
          <a:prstGeom prst="roundRect">
            <a:avLst>
              <a:gd name="adj" fmla="val 4800"/>
            </a:avLst>
          </a:prstGeom>
          <a:solidFill>
            <a:srgbClr val="E3EDF2"/>
          </a:solidFill>
          <a:ln/>
        </p:spPr>
      </p:sp>
      <p:sp>
        <p:nvSpPr>
          <p:cNvPr id="32" name="notelbl-3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3" name="note-3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pasador corta estilo Laker por el poste — ventana de bandeja — y sale al lado débil. El perímetro rellena detrás.</a:t>
            </a:r>
            <a:endParaRPr lang="en-US" sz="1050" dirty="0"/>
          </a:p>
        </p:txBody>
      </p:sp>
      <p:sp>
        <p:nvSpPr>
          <p:cNvPr id="3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DE PREPARATORIA  ·  ESPACIADO + POSTE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4-Out 1-In</a:t>
            </a:r>
            <a:endParaRPr lang="en-US" sz="2200" dirty="0"/>
          </a:p>
        </p:txBody>
      </p:sp>
      <p:sp>
        <p:nvSpPr>
          <p:cNvPr id="4" name="ph-3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6</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34"/>
          <p:cNvSpPr/>
          <p:nvPr/>
        </p:nvSpPr>
        <p:spPr>
          <a:xfrm>
            <a:off x="3040866" y="1817905"/>
            <a:ext cx="950879" cy="1116249"/>
          </a:xfrm>
          <a:prstGeom prst="line">
            <a:avLst/>
          </a:prstGeom>
          <a:noFill/>
          <a:ln w="19050">
            <a:solidFill>
              <a:srgbClr val="2E7391"/>
            </a:solidFill>
            <a:prstDash val="dash"/>
            <a:tailEnd type="triangle"/>
          </a:ln>
        </p:spPr>
      </p:sp>
      <p:sp>
        <p:nvSpPr>
          <p:cNvPr id="14" name="!!o1"/>
          <p:cNvSpPr/>
          <p:nvPr/>
        </p:nvSpPr>
        <p:spPr>
          <a:xfrm>
            <a:off x="3776764" y="2901080"/>
            <a:ext cx="214981" cy="214981"/>
          </a:xfrm>
          <a:prstGeom prst="ellipse">
            <a:avLst/>
          </a:prstGeom>
          <a:solidFill>
            <a:srgbClr val="FFFFFF"/>
          </a:solidFill>
          <a:ln w="19050">
            <a:solidFill>
              <a:srgbClr val="14283A"/>
            </a:solidFill>
            <a:prstDash val="solid"/>
          </a:ln>
        </p:spPr>
      </p:sp>
      <p:sp>
        <p:nvSpPr>
          <p:cNvPr id="15" name="!!no1"/>
          <p:cNvSpPr/>
          <p:nvPr/>
        </p:nvSpPr>
        <p:spPr>
          <a:xfrm>
            <a:off x="3776764"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7"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544266" y="1412748"/>
            <a:ext cx="214981" cy="214981"/>
          </a:xfrm>
          <a:prstGeom prst="ellipse">
            <a:avLst/>
          </a:prstGeom>
          <a:solidFill>
            <a:srgbClr val="FFFFFF"/>
          </a:solidFill>
          <a:ln w="19050">
            <a:solidFill>
              <a:srgbClr val="14283A"/>
            </a:solidFill>
            <a:prstDash val="solid"/>
          </a:ln>
        </p:spPr>
      </p:sp>
      <p:sp>
        <p:nvSpPr>
          <p:cNvPr id="19" name="!!no3"/>
          <p:cNvSpPr/>
          <p:nvPr/>
        </p:nvSpPr>
        <p:spPr>
          <a:xfrm>
            <a:off x="1544266" y="141274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1709636" y="3645246"/>
            <a:ext cx="214981" cy="214981"/>
          </a:xfrm>
          <a:prstGeom prst="ellipse">
            <a:avLst/>
          </a:prstGeom>
          <a:solidFill>
            <a:srgbClr val="FFFFFF"/>
          </a:solidFill>
          <a:ln w="19050">
            <a:solidFill>
              <a:srgbClr val="14283A"/>
            </a:solidFill>
            <a:prstDash val="solid"/>
          </a:ln>
        </p:spPr>
      </p:sp>
      <p:sp>
        <p:nvSpPr>
          <p:cNvPr id="21" name="!!no4"/>
          <p:cNvSpPr/>
          <p:nvPr/>
        </p:nvSpPr>
        <p:spPr>
          <a:xfrm>
            <a:off x="1709636"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3"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3942134" y="2884543"/>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base del equipo mayor: cuatro perimetrales en los slots y las alas, un grande viviendo de bloque a bloque y en el rincón corto. Todos los hábitos del 5-Out se mantienen — pasar, cortar, rellenar — más presencia interior para sellos, rebotes ofensivos y triples de adentro hacia afuera.</a:t>
            </a:r>
            <a:endParaRPr lang="en-US" sz="950" dirty="0"/>
          </a:p>
        </p:txBody>
      </p:sp>
      <p:sp>
        <p:nvSpPr>
          <p:cNvPr id="26" name="notebox-34"/>
          <p:cNvSpPr/>
          <p:nvPr/>
        </p:nvSpPr>
        <p:spPr>
          <a:xfrm>
            <a:off x="4911495" y="2606040"/>
            <a:ext cx="3821025" cy="1143000"/>
          </a:xfrm>
          <a:prstGeom prst="roundRect">
            <a:avLst>
              <a:gd name="adj" fmla="val 4800"/>
            </a:avLst>
          </a:prstGeom>
          <a:solidFill>
            <a:srgbClr val="E3EDF2"/>
          </a:solidFill>
          <a:ln/>
        </p:spPr>
      </p:sp>
      <p:sp>
        <p:nvSpPr>
          <p:cNvPr id="27" name="notelbl-3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28" name="note-3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5 juega la lectura: anota 1contra1, o de adentro hacia afuera al ala rellenada para el triple con ritmo.</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DE PREPARATORIA  ·  ESPACIADO + POSTE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4-Out 1-In</a:t>
            </a:r>
            <a:endParaRPr lang="en-US" sz="2200" dirty="0"/>
          </a:p>
        </p:txBody>
      </p:sp>
      <p:sp>
        <p:nvSpPr>
          <p:cNvPr id="4" name="ph-3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6</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35-0"/>
          <p:cNvSpPr/>
          <p:nvPr/>
        </p:nvSpPr>
        <p:spPr>
          <a:xfrm flipH="1" flipV="1">
            <a:off x="2809348" y="1768294"/>
            <a:ext cx="124028" cy="124028"/>
          </a:xfrm>
          <a:prstGeom prst="line">
            <a:avLst/>
          </a:prstGeom>
          <a:noFill/>
          <a:ln w="19050">
            <a:solidFill>
              <a:srgbClr val="14283A"/>
            </a:solidFill>
            <a:prstDash val="solid"/>
            <a:tailEnd type="triangle"/>
          </a:ln>
        </p:spPr>
      </p:sp>
      <p:sp>
        <p:nvSpPr>
          <p:cNvPr id="14" name="tr-35-1"/>
          <p:cNvSpPr/>
          <p:nvPr/>
        </p:nvSpPr>
        <p:spPr>
          <a:xfrm flipH="1">
            <a:off x="907591" y="1520239"/>
            <a:ext cx="744166" cy="0"/>
          </a:xfrm>
          <a:prstGeom prst="line">
            <a:avLst/>
          </a:prstGeom>
          <a:noFill/>
          <a:ln w="19050">
            <a:solidFill>
              <a:srgbClr val="14283A"/>
            </a:solidFill>
            <a:prstDash val="solid"/>
          </a:ln>
        </p:spPr>
      </p:sp>
      <p:sp>
        <p:nvSpPr>
          <p:cNvPr id="15" name="tr-35-1"/>
          <p:cNvSpPr/>
          <p:nvPr/>
        </p:nvSpPr>
        <p:spPr>
          <a:xfrm flipH="1" flipV="1">
            <a:off x="758757" y="1478896"/>
            <a:ext cx="148833" cy="41343"/>
          </a:xfrm>
          <a:prstGeom prst="line">
            <a:avLst/>
          </a:prstGeom>
          <a:noFill/>
          <a:ln w="19050">
            <a:solidFill>
              <a:srgbClr val="14283A"/>
            </a:solidFill>
            <a:prstDash val="solid"/>
            <a:tailEnd type="triangle"/>
          </a:ln>
        </p:spPr>
      </p:sp>
      <p:sp>
        <p:nvSpPr>
          <p:cNvPr id="16" name="!!o1"/>
          <p:cNvSpPr/>
          <p:nvPr/>
        </p:nvSpPr>
        <p:spPr>
          <a:xfrm>
            <a:off x="3776764" y="2901080"/>
            <a:ext cx="214981" cy="214981"/>
          </a:xfrm>
          <a:prstGeom prst="ellipse">
            <a:avLst/>
          </a:prstGeom>
          <a:solidFill>
            <a:srgbClr val="FFFFFF"/>
          </a:solidFill>
          <a:ln w="19050">
            <a:solidFill>
              <a:srgbClr val="14283A"/>
            </a:solidFill>
            <a:prstDash val="solid"/>
          </a:ln>
        </p:spPr>
      </p:sp>
      <p:sp>
        <p:nvSpPr>
          <p:cNvPr id="17" name="!!no1"/>
          <p:cNvSpPr/>
          <p:nvPr/>
        </p:nvSpPr>
        <p:spPr>
          <a:xfrm>
            <a:off x="3776764"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1"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1709636" y="3645246"/>
            <a:ext cx="214981" cy="214981"/>
          </a:xfrm>
          <a:prstGeom prst="ellipse">
            <a:avLst/>
          </a:prstGeom>
          <a:solidFill>
            <a:srgbClr val="FFFFFF"/>
          </a:solidFill>
          <a:ln w="19050">
            <a:solidFill>
              <a:srgbClr val="14283A"/>
            </a:solidFill>
            <a:prstDash val="solid"/>
          </a:ln>
        </p:spPr>
      </p:sp>
      <p:sp>
        <p:nvSpPr>
          <p:cNvPr id="23" name="!!no4"/>
          <p:cNvSpPr/>
          <p:nvPr/>
        </p:nvSpPr>
        <p:spPr>
          <a:xfrm>
            <a:off x="1709636"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701857" y="1660803"/>
            <a:ext cx="214981" cy="214981"/>
          </a:xfrm>
          <a:prstGeom prst="ellipse">
            <a:avLst/>
          </a:prstGeom>
          <a:solidFill>
            <a:srgbClr val="FFFFFF"/>
          </a:solidFill>
          <a:ln w="19050">
            <a:solidFill>
              <a:srgbClr val="14283A"/>
            </a:solidFill>
            <a:prstDash val="solid"/>
          </a:ln>
        </p:spPr>
      </p:sp>
      <p:sp>
        <p:nvSpPr>
          <p:cNvPr id="25" name="!!no5"/>
          <p:cNvSpPr/>
          <p:nvPr/>
        </p:nvSpPr>
        <p:spPr>
          <a:xfrm>
            <a:off x="2701857" y="16608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942134" y="2884543"/>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base del equipo mayor: cuatro perimetrales en los slots y las alas, un grande viviendo de bloque a bloque y en el rincón corto. Todos los hábitos del 5-Out se mantienen — pasar, cortar, rellenar — más presencia interior para sellos, rebotes ofensivos y triples de adentro hacia afuera.</a:t>
            </a:r>
            <a:endParaRPr lang="en-US" sz="950" dirty="0"/>
          </a:p>
        </p:txBody>
      </p:sp>
      <p:sp>
        <p:nvSpPr>
          <p:cNvPr id="28" name="notebox-35"/>
          <p:cNvSpPr/>
          <p:nvPr/>
        </p:nvSpPr>
        <p:spPr>
          <a:xfrm>
            <a:off x="4911495" y="2606040"/>
            <a:ext cx="3821025" cy="1143000"/>
          </a:xfrm>
          <a:prstGeom prst="roundRect">
            <a:avLst>
              <a:gd name="adj" fmla="val 4800"/>
            </a:avLst>
          </a:prstGeom>
          <a:solidFill>
            <a:srgbClr val="E3EDF2"/>
          </a:solidFill>
          <a:ln/>
        </p:spPr>
      </p:sp>
      <p:sp>
        <p:nvSpPr>
          <p:cNvPr id="29" name="notelbl-3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30" name="note-3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balón sigue moviéndose, 5 vuelve a postear siguiéndolo. Cada pase sigue disparando un corte — la ofensiva no para.</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DE PREPARATORIA  ·  ESPACIADO + POSTE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4-Out 1-In</a:t>
            </a:r>
            <a:endParaRPr lang="en-US" sz="2200" dirty="0"/>
          </a:p>
        </p:txBody>
      </p:sp>
      <p:sp>
        <p:nvSpPr>
          <p:cNvPr id="4" name="ph-3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6 DE 6</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36-0"/>
          <p:cNvSpPr/>
          <p:nvPr/>
        </p:nvSpPr>
        <p:spPr>
          <a:xfrm>
            <a:off x="758757" y="1478896"/>
            <a:ext cx="231518" cy="1446989"/>
          </a:xfrm>
          <a:prstGeom prst="line">
            <a:avLst/>
          </a:prstGeom>
          <a:noFill/>
          <a:ln w="19050">
            <a:solidFill>
              <a:srgbClr val="14283A"/>
            </a:solidFill>
            <a:prstDash val="solid"/>
            <a:tailEnd type="triangle"/>
          </a:ln>
        </p:spPr>
      </p:sp>
      <p:sp>
        <p:nvSpPr>
          <p:cNvPr id="14" name="tr-36-1"/>
          <p:cNvSpPr/>
          <p:nvPr/>
        </p:nvSpPr>
        <p:spPr>
          <a:xfrm>
            <a:off x="2809348" y="1768294"/>
            <a:ext cx="82685" cy="107491"/>
          </a:xfrm>
          <a:prstGeom prst="line">
            <a:avLst/>
          </a:prstGeom>
          <a:noFill/>
          <a:ln w="19050">
            <a:solidFill>
              <a:srgbClr val="14283A"/>
            </a:solidFill>
            <a:prstDash val="solid"/>
            <a:tailEnd type="triangle"/>
          </a:ln>
        </p:spPr>
      </p:sp>
      <p:sp>
        <p:nvSpPr>
          <p:cNvPr id="15" name="trp-36"/>
          <p:cNvSpPr/>
          <p:nvPr/>
        </p:nvSpPr>
        <p:spPr>
          <a:xfrm flipH="1">
            <a:off x="3247579" y="2934154"/>
            <a:ext cx="744166" cy="785509"/>
          </a:xfrm>
          <a:prstGeom prst="line">
            <a:avLst/>
          </a:prstGeom>
          <a:noFill/>
          <a:ln w="19050">
            <a:solidFill>
              <a:srgbClr val="2E7391"/>
            </a:solidFill>
            <a:prstDash val="dash"/>
            <a:tailEnd type="triangle"/>
          </a:ln>
        </p:spPr>
      </p:sp>
      <p:sp>
        <p:nvSpPr>
          <p:cNvPr id="16" name="!!o1"/>
          <p:cNvSpPr/>
          <p:nvPr/>
        </p:nvSpPr>
        <p:spPr>
          <a:xfrm>
            <a:off x="3776764" y="2901080"/>
            <a:ext cx="214981" cy="214981"/>
          </a:xfrm>
          <a:prstGeom prst="ellipse">
            <a:avLst/>
          </a:prstGeom>
          <a:solidFill>
            <a:srgbClr val="FFFFFF"/>
          </a:solidFill>
          <a:ln w="19050">
            <a:solidFill>
              <a:srgbClr val="14283A"/>
            </a:solidFill>
            <a:prstDash val="solid"/>
          </a:ln>
        </p:spPr>
      </p:sp>
      <p:sp>
        <p:nvSpPr>
          <p:cNvPr id="17" name="!!no1"/>
          <p:cNvSpPr/>
          <p:nvPr/>
        </p:nvSpPr>
        <p:spPr>
          <a:xfrm>
            <a:off x="3776764"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882785" y="2818395"/>
            <a:ext cx="214981" cy="214981"/>
          </a:xfrm>
          <a:prstGeom prst="ellipse">
            <a:avLst/>
          </a:prstGeom>
          <a:solidFill>
            <a:srgbClr val="FFFFFF"/>
          </a:solidFill>
          <a:ln w="19050">
            <a:solidFill>
              <a:srgbClr val="14283A"/>
            </a:solidFill>
            <a:prstDash val="solid"/>
          </a:ln>
        </p:spPr>
      </p:sp>
      <p:sp>
        <p:nvSpPr>
          <p:cNvPr id="21" name="!!no3"/>
          <p:cNvSpPr/>
          <p:nvPr/>
        </p:nvSpPr>
        <p:spPr>
          <a:xfrm>
            <a:off x="882785" y="281839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1709636" y="3645246"/>
            <a:ext cx="214981" cy="214981"/>
          </a:xfrm>
          <a:prstGeom prst="ellipse">
            <a:avLst/>
          </a:prstGeom>
          <a:solidFill>
            <a:srgbClr val="FFFFFF"/>
          </a:solidFill>
          <a:ln w="19050">
            <a:solidFill>
              <a:srgbClr val="14283A"/>
            </a:solidFill>
            <a:prstDash val="solid"/>
          </a:ln>
        </p:spPr>
      </p:sp>
      <p:sp>
        <p:nvSpPr>
          <p:cNvPr id="23" name="!!no4"/>
          <p:cNvSpPr/>
          <p:nvPr/>
        </p:nvSpPr>
        <p:spPr>
          <a:xfrm>
            <a:off x="1709636"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784543" y="1768294"/>
            <a:ext cx="214981" cy="214981"/>
          </a:xfrm>
          <a:prstGeom prst="ellipse">
            <a:avLst/>
          </a:prstGeom>
          <a:solidFill>
            <a:srgbClr val="FFFFFF"/>
          </a:solidFill>
          <a:ln w="19050">
            <a:solidFill>
              <a:srgbClr val="14283A"/>
            </a:solidFill>
            <a:prstDash val="solid"/>
          </a:ln>
        </p:spPr>
      </p:sp>
      <p:sp>
        <p:nvSpPr>
          <p:cNvPr id="25" name="!!no5"/>
          <p:cNvSpPr/>
          <p:nvPr/>
        </p:nvSpPr>
        <p:spPr>
          <a:xfrm>
            <a:off x="2784543" y="176829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base del equipo mayor: cuatro perimetrales en los slots y las alas, un grande viviendo de bloque a bloque y en el rincón corto. Todos los hábitos del 5-Out se mantienen — pasar, cortar, rellenar — más presencia interior para sellos, rebotes ofensivos y triples de adentro hacia afuera.</a:t>
            </a:r>
            <a:endParaRPr lang="en-US" sz="950" dirty="0"/>
          </a:p>
        </p:txBody>
      </p:sp>
      <p:sp>
        <p:nvSpPr>
          <p:cNvPr id="28" name="notebox-36"/>
          <p:cNvSpPr/>
          <p:nvPr/>
        </p:nvSpPr>
        <p:spPr>
          <a:xfrm>
            <a:off x="4911495" y="2606040"/>
            <a:ext cx="3821025" cy="1143000"/>
          </a:xfrm>
          <a:prstGeom prst="roundRect">
            <a:avLst>
              <a:gd name="adj" fmla="val 4800"/>
            </a:avLst>
          </a:prstGeom>
          <a:solidFill>
            <a:srgbClr val="E3EDF2"/>
          </a:solidFill>
          <a:ln/>
        </p:spPr>
      </p:sp>
      <p:sp>
        <p:nvSpPr>
          <p:cNvPr id="29" name="notelbl-3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6</a:t>
            </a:r>
            <a:endParaRPr lang="en-US" sz="900" dirty="0"/>
          </a:p>
        </p:txBody>
      </p:sp>
      <p:sp>
        <p:nvSpPr>
          <p:cNvPr id="30" name="note-3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Muévelo una vez más y la foto es exactamente la inicial: dos slots, dos alas, 5 sellando el bloque del lado del balón. Un ciclo completo con personal rotado — córrelo toda la noche.</a:t>
            </a:r>
            <a:endParaRPr lang="en-US" sz="1050" dirty="0"/>
          </a:p>
        </p:txBody>
      </p:sp>
      <p:sp>
        <p:nvSpPr>
          <p:cNvPr id="31" name="kp-36"/>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2" name="kpl-36"/>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5 sigue el balón de bloque a bloque; en drives por la línea de fondo se desliza al rincón corto, nunca tapa el carril.</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 entrada al poste es una señal: el pasador corta estilo Laker, el lado débil rellena — bandeja primero, espaciado después.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pase de adentro hacia afuera es el mejor triple del basquetbol — 5 debe QUERER soltarlo entre la multitud.</a:t>
            </a:r>
            <a:endParaRPr lang="en-US" sz="8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UCLA + FLEX</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Ofensiva Swing (Bo Ryan · Wisconsin)</a:t>
            </a:r>
            <a:endParaRPr lang="en-US" sz="2200" dirty="0"/>
          </a:p>
        </p:txBody>
      </p:sp>
      <p:sp>
        <p:nvSpPr>
          <p:cNvPr id="4" name="ph-3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4"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6"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8"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0"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1916349" y="1784831"/>
            <a:ext cx="214981" cy="214981"/>
          </a:xfrm>
          <a:prstGeom prst="ellipse">
            <a:avLst/>
          </a:prstGeom>
          <a:solidFill>
            <a:srgbClr val="FFFFFF"/>
          </a:solidFill>
          <a:ln w="19050">
            <a:solidFill>
              <a:srgbClr val="14283A"/>
            </a:solidFill>
            <a:prstDash val="solid"/>
          </a:ln>
        </p:spPr>
      </p:sp>
      <p:sp>
        <p:nvSpPr>
          <p:cNvPr id="22" name="!!no5"/>
          <p:cNvSpPr/>
          <p:nvPr/>
        </p:nvSpPr>
        <p:spPr>
          <a:xfrm>
            <a:off x="1916349"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1875006" y="3670051"/>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continuidad con la que Bo Ryan sostuvo dos décadas de excelencia en Wisconsin. Cuatro afuera, uno adentro — pero el poste es un puesto rotativo, no una persona: cada pase de slot a ala dispara una pantalla ciega UCLA que manda a un guardia al bloque, y cada reversión cruza al poste con el balón. Paciente, física, e imposible de escautear porque los cinco juegan los cinco puestos.</a:t>
            </a:r>
            <a:endParaRPr lang="en-US" sz="950" dirty="0"/>
          </a:p>
        </p:txBody>
      </p:sp>
      <p:sp>
        <p:nvSpPr>
          <p:cNvPr id="25" name="notebox-37"/>
          <p:cNvSpPr/>
          <p:nvPr/>
        </p:nvSpPr>
        <p:spPr>
          <a:xfrm>
            <a:off x="4911495" y="2606040"/>
            <a:ext cx="3821025" cy="1143000"/>
          </a:xfrm>
          <a:prstGeom prst="roundRect">
            <a:avLst>
              <a:gd name="adj" fmla="val 4800"/>
            </a:avLst>
          </a:prstGeom>
          <a:solidFill>
            <a:srgbClr val="E3EDF2"/>
          </a:solidFill>
          <a:ln/>
        </p:spPr>
      </p:sp>
      <p:sp>
        <p:nvSpPr>
          <p:cNvPr id="26" name="notelbl-3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3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Base de media cancha cuando valoras cada posesión: controla el ritmo, caza posteos y tiros libres, y obliga a defender 25+ segundos de pantallas. Esta animación corre el ciclo COMPLETO — mírala volver a su forma inicial con cuerpos nuevos.</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UCLA + FLEX</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Ofensiva Swing (Bo Ryan · Wisconsin)</a:t>
            </a:r>
            <a:endParaRPr lang="en-US" sz="2200" dirty="0"/>
          </a:p>
        </p:txBody>
      </p:sp>
      <p:sp>
        <p:nvSpPr>
          <p:cNvPr id="4" name="ph-3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9</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38"/>
          <p:cNvSpPr/>
          <p:nvPr/>
        </p:nvSpPr>
        <p:spPr>
          <a:xfrm flipH="1" flipV="1">
            <a:off x="1097766" y="2892811"/>
            <a:ext cx="826851" cy="826851"/>
          </a:xfrm>
          <a:prstGeom prst="line">
            <a:avLst/>
          </a:prstGeom>
          <a:noFill/>
          <a:ln w="19050">
            <a:solidFill>
              <a:srgbClr val="2E7391"/>
            </a:solidFill>
            <a:prstDash val="dash"/>
            <a:tailEnd type="triangle"/>
          </a:ln>
        </p:spPr>
      </p:sp>
      <p:sp>
        <p:nvSpPr>
          <p:cNvPr id="14"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5"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7"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1"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916349" y="1784831"/>
            <a:ext cx="214981" cy="214981"/>
          </a:xfrm>
          <a:prstGeom prst="ellipse">
            <a:avLst/>
          </a:prstGeom>
          <a:solidFill>
            <a:srgbClr val="FFFFFF"/>
          </a:solidFill>
          <a:ln w="19050">
            <a:solidFill>
              <a:srgbClr val="14283A"/>
            </a:solidFill>
            <a:prstDash val="solid"/>
          </a:ln>
        </p:spPr>
      </p:sp>
      <p:sp>
        <p:nvSpPr>
          <p:cNvPr id="23" name="!!no5"/>
          <p:cNvSpPr/>
          <p:nvPr/>
        </p:nvSpPr>
        <p:spPr>
          <a:xfrm>
            <a:off x="1916349"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1048155" y="2843200"/>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continuidad con la que Bo Ryan sostuvo dos décadas de excelencia en Wisconsin. Cuatro afuera, uno adentro — pero el poste es un puesto rotativo, no una persona: cada pase de slot a ala dispara una pantalla ciega UCLA que manda a un guardia al bloque, y cada reversión cruza al poste con el balón. Paciente, física, e imposible de escautear porque los cinco juegan los cinco puestos.</a:t>
            </a:r>
            <a:endParaRPr lang="en-US" sz="950" dirty="0"/>
          </a:p>
        </p:txBody>
      </p:sp>
      <p:sp>
        <p:nvSpPr>
          <p:cNvPr id="26" name="notebox-38"/>
          <p:cNvSpPr/>
          <p:nvPr/>
        </p:nvSpPr>
        <p:spPr>
          <a:xfrm>
            <a:off x="4911495" y="2606040"/>
            <a:ext cx="3821025" cy="1143000"/>
          </a:xfrm>
          <a:prstGeom prst="roundRect">
            <a:avLst>
              <a:gd name="adj" fmla="val 4800"/>
            </a:avLst>
          </a:prstGeom>
          <a:solidFill>
            <a:srgbClr val="E3EDF2"/>
          </a:solidFill>
          <a:ln/>
        </p:spPr>
      </p:sp>
      <p:sp>
        <p:nvSpPr>
          <p:cNvPr id="27" name="notelbl-3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28" name="note-3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Entrada slot-ala. En el Swing cada pase dispara una acción — este dispara la pantalla UCLA.</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UCLA + FLEX</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Ofensiva Swing (Bo Ryan · Wisconsin)</a:t>
            </a:r>
            <a:endParaRPr lang="en-US" sz="2200" dirty="0"/>
          </a:p>
        </p:txBody>
      </p:sp>
      <p:sp>
        <p:nvSpPr>
          <p:cNvPr id="4" name="ph-3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9</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39-0"/>
          <p:cNvSpPr/>
          <p:nvPr/>
        </p:nvSpPr>
        <p:spPr>
          <a:xfrm flipH="1">
            <a:off x="1941154" y="1892322"/>
            <a:ext cx="82685" cy="884731"/>
          </a:xfrm>
          <a:prstGeom prst="line">
            <a:avLst/>
          </a:prstGeom>
          <a:noFill/>
          <a:ln w="44450">
            <a:solidFill>
              <a:srgbClr val="2E7391">
                <a:alpha val="65000"/>
              </a:srgbClr>
            </a:solidFill>
            <a:prstDash val="solid"/>
            <a:tailEnd type="oval"/>
          </a:ln>
        </p:spPr>
      </p:sp>
      <p:sp>
        <p:nvSpPr>
          <p:cNvPr id="14" name="tr-39-1"/>
          <p:cNvSpPr/>
          <p:nvPr/>
        </p:nvSpPr>
        <p:spPr>
          <a:xfrm flipV="1">
            <a:off x="1817127" y="2925885"/>
            <a:ext cx="181907" cy="868194"/>
          </a:xfrm>
          <a:prstGeom prst="line">
            <a:avLst/>
          </a:prstGeom>
          <a:noFill/>
          <a:ln w="19050">
            <a:solidFill>
              <a:srgbClr val="14283A"/>
            </a:solidFill>
            <a:prstDash val="solid"/>
          </a:ln>
        </p:spPr>
      </p:sp>
      <p:sp>
        <p:nvSpPr>
          <p:cNvPr id="15" name="tr-39-1"/>
          <p:cNvSpPr/>
          <p:nvPr/>
        </p:nvSpPr>
        <p:spPr>
          <a:xfrm flipV="1">
            <a:off x="1999034" y="1917127"/>
            <a:ext cx="33074" cy="1008758"/>
          </a:xfrm>
          <a:prstGeom prst="line">
            <a:avLst/>
          </a:prstGeom>
          <a:noFill/>
          <a:ln w="19050">
            <a:solidFill>
              <a:srgbClr val="14283A"/>
            </a:solidFill>
            <a:prstDash val="solid"/>
            <a:tailEnd type="triangle"/>
          </a:ln>
        </p:spPr>
      </p:sp>
      <p:sp>
        <p:nvSpPr>
          <p:cNvPr id="16" name="!!o1"/>
          <p:cNvSpPr/>
          <p:nvPr/>
        </p:nvSpPr>
        <p:spPr>
          <a:xfrm>
            <a:off x="1924617" y="1809637"/>
            <a:ext cx="214981" cy="214981"/>
          </a:xfrm>
          <a:prstGeom prst="ellipse">
            <a:avLst/>
          </a:prstGeom>
          <a:solidFill>
            <a:srgbClr val="FFFFFF"/>
          </a:solidFill>
          <a:ln w="19050">
            <a:solidFill>
              <a:srgbClr val="14283A"/>
            </a:solidFill>
            <a:prstDash val="solid"/>
          </a:ln>
        </p:spPr>
      </p:sp>
      <p:sp>
        <p:nvSpPr>
          <p:cNvPr id="17" name="!!no1"/>
          <p:cNvSpPr/>
          <p:nvPr/>
        </p:nvSpPr>
        <p:spPr>
          <a:xfrm>
            <a:off x="1924617"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1"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3"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1833664" y="2669562"/>
            <a:ext cx="214981" cy="214981"/>
          </a:xfrm>
          <a:prstGeom prst="ellipse">
            <a:avLst/>
          </a:prstGeom>
          <a:solidFill>
            <a:srgbClr val="FFFFFF"/>
          </a:solidFill>
          <a:ln w="19050">
            <a:solidFill>
              <a:srgbClr val="14283A"/>
            </a:solidFill>
            <a:prstDash val="solid"/>
          </a:ln>
        </p:spPr>
      </p:sp>
      <p:sp>
        <p:nvSpPr>
          <p:cNvPr id="25" name="!!no5"/>
          <p:cNvSpPr/>
          <p:nvPr/>
        </p:nvSpPr>
        <p:spPr>
          <a:xfrm>
            <a:off x="1833664" y="266956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1048155" y="2843200"/>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continuidad con la que Bo Ryan sostuvo dos décadas de excelencia en Wisconsin. Cuatro afuera, uno adentro — pero el poste es un puesto rotativo, no una persona: cada pase de slot a ala dispara una pantalla ciega UCLA que manda a un guardia al bloque, y cada reversión cruza al poste con el balón. Paciente, física, e imposible de escautear porque los cinco juegan los cinco puestos.</a:t>
            </a:r>
            <a:endParaRPr lang="en-US" sz="950" dirty="0"/>
          </a:p>
        </p:txBody>
      </p:sp>
      <p:sp>
        <p:nvSpPr>
          <p:cNvPr id="28" name="notebox-39"/>
          <p:cNvSpPr/>
          <p:nvPr/>
        </p:nvSpPr>
        <p:spPr>
          <a:xfrm>
            <a:off x="4911495" y="2606040"/>
            <a:ext cx="3821025" cy="1143000"/>
          </a:xfrm>
          <a:prstGeom prst="roundRect">
            <a:avLst>
              <a:gd name="adj" fmla="val 4800"/>
            </a:avLst>
          </a:prstGeom>
          <a:solidFill>
            <a:srgbClr val="E3EDF2"/>
          </a:solidFill>
          <a:ln/>
        </p:spPr>
      </p:sp>
      <p:sp>
        <p:nvSpPr>
          <p:cNvPr id="29" name="notelbl-3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0" name="note-3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5 pone la pantalla ciega y 1 corta UCLA al bloque. Primera mirada siempre: el posteo del guardia sellando profundo.</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UCLA + FLEX</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Ofensiva Swing (Bo Ryan · Wisconsin)</a:t>
            </a:r>
            <a:endParaRPr lang="en-US" sz="2200" dirty="0"/>
          </a:p>
        </p:txBody>
      </p:sp>
      <p:sp>
        <p:nvSpPr>
          <p:cNvPr id="4" name="ph-4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9</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40-0"/>
          <p:cNvSpPr/>
          <p:nvPr/>
        </p:nvSpPr>
        <p:spPr>
          <a:xfrm flipH="1">
            <a:off x="1833664" y="2777052"/>
            <a:ext cx="107491" cy="975684"/>
          </a:xfrm>
          <a:prstGeom prst="line">
            <a:avLst/>
          </a:prstGeom>
          <a:noFill/>
          <a:ln w="19050">
            <a:solidFill>
              <a:srgbClr val="14283A"/>
            </a:solidFill>
            <a:prstDash val="solid"/>
            <a:tailEnd type="triangle"/>
          </a:ln>
        </p:spPr>
      </p:sp>
      <p:sp>
        <p:nvSpPr>
          <p:cNvPr id="14" name="!!o1"/>
          <p:cNvSpPr/>
          <p:nvPr/>
        </p:nvSpPr>
        <p:spPr>
          <a:xfrm>
            <a:off x="1924617" y="1809637"/>
            <a:ext cx="214981" cy="214981"/>
          </a:xfrm>
          <a:prstGeom prst="ellipse">
            <a:avLst/>
          </a:prstGeom>
          <a:solidFill>
            <a:srgbClr val="FFFFFF"/>
          </a:solidFill>
          <a:ln w="19050">
            <a:solidFill>
              <a:srgbClr val="14283A"/>
            </a:solidFill>
            <a:prstDash val="solid"/>
          </a:ln>
        </p:spPr>
      </p:sp>
      <p:sp>
        <p:nvSpPr>
          <p:cNvPr id="15" name="!!no1"/>
          <p:cNvSpPr/>
          <p:nvPr/>
        </p:nvSpPr>
        <p:spPr>
          <a:xfrm>
            <a:off x="1924617"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7"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1"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726173" y="3645246"/>
            <a:ext cx="214981" cy="214981"/>
          </a:xfrm>
          <a:prstGeom prst="ellipse">
            <a:avLst/>
          </a:prstGeom>
          <a:solidFill>
            <a:srgbClr val="FFFFFF"/>
          </a:solidFill>
          <a:ln w="19050">
            <a:solidFill>
              <a:srgbClr val="14283A"/>
            </a:solidFill>
            <a:prstDash val="solid"/>
          </a:ln>
        </p:spPr>
      </p:sp>
      <p:sp>
        <p:nvSpPr>
          <p:cNvPr id="23" name="!!no5"/>
          <p:cNvSpPr/>
          <p:nvPr/>
        </p:nvSpPr>
        <p:spPr>
          <a:xfrm>
            <a:off x="1726173"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1048155" y="2843200"/>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continuidad con la que Bo Ryan sostuvo dos décadas de excelencia en Wisconsin. Cuatro afuera, uno adentro — pero el poste es un puesto rotativo, no una persona: cada pase de slot a ala dispara una pantalla ciega UCLA que manda a un guardia al bloque, y cada reversión cruza al poste con el balón. Paciente, física, e imposible de escautear porque los cinco juegan los cinco puestos.</a:t>
            </a:r>
            <a:endParaRPr lang="en-US" sz="950" dirty="0"/>
          </a:p>
        </p:txBody>
      </p:sp>
      <p:sp>
        <p:nvSpPr>
          <p:cNvPr id="26" name="notebox-40"/>
          <p:cNvSpPr/>
          <p:nvPr/>
        </p:nvSpPr>
        <p:spPr>
          <a:xfrm>
            <a:off x="4911495" y="2606040"/>
            <a:ext cx="3821025" cy="1143000"/>
          </a:xfrm>
          <a:prstGeom prst="roundRect">
            <a:avLst>
              <a:gd name="adj" fmla="val 4800"/>
            </a:avLst>
          </a:prstGeom>
          <a:solidFill>
            <a:srgbClr val="E3EDF2"/>
          </a:solidFill>
          <a:ln/>
        </p:spPr>
      </p:sp>
      <p:sp>
        <p:nvSpPr>
          <p:cNvPr id="27" name="notelbl-4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28" name="note-4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pantallador sale al slot vacío. Guardia y poste acaban de intercambiar trabajos — los cinco juegan los cinco puestos.</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UCLA + FLEX</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Ofensiva Swing (Bo Ryan · Wisconsin)</a:t>
            </a:r>
            <a:endParaRPr lang="en-US" sz="2200" dirty="0"/>
          </a:p>
        </p:txBody>
      </p:sp>
      <p:sp>
        <p:nvSpPr>
          <p:cNvPr id="4" name="ph-4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9</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41"/>
          <p:cNvSpPr/>
          <p:nvPr/>
        </p:nvSpPr>
        <p:spPr>
          <a:xfrm>
            <a:off x="1097766" y="2892811"/>
            <a:ext cx="843388" cy="785509"/>
          </a:xfrm>
          <a:prstGeom prst="line">
            <a:avLst/>
          </a:prstGeom>
          <a:noFill/>
          <a:ln w="19050">
            <a:solidFill>
              <a:srgbClr val="2E7391"/>
            </a:solidFill>
            <a:prstDash val="dash"/>
            <a:tailEnd type="triangle"/>
          </a:ln>
        </p:spPr>
      </p:sp>
      <p:sp>
        <p:nvSpPr>
          <p:cNvPr id="14" name="!!o1"/>
          <p:cNvSpPr/>
          <p:nvPr/>
        </p:nvSpPr>
        <p:spPr>
          <a:xfrm>
            <a:off x="1924617" y="1809637"/>
            <a:ext cx="214981" cy="214981"/>
          </a:xfrm>
          <a:prstGeom prst="ellipse">
            <a:avLst/>
          </a:prstGeom>
          <a:solidFill>
            <a:srgbClr val="FFFFFF"/>
          </a:solidFill>
          <a:ln w="19050">
            <a:solidFill>
              <a:srgbClr val="14283A"/>
            </a:solidFill>
            <a:prstDash val="solid"/>
          </a:ln>
        </p:spPr>
      </p:sp>
      <p:sp>
        <p:nvSpPr>
          <p:cNvPr id="15" name="!!no1"/>
          <p:cNvSpPr/>
          <p:nvPr/>
        </p:nvSpPr>
        <p:spPr>
          <a:xfrm>
            <a:off x="1924617"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7"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1"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726173" y="3645246"/>
            <a:ext cx="214981" cy="214981"/>
          </a:xfrm>
          <a:prstGeom prst="ellipse">
            <a:avLst/>
          </a:prstGeom>
          <a:solidFill>
            <a:srgbClr val="FFFFFF"/>
          </a:solidFill>
          <a:ln w="19050">
            <a:solidFill>
              <a:srgbClr val="14283A"/>
            </a:solidFill>
            <a:prstDash val="solid"/>
          </a:ln>
        </p:spPr>
      </p:sp>
      <p:sp>
        <p:nvSpPr>
          <p:cNvPr id="23" name="!!no5"/>
          <p:cNvSpPr/>
          <p:nvPr/>
        </p:nvSpPr>
        <p:spPr>
          <a:xfrm>
            <a:off x="1726173"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1891543" y="3628709"/>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continuidad con la que Bo Ryan sostuvo dos décadas de excelencia en Wisconsin. Cuatro afuera, uno adentro — pero el poste es un puesto rotativo, no una persona: cada pase de slot a ala dispara una pantalla ciega UCLA que manda a un guardia al bloque, y cada reversión cruza al poste con el balón. Paciente, física, e imposible de escautear porque los cinco juegan los cinco puestos.</a:t>
            </a:r>
            <a:endParaRPr lang="en-US" sz="950" dirty="0"/>
          </a:p>
        </p:txBody>
      </p:sp>
      <p:sp>
        <p:nvSpPr>
          <p:cNvPr id="26" name="notebox-41"/>
          <p:cNvSpPr/>
          <p:nvPr/>
        </p:nvSpPr>
        <p:spPr>
          <a:xfrm>
            <a:off x="4911495" y="2606040"/>
            <a:ext cx="3821025" cy="1143000"/>
          </a:xfrm>
          <a:prstGeom prst="roundRect">
            <a:avLst>
              <a:gd name="adj" fmla="val 4800"/>
            </a:avLst>
          </a:prstGeom>
          <a:solidFill>
            <a:srgbClr val="E3EDF2"/>
          </a:solidFill>
          <a:ln/>
        </p:spPr>
      </p:sp>
      <p:sp>
        <p:nvSpPr>
          <p:cNvPr id="27" name="notelbl-4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28" name="note-4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Comienza la reversión: del ala de vuelta al slot.</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UCLA + FLEX</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Ofensiva Swing (Bo Ryan · Wisconsin)</a:t>
            </a:r>
            <a:endParaRPr lang="en-US" sz="2200" dirty="0"/>
          </a:p>
        </p:txBody>
      </p:sp>
      <p:sp>
        <p:nvSpPr>
          <p:cNvPr id="4" name="ph-4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9</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42-0"/>
          <p:cNvSpPr/>
          <p:nvPr/>
        </p:nvSpPr>
        <p:spPr>
          <a:xfrm flipV="1">
            <a:off x="2032108" y="1784831"/>
            <a:ext cx="405157" cy="132296"/>
          </a:xfrm>
          <a:prstGeom prst="line">
            <a:avLst/>
          </a:prstGeom>
          <a:noFill/>
          <a:ln w="19050">
            <a:solidFill>
              <a:srgbClr val="14283A"/>
            </a:solidFill>
            <a:prstDash val="solid"/>
          </a:ln>
        </p:spPr>
      </p:sp>
      <p:sp>
        <p:nvSpPr>
          <p:cNvPr id="14" name="tr-42-0"/>
          <p:cNvSpPr/>
          <p:nvPr/>
        </p:nvSpPr>
        <p:spPr>
          <a:xfrm>
            <a:off x="2437265" y="1784831"/>
            <a:ext cx="479574" cy="115759"/>
          </a:xfrm>
          <a:prstGeom prst="line">
            <a:avLst/>
          </a:prstGeom>
          <a:noFill/>
          <a:ln w="19050">
            <a:solidFill>
              <a:srgbClr val="14283A"/>
            </a:solidFill>
            <a:prstDash val="solid"/>
            <a:tailEnd type="triangle"/>
          </a:ln>
        </p:spPr>
      </p:sp>
      <p:sp>
        <p:nvSpPr>
          <p:cNvPr id="15" name="trp-42"/>
          <p:cNvSpPr/>
          <p:nvPr/>
        </p:nvSpPr>
        <p:spPr>
          <a:xfrm>
            <a:off x="1941154" y="3678320"/>
            <a:ext cx="1306425" cy="41343"/>
          </a:xfrm>
          <a:prstGeom prst="line">
            <a:avLst/>
          </a:prstGeom>
          <a:noFill/>
          <a:ln w="19050">
            <a:solidFill>
              <a:srgbClr val="2E7391"/>
            </a:solidFill>
            <a:prstDash val="dash"/>
            <a:tailEnd type="triangle"/>
          </a:ln>
        </p:spPr>
      </p:sp>
      <p:sp>
        <p:nvSpPr>
          <p:cNvPr id="16" name="!!o1"/>
          <p:cNvSpPr/>
          <p:nvPr/>
        </p:nvSpPr>
        <p:spPr>
          <a:xfrm>
            <a:off x="2809348" y="1793099"/>
            <a:ext cx="214981" cy="214981"/>
          </a:xfrm>
          <a:prstGeom prst="ellipse">
            <a:avLst/>
          </a:prstGeom>
          <a:solidFill>
            <a:srgbClr val="FFFFFF"/>
          </a:solidFill>
          <a:ln w="19050">
            <a:solidFill>
              <a:srgbClr val="14283A"/>
            </a:solidFill>
            <a:prstDash val="solid"/>
          </a:ln>
        </p:spPr>
      </p:sp>
      <p:sp>
        <p:nvSpPr>
          <p:cNvPr id="17" name="!!no1"/>
          <p:cNvSpPr/>
          <p:nvPr/>
        </p:nvSpPr>
        <p:spPr>
          <a:xfrm>
            <a:off x="2809348" y="179309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1"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3"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1726173" y="3645246"/>
            <a:ext cx="214981" cy="214981"/>
          </a:xfrm>
          <a:prstGeom prst="ellipse">
            <a:avLst/>
          </a:prstGeom>
          <a:solidFill>
            <a:srgbClr val="FFFFFF"/>
          </a:solidFill>
          <a:ln w="19050">
            <a:solidFill>
              <a:srgbClr val="14283A"/>
            </a:solidFill>
            <a:prstDash val="solid"/>
          </a:ln>
        </p:spPr>
      </p:sp>
      <p:sp>
        <p:nvSpPr>
          <p:cNvPr id="25" name="!!no5"/>
          <p:cNvSpPr/>
          <p:nvPr/>
        </p:nvSpPr>
        <p:spPr>
          <a:xfrm>
            <a:off x="1726173"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continuidad con la que Bo Ryan sostuvo dos décadas de excelencia en Wisconsin. Cuatro afuera, uno adentro — pero el poste es un puesto rotativo, no una persona: cada pase de slot a ala dispara una pantalla ciega UCLA que manda a un guardia al bloque, y cada reversión cruza al poste con el balón. Paciente, física, e imposible de escautear porque los cinco juegan los cinco puestos.</a:t>
            </a:r>
            <a:endParaRPr lang="en-US" sz="950" dirty="0"/>
          </a:p>
        </p:txBody>
      </p:sp>
      <p:sp>
        <p:nvSpPr>
          <p:cNvPr id="28" name="notebox-42"/>
          <p:cNvSpPr/>
          <p:nvPr/>
        </p:nvSpPr>
        <p:spPr>
          <a:xfrm>
            <a:off x="4911495" y="2606040"/>
            <a:ext cx="3821025" cy="1143000"/>
          </a:xfrm>
          <a:prstGeom prst="roundRect">
            <a:avLst>
              <a:gd name="adj" fmla="val 4800"/>
            </a:avLst>
          </a:prstGeom>
          <a:solidFill>
            <a:srgbClr val="E3EDF2"/>
          </a:solidFill>
          <a:ln/>
        </p:spPr>
      </p:sp>
      <p:sp>
        <p:nvSpPr>
          <p:cNvPr id="29" name="notelbl-4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30" name="note-4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Slot a slot — y el poste cruza el carril CON el balón, sellando del lado del balón en cada swing.</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UCLA + FLEX</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Ofensiva Swing (Bo Ryan · Wisconsin)</a:t>
            </a:r>
            <a:endParaRPr lang="en-US" sz="2200" dirty="0"/>
          </a:p>
        </p:txBody>
      </p:sp>
      <p:sp>
        <p:nvSpPr>
          <p:cNvPr id="4" name="ph-4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6 DE 9</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43"/>
          <p:cNvSpPr/>
          <p:nvPr/>
        </p:nvSpPr>
        <p:spPr>
          <a:xfrm flipV="1">
            <a:off x="3247579" y="2892811"/>
            <a:ext cx="826851" cy="826851"/>
          </a:xfrm>
          <a:prstGeom prst="line">
            <a:avLst/>
          </a:prstGeom>
          <a:noFill/>
          <a:ln w="19050">
            <a:solidFill>
              <a:srgbClr val="2E7391"/>
            </a:solidFill>
            <a:prstDash val="dash"/>
            <a:tailEnd type="triangle"/>
          </a:ln>
        </p:spPr>
      </p:sp>
      <p:sp>
        <p:nvSpPr>
          <p:cNvPr id="14" name="!!o1"/>
          <p:cNvSpPr/>
          <p:nvPr/>
        </p:nvSpPr>
        <p:spPr>
          <a:xfrm>
            <a:off x="2809348" y="1793099"/>
            <a:ext cx="214981" cy="214981"/>
          </a:xfrm>
          <a:prstGeom prst="ellipse">
            <a:avLst/>
          </a:prstGeom>
          <a:solidFill>
            <a:srgbClr val="FFFFFF"/>
          </a:solidFill>
          <a:ln w="19050">
            <a:solidFill>
              <a:srgbClr val="14283A"/>
            </a:solidFill>
            <a:prstDash val="solid"/>
          </a:ln>
        </p:spPr>
      </p:sp>
      <p:sp>
        <p:nvSpPr>
          <p:cNvPr id="15" name="!!no1"/>
          <p:cNvSpPr/>
          <p:nvPr/>
        </p:nvSpPr>
        <p:spPr>
          <a:xfrm>
            <a:off x="2809348" y="179309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7"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1"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726173" y="3645246"/>
            <a:ext cx="214981" cy="214981"/>
          </a:xfrm>
          <a:prstGeom prst="ellipse">
            <a:avLst/>
          </a:prstGeom>
          <a:solidFill>
            <a:srgbClr val="FFFFFF"/>
          </a:solidFill>
          <a:ln w="19050">
            <a:solidFill>
              <a:srgbClr val="14283A"/>
            </a:solidFill>
            <a:prstDash val="solid"/>
          </a:ln>
        </p:spPr>
      </p:sp>
      <p:sp>
        <p:nvSpPr>
          <p:cNvPr id="23" name="!!no5"/>
          <p:cNvSpPr/>
          <p:nvPr/>
        </p:nvSpPr>
        <p:spPr>
          <a:xfrm>
            <a:off x="1726173"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4024819" y="2843200"/>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continuidad con la que Bo Ryan sostuvo dos décadas de excelencia en Wisconsin. Cuatro afuera, uno adentro — pero el poste es un puesto rotativo, no una persona: cada pase de slot a ala dispara una pantalla ciega UCLA que manda a un guardia al bloque, y cada reversión cruza al poste con el balón. Paciente, física, e imposible de escautear porque los cinco juegan los cinco puestos.</a:t>
            </a:r>
            <a:endParaRPr lang="en-US" sz="950" dirty="0"/>
          </a:p>
        </p:txBody>
      </p:sp>
      <p:sp>
        <p:nvSpPr>
          <p:cNvPr id="26" name="notebox-43"/>
          <p:cNvSpPr/>
          <p:nvPr/>
        </p:nvSpPr>
        <p:spPr>
          <a:xfrm>
            <a:off x="4911495" y="2606040"/>
            <a:ext cx="3821025" cy="1143000"/>
          </a:xfrm>
          <a:prstGeom prst="roundRect">
            <a:avLst>
              <a:gd name="adj" fmla="val 4800"/>
            </a:avLst>
          </a:prstGeom>
          <a:solidFill>
            <a:srgbClr val="E3EDF2"/>
          </a:solidFill>
          <a:ln/>
        </p:spPr>
      </p:sp>
      <p:sp>
        <p:nvSpPr>
          <p:cNvPr id="27" name="notelbl-4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6</a:t>
            </a:r>
            <a:endParaRPr lang="en-US" sz="900" dirty="0"/>
          </a:p>
        </p:txBody>
      </p:sp>
      <p:sp>
        <p:nvSpPr>
          <p:cNvPr id="28" name="note-4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Entrada al ala del lado nuevo. Misma señal, en espejo.</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UCLA + FLEX</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Ofensiva Swing (Bo Ryan · Wisconsin)</a:t>
            </a:r>
            <a:endParaRPr lang="en-US" sz="2200" dirty="0"/>
          </a:p>
        </p:txBody>
      </p:sp>
      <p:sp>
        <p:nvSpPr>
          <p:cNvPr id="4" name="ph-4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7 DE 9</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44-0"/>
          <p:cNvSpPr/>
          <p:nvPr/>
        </p:nvSpPr>
        <p:spPr>
          <a:xfrm>
            <a:off x="2916839" y="1900590"/>
            <a:ext cx="99222" cy="876462"/>
          </a:xfrm>
          <a:prstGeom prst="line">
            <a:avLst/>
          </a:prstGeom>
          <a:noFill/>
          <a:ln w="44450">
            <a:solidFill>
              <a:srgbClr val="2E7391">
                <a:alpha val="65000"/>
              </a:srgbClr>
            </a:solidFill>
            <a:prstDash val="solid"/>
            <a:tailEnd type="oval"/>
          </a:ln>
        </p:spPr>
      </p:sp>
      <p:sp>
        <p:nvSpPr>
          <p:cNvPr id="14" name="tr-44-1"/>
          <p:cNvSpPr/>
          <p:nvPr/>
        </p:nvSpPr>
        <p:spPr>
          <a:xfrm flipH="1" flipV="1">
            <a:off x="2958181" y="2909348"/>
            <a:ext cx="181907" cy="884731"/>
          </a:xfrm>
          <a:prstGeom prst="line">
            <a:avLst/>
          </a:prstGeom>
          <a:noFill/>
          <a:ln w="19050">
            <a:solidFill>
              <a:srgbClr val="14283A"/>
            </a:solidFill>
            <a:prstDash val="solid"/>
          </a:ln>
        </p:spPr>
      </p:sp>
      <p:sp>
        <p:nvSpPr>
          <p:cNvPr id="15" name="tr-44-1"/>
          <p:cNvSpPr/>
          <p:nvPr/>
        </p:nvSpPr>
        <p:spPr>
          <a:xfrm flipH="1" flipV="1">
            <a:off x="2925107" y="1917127"/>
            <a:ext cx="33074" cy="992221"/>
          </a:xfrm>
          <a:prstGeom prst="line">
            <a:avLst/>
          </a:prstGeom>
          <a:noFill/>
          <a:ln w="19050">
            <a:solidFill>
              <a:srgbClr val="14283A"/>
            </a:solidFill>
            <a:prstDash val="solid"/>
            <a:tailEnd type="triangle"/>
          </a:ln>
        </p:spPr>
      </p:sp>
      <p:sp>
        <p:nvSpPr>
          <p:cNvPr id="16" name="!!o1"/>
          <p:cNvSpPr/>
          <p:nvPr/>
        </p:nvSpPr>
        <p:spPr>
          <a:xfrm>
            <a:off x="2908570" y="2669562"/>
            <a:ext cx="214981" cy="214981"/>
          </a:xfrm>
          <a:prstGeom prst="ellipse">
            <a:avLst/>
          </a:prstGeom>
          <a:solidFill>
            <a:srgbClr val="FFFFFF"/>
          </a:solidFill>
          <a:ln w="19050">
            <a:solidFill>
              <a:srgbClr val="14283A"/>
            </a:solidFill>
            <a:prstDash val="solid"/>
          </a:ln>
        </p:spPr>
      </p:sp>
      <p:sp>
        <p:nvSpPr>
          <p:cNvPr id="17" name="!!no1"/>
          <p:cNvSpPr/>
          <p:nvPr/>
        </p:nvSpPr>
        <p:spPr>
          <a:xfrm>
            <a:off x="2908570" y="266956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2817617" y="1809637"/>
            <a:ext cx="214981" cy="214981"/>
          </a:xfrm>
          <a:prstGeom prst="ellipse">
            <a:avLst/>
          </a:prstGeom>
          <a:solidFill>
            <a:srgbClr val="FFFFFF"/>
          </a:solidFill>
          <a:ln w="19050">
            <a:solidFill>
              <a:srgbClr val="14283A"/>
            </a:solidFill>
            <a:prstDash val="solid"/>
          </a:ln>
        </p:spPr>
      </p:sp>
      <p:sp>
        <p:nvSpPr>
          <p:cNvPr id="19" name="!!no2"/>
          <p:cNvSpPr/>
          <p:nvPr/>
        </p:nvSpPr>
        <p:spPr>
          <a:xfrm>
            <a:off x="2817617"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1"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3"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1726173" y="3645246"/>
            <a:ext cx="214981" cy="214981"/>
          </a:xfrm>
          <a:prstGeom prst="ellipse">
            <a:avLst/>
          </a:prstGeom>
          <a:solidFill>
            <a:srgbClr val="FFFFFF"/>
          </a:solidFill>
          <a:ln w="19050">
            <a:solidFill>
              <a:srgbClr val="14283A"/>
            </a:solidFill>
            <a:prstDash val="solid"/>
          </a:ln>
        </p:spPr>
      </p:sp>
      <p:sp>
        <p:nvSpPr>
          <p:cNvPr id="25" name="!!no5"/>
          <p:cNvSpPr/>
          <p:nvPr/>
        </p:nvSpPr>
        <p:spPr>
          <a:xfrm>
            <a:off x="1726173"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4024819" y="2843200"/>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continuidad con la que Bo Ryan sostuvo dos décadas de excelencia en Wisconsin. Cuatro afuera, uno adentro — pero el poste es un puesto rotativo, no una persona: cada pase de slot a ala dispara una pantalla ciega UCLA que manda a un guardia al bloque, y cada reversión cruza al poste con el balón. Paciente, física, e imposible de escautear porque los cinco juegan los cinco puestos.</a:t>
            </a:r>
            <a:endParaRPr lang="en-US" sz="950" dirty="0"/>
          </a:p>
        </p:txBody>
      </p:sp>
      <p:sp>
        <p:nvSpPr>
          <p:cNvPr id="28" name="notebox-44"/>
          <p:cNvSpPr/>
          <p:nvPr/>
        </p:nvSpPr>
        <p:spPr>
          <a:xfrm>
            <a:off x="4911495" y="2606040"/>
            <a:ext cx="3821025" cy="1143000"/>
          </a:xfrm>
          <a:prstGeom prst="roundRect">
            <a:avLst>
              <a:gd name="adj" fmla="val 4800"/>
            </a:avLst>
          </a:prstGeom>
          <a:solidFill>
            <a:srgbClr val="E3EDF2"/>
          </a:solidFill>
          <a:ln/>
        </p:spPr>
      </p:sp>
      <p:sp>
        <p:nvSpPr>
          <p:cNvPr id="29" name="notelbl-4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7</a:t>
            </a:r>
            <a:endParaRPr lang="en-US" sz="900" dirty="0"/>
          </a:p>
        </p:txBody>
      </p:sp>
      <p:sp>
        <p:nvSpPr>
          <p:cNvPr id="30" name="note-4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Ahora 1 es el pantallador: pantalla UCLA, 2 se clava al bloque. El patrón se repite con cuerpos nuevos.</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UCLA + FLEX</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Ofensiva Swing (Bo Ryan · Wisconsin)</a:t>
            </a:r>
            <a:endParaRPr lang="en-US" sz="2200" dirty="0"/>
          </a:p>
        </p:txBody>
      </p:sp>
      <p:sp>
        <p:nvSpPr>
          <p:cNvPr id="4" name="ph-4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8 DE 9</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45-0"/>
          <p:cNvSpPr/>
          <p:nvPr/>
        </p:nvSpPr>
        <p:spPr>
          <a:xfrm>
            <a:off x="3016061" y="2777052"/>
            <a:ext cx="107491" cy="975684"/>
          </a:xfrm>
          <a:prstGeom prst="line">
            <a:avLst/>
          </a:prstGeom>
          <a:noFill/>
          <a:ln w="19050">
            <a:solidFill>
              <a:srgbClr val="14283A"/>
            </a:solidFill>
            <a:prstDash val="solid"/>
            <a:tailEnd type="triangle"/>
          </a:ln>
        </p:spPr>
      </p:sp>
      <p:sp>
        <p:nvSpPr>
          <p:cNvPr id="14" name="!!o1"/>
          <p:cNvSpPr/>
          <p:nvPr/>
        </p:nvSpPr>
        <p:spPr>
          <a:xfrm>
            <a:off x="3016061" y="3645246"/>
            <a:ext cx="214981" cy="214981"/>
          </a:xfrm>
          <a:prstGeom prst="ellipse">
            <a:avLst/>
          </a:prstGeom>
          <a:solidFill>
            <a:srgbClr val="FFFFFF"/>
          </a:solidFill>
          <a:ln w="19050">
            <a:solidFill>
              <a:srgbClr val="14283A"/>
            </a:solidFill>
            <a:prstDash val="solid"/>
          </a:ln>
        </p:spPr>
      </p:sp>
      <p:sp>
        <p:nvSpPr>
          <p:cNvPr id="15" name="!!no1"/>
          <p:cNvSpPr/>
          <p:nvPr/>
        </p:nvSpPr>
        <p:spPr>
          <a:xfrm>
            <a:off x="3016061"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817617" y="1809637"/>
            <a:ext cx="214981" cy="214981"/>
          </a:xfrm>
          <a:prstGeom prst="ellipse">
            <a:avLst/>
          </a:prstGeom>
          <a:solidFill>
            <a:srgbClr val="FFFFFF"/>
          </a:solidFill>
          <a:ln w="19050">
            <a:solidFill>
              <a:srgbClr val="14283A"/>
            </a:solidFill>
            <a:prstDash val="solid"/>
          </a:ln>
        </p:spPr>
      </p:sp>
      <p:sp>
        <p:nvSpPr>
          <p:cNvPr id="17" name="!!no2"/>
          <p:cNvSpPr/>
          <p:nvPr/>
        </p:nvSpPr>
        <p:spPr>
          <a:xfrm>
            <a:off x="2817617"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1"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726173" y="3645246"/>
            <a:ext cx="214981" cy="214981"/>
          </a:xfrm>
          <a:prstGeom prst="ellipse">
            <a:avLst/>
          </a:prstGeom>
          <a:solidFill>
            <a:srgbClr val="FFFFFF"/>
          </a:solidFill>
          <a:ln w="19050">
            <a:solidFill>
              <a:srgbClr val="14283A"/>
            </a:solidFill>
            <a:prstDash val="solid"/>
          </a:ln>
        </p:spPr>
      </p:sp>
      <p:sp>
        <p:nvSpPr>
          <p:cNvPr id="23" name="!!no5"/>
          <p:cNvSpPr/>
          <p:nvPr/>
        </p:nvSpPr>
        <p:spPr>
          <a:xfrm>
            <a:off x="1726173"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4024819" y="2843200"/>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continuidad con la que Bo Ryan sostuvo dos décadas de excelencia en Wisconsin. Cuatro afuera, uno adentro — pero el poste es un puesto rotativo, no una persona: cada pase de slot a ala dispara una pantalla ciega UCLA que manda a un guardia al bloque, y cada reversión cruza al poste con el balón. Paciente, física, e imposible de escautear porque los cinco juegan los cinco puestos.</a:t>
            </a:r>
            <a:endParaRPr lang="en-US" sz="950" dirty="0"/>
          </a:p>
        </p:txBody>
      </p:sp>
      <p:sp>
        <p:nvSpPr>
          <p:cNvPr id="26" name="notebox-45"/>
          <p:cNvSpPr/>
          <p:nvPr/>
        </p:nvSpPr>
        <p:spPr>
          <a:xfrm>
            <a:off x="4911495" y="2606040"/>
            <a:ext cx="3821025" cy="1143000"/>
          </a:xfrm>
          <a:prstGeom prst="roundRect">
            <a:avLst>
              <a:gd name="adj" fmla="val 4800"/>
            </a:avLst>
          </a:prstGeom>
          <a:solidFill>
            <a:srgbClr val="E3EDF2"/>
          </a:solidFill>
          <a:ln/>
        </p:spPr>
      </p:sp>
      <p:sp>
        <p:nvSpPr>
          <p:cNvPr id="27" name="notelbl-4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8</a:t>
            </a:r>
            <a:endParaRPr lang="en-US" sz="900" dirty="0"/>
          </a:p>
        </p:txBody>
      </p:sp>
      <p:sp>
        <p:nvSpPr>
          <p:cNvPr id="28" name="note-4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1 sale a la punta, el espaciado se cura solo.</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UCLA + FLEX</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Ofensiva Swing (Bo Ryan · Wisconsin)</a:t>
            </a:r>
            <a:endParaRPr lang="en-US" sz="2200" dirty="0"/>
          </a:p>
        </p:txBody>
      </p:sp>
      <p:sp>
        <p:nvSpPr>
          <p:cNvPr id="4" name="ph-4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9 DE 9</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46"/>
          <p:cNvSpPr/>
          <p:nvPr/>
        </p:nvSpPr>
        <p:spPr>
          <a:xfrm flipH="1">
            <a:off x="3231042" y="2892811"/>
            <a:ext cx="843388" cy="785509"/>
          </a:xfrm>
          <a:prstGeom prst="line">
            <a:avLst/>
          </a:prstGeom>
          <a:noFill/>
          <a:ln w="19050">
            <a:solidFill>
              <a:srgbClr val="2E7391"/>
            </a:solidFill>
            <a:prstDash val="dash"/>
            <a:tailEnd type="triangle"/>
          </a:ln>
        </p:spPr>
      </p:sp>
      <p:sp>
        <p:nvSpPr>
          <p:cNvPr id="14" name="!!o1"/>
          <p:cNvSpPr/>
          <p:nvPr/>
        </p:nvSpPr>
        <p:spPr>
          <a:xfrm>
            <a:off x="3016061" y="3645246"/>
            <a:ext cx="214981" cy="214981"/>
          </a:xfrm>
          <a:prstGeom prst="ellipse">
            <a:avLst/>
          </a:prstGeom>
          <a:solidFill>
            <a:srgbClr val="FFFFFF"/>
          </a:solidFill>
          <a:ln w="19050">
            <a:solidFill>
              <a:srgbClr val="14283A"/>
            </a:solidFill>
            <a:prstDash val="solid"/>
          </a:ln>
        </p:spPr>
      </p:sp>
      <p:sp>
        <p:nvSpPr>
          <p:cNvPr id="15" name="!!no1"/>
          <p:cNvSpPr/>
          <p:nvPr/>
        </p:nvSpPr>
        <p:spPr>
          <a:xfrm>
            <a:off x="3016061"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817617" y="1809637"/>
            <a:ext cx="214981" cy="214981"/>
          </a:xfrm>
          <a:prstGeom prst="ellipse">
            <a:avLst/>
          </a:prstGeom>
          <a:solidFill>
            <a:srgbClr val="FFFFFF"/>
          </a:solidFill>
          <a:ln w="19050">
            <a:solidFill>
              <a:srgbClr val="14283A"/>
            </a:solidFill>
            <a:prstDash val="solid"/>
          </a:ln>
        </p:spPr>
      </p:sp>
      <p:sp>
        <p:nvSpPr>
          <p:cNvPr id="17" name="!!no2"/>
          <p:cNvSpPr/>
          <p:nvPr/>
        </p:nvSpPr>
        <p:spPr>
          <a:xfrm>
            <a:off x="2817617"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1"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726173" y="3645246"/>
            <a:ext cx="214981" cy="214981"/>
          </a:xfrm>
          <a:prstGeom prst="ellipse">
            <a:avLst/>
          </a:prstGeom>
          <a:solidFill>
            <a:srgbClr val="FFFFFF"/>
          </a:solidFill>
          <a:ln w="19050">
            <a:solidFill>
              <a:srgbClr val="14283A"/>
            </a:solidFill>
            <a:prstDash val="solid"/>
          </a:ln>
        </p:spPr>
      </p:sp>
      <p:sp>
        <p:nvSpPr>
          <p:cNvPr id="23" name="!!no5"/>
          <p:cNvSpPr/>
          <p:nvPr/>
        </p:nvSpPr>
        <p:spPr>
          <a:xfrm>
            <a:off x="1726173"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3181431" y="3628709"/>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continuidad con la que Bo Ryan sostuvo dos décadas de excelencia en Wisconsin. Cuatro afuera, uno adentro — pero el poste es un puesto rotativo, no una persona: cada pase de slot a ala dispara una pantalla ciega UCLA que manda a un guardia al bloque, y cada reversión cruza al poste con el balón. Paciente, física, e imposible de escautear porque los cinco juegan los cinco puestos.</a:t>
            </a:r>
            <a:endParaRPr lang="en-US" sz="950" dirty="0"/>
          </a:p>
        </p:txBody>
      </p:sp>
      <p:sp>
        <p:nvSpPr>
          <p:cNvPr id="26" name="notebox-46"/>
          <p:cNvSpPr/>
          <p:nvPr/>
        </p:nvSpPr>
        <p:spPr>
          <a:xfrm>
            <a:off x="4911495" y="2606040"/>
            <a:ext cx="3821025" cy="1143000"/>
          </a:xfrm>
          <a:prstGeom prst="roundRect">
            <a:avLst>
              <a:gd name="adj" fmla="val 4800"/>
            </a:avLst>
          </a:prstGeom>
          <a:solidFill>
            <a:srgbClr val="E3EDF2"/>
          </a:solidFill>
          <a:ln/>
        </p:spPr>
      </p:sp>
      <p:sp>
        <p:nvSpPr>
          <p:cNvPr id="27" name="notelbl-4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9</a:t>
            </a:r>
            <a:endParaRPr lang="en-US" sz="900" dirty="0"/>
          </a:p>
        </p:txBody>
      </p:sp>
      <p:sp>
        <p:nvSpPr>
          <p:cNvPr id="28" name="note-4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Reversión de seguridad — y mira la cancha: dos slots, dos alas, un poste. La forma inicial EXACTA, con 2 en el poste y 5 de base. Ciclo completo; no tiene contraataque porque no tiene final.</a:t>
            </a:r>
            <a:endParaRPr lang="en-US" sz="1050" dirty="0"/>
          </a:p>
        </p:txBody>
      </p:sp>
      <p:sp>
        <p:nvSpPr>
          <p:cNvPr id="29" name="kp-46"/>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0" name="kpl-46"/>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Cada pase slot-ala = pantalla UCLA detrás. Sin excepciones — la señal es la enseñanza.</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Corta al bloque queriendo el balón: el sello ES el tiro. Los cortes UCLA flojos matan el Swing.</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poste cruza el carril en cada reversión, sellando del lado del balón — siempre es un objetivo.</a:t>
            </a:r>
            <a:endParaRPr lang="en-US" sz="8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AASAA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Dribble Drive Motion (Walberg · Calipari)</a:t>
            </a:r>
            <a:endParaRPr lang="en-US" sz="2200" dirty="0"/>
          </a:p>
        </p:txBody>
      </p:sp>
      <p:sp>
        <p:nvSpPr>
          <p:cNvPr id="4" name="ph-4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4"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6"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18"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0"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3528709" y="1578118"/>
            <a:ext cx="214981" cy="214981"/>
          </a:xfrm>
          <a:prstGeom prst="ellipse">
            <a:avLst/>
          </a:prstGeom>
          <a:solidFill>
            <a:srgbClr val="FFFFFF"/>
          </a:solidFill>
          <a:ln w="19050">
            <a:solidFill>
              <a:srgbClr val="14283A"/>
            </a:solidFill>
            <a:prstDash val="solid"/>
          </a:ln>
        </p:spPr>
      </p:sp>
      <p:sp>
        <p:nvSpPr>
          <p:cNvPr id="22" name="!!no5"/>
          <p:cNvSpPr/>
          <p:nvPr/>
        </p:nvSpPr>
        <p:spPr>
          <a:xfrm>
            <a:off x="3528709" y="15781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1875006" y="3670051"/>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Vance Walberg la inventó, John Calipari la hizo famosa en Memphis y Kentucky: cuatro afuera, 5 viviendo en el rincón corto del lado débil, y SIN pase de entrada — la ofensiva es una cadena de penetraciones. Walberg la llamó AASAA: Atacar, Atacar, Saltar (skip), Atacar, Atacar. Cada drive colapsa un poco más la defensa hasta que aparece el aro, el triple de esquina o la descarga al rincón.</a:t>
            </a:r>
            <a:endParaRPr lang="en-US" sz="950" dirty="0"/>
          </a:p>
        </p:txBody>
      </p:sp>
      <p:sp>
        <p:nvSpPr>
          <p:cNvPr id="25" name="notebox-47"/>
          <p:cNvSpPr/>
          <p:nvPr/>
        </p:nvSpPr>
        <p:spPr>
          <a:xfrm>
            <a:off x="4911495" y="2606040"/>
            <a:ext cx="3821025" cy="1143000"/>
          </a:xfrm>
          <a:prstGeom prst="roundRect">
            <a:avLst>
              <a:gd name="adj" fmla="val 4800"/>
            </a:avLst>
          </a:prstGeom>
          <a:solidFill>
            <a:srgbClr val="E3EDF2"/>
          </a:solidFill>
          <a:ln/>
        </p:spPr>
      </p:sp>
      <p:sp>
        <p:nvSpPr>
          <p:cNvPr id="26" name="notelbl-4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4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Cuando tus guardias ganan el uno contra uno. Castiga los espacios cerrados con pases arriba y skips, y convierte cada cierre defensivo en el siguiente ataque. La animación corre el ciclo completo Atacar–Atacar–Skip–Atacar–descarga hasta el reinicio.</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AASAA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Dribble Drive Motion (Walberg · Calipari)</a:t>
            </a:r>
            <a:endParaRPr lang="en-US" sz="2200" dirty="0"/>
          </a:p>
        </p:txBody>
      </p:sp>
      <p:sp>
        <p:nvSpPr>
          <p:cNvPr id="4" name="ph-4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48-0"/>
          <p:cNvSpPr/>
          <p:nvPr/>
        </p:nvSpPr>
        <p:spPr>
          <a:xfrm flipV="1">
            <a:off x="1817127" y="3091256"/>
            <a:ext cx="248055" cy="702823"/>
          </a:xfrm>
          <a:prstGeom prst="line">
            <a:avLst/>
          </a:prstGeom>
          <a:noFill/>
          <a:ln w="19050">
            <a:solidFill>
              <a:srgbClr val="14283A"/>
            </a:solidFill>
            <a:prstDash val="sysDot"/>
          </a:ln>
        </p:spPr>
      </p:sp>
      <p:sp>
        <p:nvSpPr>
          <p:cNvPr id="14" name="tr-48-0"/>
          <p:cNvSpPr/>
          <p:nvPr/>
        </p:nvSpPr>
        <p:spPr>
          <a:xfrm flipV="1">
            <a:off x="2065182" y="2471117"/>
            <a:ext cx="289398" cy="620138"/>
          </a:xfrm>
          <a:prstGeom prst="line">
            <a:avLst/>
          </a:prstGeom>
          <a:noFill/>
          <a:ln w="19050">
            <a:solidFill>
              <a:srgbClr val="14283A"/>
            </a:solidFill>
            <a:prstDash val="sysDot"/>
            <a:tailEnd type="triangle"/>
          </a:ln>
        </p:spPr>
      </p:sp>
      <p:sp>
        <p:nvSpPr>
          <p:cNvPr id="15" name="tr-48-1"/>
          <p:cNvSpPr/>
          <p:nvPr/>
        </p:nvSpPr>
        <p:spPr>
          <a:xfrm>
            <a:off x="758757" y="1478896"/>
            <a:ext cx="396889" cy="1612360"/>
          </a:xfrm>
          <a:prstGeom prst="line">
            <a:avLst/>
          </a:prstGeom>
          <a:noFill/>
          <a:ln w="19050">
            <a:solidFill>
              <a:srgbClr val="14283A"/>
            </a:solidFill>
            <a:prstDash val="solid"/>
          </a:ln>
        </p:spPr>
      </p:sp>
      <p:sp>
        <p:nvSpPr>
          <p:cNvPr id="16" name="tr-48-1"/>
          <p:cNvSpPr/>
          <p:nvPr/>
        </p:nvSpPr>
        <p:spPr>
          <a:xfrm>
            <a:off x="1155646" y="3091256"/>
            <a:ext cx="620138" cy="644944"/>
          </a:xfrm>
          <a:prstGeom prst="line">
            <a:avLst/>
          </a:prstGeom>
          <a:noFill/>
          <a:ln w="19050">
            <a:solidFill>
              <a:srgbClr val="14283A"/>
            </a:solidFill>
            <a:prstDash val="solid"/>
            <a:tailEnd type="triangle"/>
          </a:ln>
        </p:spPr>
      </p:sp>
      <p:sp>
        <p:nvSpPr>
          <p:cNvPr id="17" name="!!o1"/>
          <p:cNvSpPr/>
          <p:nvPr/>
        </p:nvSpPr>
        <p:spPr>
          <a:xfrm>
            <a:off x="2247089" y="2363627"/>
            <a:ext cx="214981" cy="214981"/>
          </a:xfrm>
          <a:prstGeom prst="ellipse">
            <a:avLst/>
          </a:prstGeom>
          <a:solidFill>
            <a:srgbClr val="FFFFFF"/>
          </a:solidFill>
          <a:ln w="19050">
            <a:solidFill>
              <a:srgbClr val="14283A"/>
            </a:solidFill>
            <a:prstDash val="solid"/>
          </a:ln>
        </p:spPr>
      </p:sp>
      <p:sp>
        <p:nvSpPr>
          <p:cNvPr id="18" name="!!no1"/>
          <p:cNvSpPr/>
          <p:nvPr/>
        </p:nvSpPr>
        <p:spPr>
          <a:xfrm>
            <a:off x="2247089" y="236362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20"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1668294" y="3628709"/>
            <a:ext cx="214981" cy="214981"/>
          </a:xfrm>
          <a:prstGeom prst="ellipse">
            <a:avLst/>
          </a:prstGeom>
          <a:solidFill>
            <a:srgbClr val="FFFFFF"/>
          </a:solidFill>
          <a:ln w="19050">
            <a:solidFill>
              <a:srgbClr val="14283A"/>
            </a:solidFill>
            <a:prstDash val="solid"/>
          </a:ln>
        </p:spPr>
      </p:sp>
      <p:sp>
        <p:nvSpPr>
          <p:cNvPr id="22" name="!!no3"/>
          <p:cNvSpPr/>
          <p:nvPr/>
        </p:nvSpPr>
        <p:spPr>
          <a:xfrm>
            <a:off x="1668294" y="362870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4"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3528709" y="1578118"/>
            <a:ext cx="214981" cy="214981"/>
          </a:xfrm>
          <a:prstGeom prst="ellipse">
            <a:avLst/>
          </a:prstGeom>
          <a:solidFill>
            <a:srgbClr val="FFFFFF"/>
          </a:solidFill>
          <a:ln w="19050">
            <a:solidFill>
              <a:srgbClr val="14283A"/>
            </a:solidFill>
            <a:prstDash val="solid"/>
          </a:ln>
        </p:spPr>
      </p:sp>
      <p:sp>
        <p:nvSpPr>
          <p:cNvPr id="26" name="!!no5"/>
          <p:cNvSpPr/>
          <p:nvPr/>
        </p:nvSpPr>
        <p:spPr>
          <a:xfrm>
            <a:off x="3528709" y="15781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ball"/>
          <p:cNvSpPr/>
          <p:nvPr/>
        </p:nvSpPr>
        <p:spPr>
          <a:xfrm>
            <a:off x="2412460" y="2347090"/>
            <a:ext cx="99222" cy="99222"/>
          </a:xfrm>
          <a:prstGeom prst="ellipse">
            <a:avLst/>
          </a:prstGeom>
          <a:solidFill>
            <a:srgbClr val="D9641E"/>
          </a:solidFill>
          <a:ln w="9525">
            <a:solidFill>
              <a:srgbClr val="B04E12"/>
            </a:solidFill>
            <a:prstDash val="solid"/>
          </a:ln>
        </p:spPr>
      </p:sp>
      <p:sp>
        <p:nvSpPr>
          <p:cNvPr id="2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Vance Walberg la inventó, John Calipari la hizo famosa en Memphis y Kentucky: cuatro afuera, 5 viviendo en el rincón corto del lado débil, y SIN pase de entrada — la ofensiva es una cadena de penetraciones. Walberg la llamó AASAA: Atacar, Atacar, Saltar (skip), Atacar, Atacar. Cada drive colapsa un poco más la defensa hasta que aparece el aro, el triple de esquina o la descarga al rincón.</a:t>
            </a:r>
            <a:endParaRPr lang="en-US" sz="950" dirty="0"/>
          </a:p>
        </p:txBody>
      </p:sp>
      <p:sp>
        <p:nvSpPr>
          <p:cNvPr id="29" name="notebox-48"/>
          <p:cNvSpPr/>
          <p:nvPr/>
        </p:nvSpPr>
        <p:spPr>
          <a:xfrm>
            <a:off x="4911495" y="2606040"/>
            <a:ext cx="3821025" cy="1143000"/>
          </a:xfrm>
          <a:prstGeom prst="roundRect">
            <a:avLst>
              <a:gd name="adj" fmla="val 4800"/>
            </a:avLst>
          </a:prstGeom>
          <a:solidFill>
            <a:srgbClr val="E3EDF2"/>
          </a:solidFill>
          <a:ln/>
        </p:spPr>
      </p:sp>
      <p:sp>
        <p:nvSpPr>
          <p:cNvPr id="30" name="notelbl-4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1" name="note-4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Sin jugada, sin pase de entrada — 1 simplemente ataca el espacio. La esquina de su lado sube a rellenar detrás.</a:t>
            </a:r>
            <a:endParaRPr lang="en-US" sz="10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AASAA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Dribble Drive Motion (Walberg · Calipari)</a:t>
            </a:r>
            <a:endParaRPr lang="en-US" sz="2200" dirty="0"/>
          </a:p>
        </p:txBody>
      </p:sp>
      <p:sp>
        <p:nvSpPr>
          <p:cNvPr id="4" name="ph-4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49-0"/>
          <p:cNvSpPr/>
          <p:nvPr/>
        </p:nvSpPr>
        <p:spPr>
          <a:xfrm flipH="1" flipV="1">
            <a:off x="1610414" y="2057692"/>
            <a:ext cx="744166" cy="413426"/>
          </a:xfrm>
          <a:prstGeom prst="line">
            <a:avLst/>
          </a:prstGeom>
          <a:noFill/>
          <a:ln w="19050">
            <a:solidFill>
              <a:srgbClr val="14283A"/>
            </a:solidFill>
            <a:prstDash val="solid"/>
          </a:ln>
        </p:spPr>
      </p:sp>
      <p:sp>
        <p:nvSpPr>
          <p:cNvPr id="14" name="tr-49-0"/>
          <p:cNvSpPr/>
          <p:nvPr/>
        </p:nvSpPr>
        <p:spPr>
          <a:xfrm flipH="1" flipV="1">
            <a:off x="758757" y="1478896"/>
            <a:ext cx="851657" cy="578796"/>
          </a:xfrm>
          <a:prstGeom prst="line">
            <a:avLst/>
          </a:prstGeom>
          <a:noFill/>
          <a:ln w="19050">
            <a:solidFill>
              <a:srgbClr val="14283A"/>
            </a:solidFill>
            <a:prstDash val="solid"/>
            <a:tailEnd type="triangle"/>
          </a:ln>
        </p:spPr>
      </p:sp>
      <p:sp>
        <p:nvSpPr>
          <p:cNvPr id="15" name="trp-49"/>
          <p:cNvSpPr/>
          <p:nvPr/>
        </p:nvSpPr>
        <p:spPr>
          <a:xfrm>
            <a:off x="866248" y="1404479"/>
            <a:ext cx="2381331" cy="2315183"/>
          </a:xfrm>
          <a:prstGeom prst="line">
            <a:avLst/>
          </a:prstGeom>
          <a:noFill/>
          <a:ln w="19050">
            <a:solidFill>
              <a:srgbClr val="2E7391"/>
            </a:solidFill>
            <a:prstDash val="dash"/>
            <a:tailEnd type="triangle"/>
          </a:ln>
        </p:spPr>
      </p:sp>
      <p:sp>
        <p:nvSpPr>
          <p:cNvPr id="16"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7"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1668294" y="3628709"/>
            <a:ext cx="214981" cy="214981"/>
          </a:xfrm>
          <a:prstGeom prst="ellipse">
            <a:avLst/>
          </a:prstGeom>
          <a:solidFill>
            <a:srgbClr val="FFFFFF"/>
          </a:solidFill>
          <a:ln w="19050">
            <a:solidFill>
              <a:srgbClr val="14283A"/>
            </a:solidFill>
            <a:prstDash val="solid"/>
          </a:ln>
        </p:spPr>
      </p:sp>
      <p:sp>
        <p:nvSpPr>
          <p:cNvPr id="21" name="!!no3"/>
          <p:cNvSpPr/>
          <p:nvPr/>
        </p:nvSpPr>
        <p:spPr>
          <a:xfrm>
            <a:off x="1668294" y="362870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3528709" y="1578118"/>
            <a:ext cx="214981" cy="214981"/>
          </a:xfrm>
          <a:prstGeom prst="ellipse">
            <a:avLst/>
          </a:prstGeom>
          <a:solidFill>
            <a:srgbClr val="FFFFFF"/>
          </a:solidFill>
          <a:ln w="19050">
            <a:solidFill>
              <a:srgbClr val="14283A"/>
            </a:solidFill>
            <a:prstDash val="solid"/>
          </a:ln>
        </p:spPr>
      </p:sp>
      <p:sp>
        <p:nvSpPr>
          <p:cNvPr id="25" name="!!no5"/>
          <p:cNvSpPr/>
          <p:nvPr/>
        </p:nvSpPr>
        <p:spPr>
          <a:xfrm>
            <a:off x="3528709" y="15781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Vance Walberg la inventó, John Calipari la hizo famosa en Memphis y Kentucky: cuatro afuera, 5 viviendo en el rincón corto del lado débil, y SIN pase de entrada — la ofensiva es una cadena de penetraciones. Walberg la llamó AASAA: Atacar, Atacar, Saltar (skip), Atacar, Atacar. Cada drive colapsa un poco más la defensa hasta que aparece el aro, el triple de esquina o la descarga al rincón.</a:t>
            </a:r>
            <a:endParaRPr lang="en-US" sz="950" dirty="0"/>
          </a:p>
        </p:txBody>
      </p:sp>
      <p:sp>
        <p:nvSpPr>
          <p:cNvPr id="28" name="notebox-49"/>
          <p:cNvSpPr/>
          <p:nvPr/>
        </p:nvSpPr>
        <p:spPr>
          <a:xfrm>
            <a:off x="4911495" y="2606040"/>
            <a:ext cx="3821025" cy="1143000"/>
          </a:xfrm>
          <a:prstGeom prst="roundRect">
            <a:avLst>
              <a:gd name="adj" fmla="val 4800"/>
            </a:avLst>
          </a:prstGeom>
          <a:solidFill>
            <a:srgbClr val="E3EDF2"/>
          </a:solidFill>
          <a:ln/>
        </p:spPr>
      </p:sp>
      <p:sp>
        <p:nvSpPr>
          <p:cNvPr id="29" name="notelbl-4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0" name="note-4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La ayuda frena el drive: pase ARRIBA al siguiente slot y bucle a la esquina vacía. El ataque dos ya se está cargando.</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AASAA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Dribble Drive Motion (Walberg · Calipari)</a:t>
            </a:r>
            <a:endParaRPr lang="en-US" sz="2200" dirty="0"/>
          </a:p>
        </p:txBody>
      </p:sp>
      <p:sp>
        <p:nvSpPr>
          <p:cNvPr id="4" name="ph-5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50-0"/>
          <p:cNvSpPr/>
          <p:nvPr/>
        </p:nvSpPr>
        <p:spPr>
          <a:xfrm flipH="1" flipV="1">
            <a:off x="2892033" y="3091256"/>
            <a:ext cx="248055" cy="702823"/>
          </a:xfrm>
          <a:prstGeom prst="line">
            <a:avLst/>
          </a:prstGeom>
          <a:noFill/>
          <a:ln w="19050">
            <a:solidFill>
              <a:srgbClr val="14283A"/>
            </a:solidFill>
            <a:prstDash val="sysDot"/>
          </a:ln>
        </p:spPr>
      </p:sp>
      <p:sp>
        <p:nvSpPr>
          <p:cNvPr id="14" name="tr-50-0"/>
          <p:cNvSpPr/>
          <p:nvPr/>
        </p:nvSpPr>
        <p:spPr>
          <a:xfrm flipH="1" flipV="1">
            <a:off x="2685320" y="2471117"/>
            <a:ext cx="206713" cy="620138"/>
          </a:xfrm>
          <a:prstGeom prst="line">
            <a:avLst/>
          </a:prstGeom>
          <a:noFill/>
          <a:ln w="19050">
            <a:solidFill>
              <a:srgbClr val="14283A"/>
            </a:solidFill>
            <a:prstDash val="sysDot"/>
            <a:tailEnd type="triangle"/>
          </a:ln>
        </p:spPr>
      </p:sp>
      <p:sp>
        <p:nvSpPr>
          <p:cNvPr id="15" name="tr-50-1"/>
          <p:cNvSpPr/>
          <p:nvPr/>
        </p:nvSpPr>
        <p:spPr>
          <a:xfrm flipH="1" flipV="1">
            <a:off x="2478608" y="1586387"/>
            <a:ext cx="1157591" cy="99222"/>
          </a:xfrm>
          <a:prstGeom prst="line">
            <a:avLst/>
          </a:prstGeom>
          <a:noFill/>
          <a:ln w="19050">
            <a:solidFill>
              <a:srgbClr val="14283A"/>
            </a:solidFill>
            <a:prstDash val="solid"/>
          </a:ln>
        </p:spPr>
      </p:sp>
      <p:sp>
        <p:nvSpPr>
          <p:cNvPr id="16" name="tr-50-1"/>
          <p:cNvSpPr/>
          <p:nvPr/>
        </p:nvSpPr>
        <p:spPr>
          <a:xfrm flipH="1">
            <a:off x="1403701" y="1586387"/>
            <a:ext cx="1074906" cy="99222"/>
          </a:xfrm>
          <a:prstGeom prst="line">
            <a:avLst/>
          </a:prstGeom>
          <a:noFill/>
          <a:ln w="19050">
            <a:solidFill>
              <a:srgbClr val="14283A"/>
            </a:solidFill>
            <a:prstDash val="solid"/>
            <a:tailEnd type="triangle"/>
          </a:ln>
        </p:spPr>
      </p:sp>
      <p:sp>
        <p:nvSpPr>
          <p:cNvPr id="17"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8"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2577830" y="2363627"/>
            <a:ext cx="214981" cy="214981"/>
          </a:xfrm>
          <a:prstGeom prst="ellipse">
            <a:avLst/>
          </a:prstGeom>
          <a:solidFill>
            <a:srgbClr val="FFFFFF"/>
          </a:solidFill>
          <a:ln w="19050">
            <a:solidFill>
              <a:srgbClr val="14283A"/>
            </a:solidFill>
            <a:prstDash val="solid"/>
          </a:ln>
        </p:spPr>
      </p:sp>
      <p:sp>
        <p:nvSpPr>
          <p:cNvPr id="20" name="!!no2"/>
          <p:cNvSpPr/>
          <p:nvPr/>
        </p:nvSpPr>
        <p:spPr>
          <a:xfrm>
            <a:off x="2577830" y="236362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1668294" y="3628709"/>
            <a:ext cx="214981" cy="214981"/>
          </a:xfrm>
          <a:prstGeom prst="ellipse">
            <a:avLst/>
          </a:prstGeom>
          <a:solidFill>
            <a:srgbClr val="FFFFFF"/>
          </a:solidFill>
          <a:ln w="19050">
            <a:solidFill>
              <a:srgbClr val="14283A"/>
            </a:solidFill>
            <a:prstDash val="solid"/>
          </a:ln>
        </p:spPr>
      </p:sp>
      <p:sp>
        <p:nvSpPr>
          <p:cNvPr id="22" name="!!no3"/>
          <p:cNvSpPr/>
          <p:nvPr/>
        </p:nvSpPr>
        <p:spPr>
          <a:xfrm>
            <a:off x="1668294" y="362870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4"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1296211" y="1578118"/>
            <a:ext cx="214981" cy="214981"/>
          </a:xfrm>
          <a:prstGeom prst="ellipse">
            <a:avLst/>
          </a:prstGeom>
          <a:solidFill>
            <a:srgbClr val="FFFFFF"/>
          </a:solidFill>
          <a:ln w="19050">
            <a:solidFill>
              <a:srgbClr val="14283A"/>
            </a:solidFill>
            <a:prstDash val="solid"/>
          </a:ln>
        </p:spPr>
      </p:sp>
      <p:sp>
        <p:nvSpPr>
          <p:cNvPr id="26" name="!!no5"/>
          <p:cNvSpPr/>
          <p:nvPr/>
        </p:nvSpPr>
        <p:spPr>
          <a:xfrm>
            <a:off x="1296211" y="15781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ball"/>
          <p:cNvSpPr/>
          <p:nvPr/>
        </p:nvSpPr>
        <p:spPr>
          <a:xfrm>
            <a:off x="2743200" y="2347090"/>
            <a:ext cx="99222" cy="99222"/>
          </a:xfrm>
          <a:prstGeom prst="ellipse">
            <a:avLst/>
          </a:prstGeom>
          <a:solidFill>
            <a:srgbClr val="D9641E"/>
          </a:solidFill>
          <a:ln w="9525">
            <a:solidFill>
              <a:srgbClr val="B04E12"/>
            </a:solidFill>
            <a:prstDash val="solid"/>
          </a:ln>
        </p:spPr>
      </p:sp>
      <p:sp>
        <p:nvSpPr>
          <p:cNvPr id="2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Vance Walberg la inventó, John Calipari la hizo famosa en Memphis y Kentucky: cuatro afuera, 5 viviendo en el rincón corto del lado débil, y SIN pase de entrada — la ofensiva es una cadena de penetraciones. Walberg la llamó AASAA: Atacar, Atacar, Saltar (skip), Atacar, Atacar. Cada drive colapsa un poco más la defensa hasta que aparece el aro, el triple de esquina o la descarga al rincón.</a:t>
            </a:r>
            <a:endParaRPr lang="en-US" sz="950" dirty="0"/>
          </a:p>
        </p:txBody>
      </p:sp>
      <p:sp>
        <p:nvSpPr>
          <p:cNvPr id="29" name="notebox-50"/>
          <p:cNvSpPr/>
          <p:nvPr/>
        </p:nvSpPr>
        <p:spPr>
          <a:xfrm>
            <a:off x="4911495" y="2606040"/>
            <a:ext cx="3821025" cy="1143000"/>
          </a:xfrm>
          <a:prstGeom prst="roundRect">
            <a:avLst>
              <a:gd name="adj" fmla="val 4800"/>
            </a:avLst>
          </a:prstGeom>
          <a:solidFill>
            <a:srgbClr val="E3EDF2"/>
          </a:solidFill>
          <a:ln/>
        </p:spPr>
      </p:sp>
      <p:sp>
        <p:nvSpPr>
          <p:cNvPr id="30" name="notelbl-5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1" name="note-5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2 ataca de inmediato — antes de que la defensa se reinicie. 5 se desliza por la línea de fondo para quedar al lado contrario del balón.</a:t>
            </a:r>
            <a:endParaRPr lang="en-US" sz="10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AASAA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Dribble Drive Motion (Walberg · Calipari)</a:t>
            </a:r>
            <a:endParaRPr lang="en-US" sz="2200" dirty="0"/>
          </a:p>
        </p:txBody>
      </p:sp>
      <p:sp>
        <p:nvSpPr>
          <p:cNvPr id="4" name="ph-5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51"/>
          <p:cNvSpPr/>
          <p:nvPr/>
        </p:nvSpPr>
        <p:spPr>
          <a:xfrm flipV="1">
            <a:off x="2792811" y="1404479"/>
            <a:ext cx="1513137" cy="992221"/>
          </a:xfrm>
          <a:prstGeom prst="line">
            <a:avLst/>
          </a:prstGeom>
          <a:noFill/>
          <a:ln w="19050">
            <a:solidFill>
              <a:srgbClr val="2E7391"/>
            </a:solidFill>
            <a:prstDash val="dash"/>
            <a:tailEnd type="triangle"/>
          </a:ln>
        </p:spPr>
      </p:sp>
      <p:sp>
        <p:nvSpPr>
          <p:cNvPr id="14"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5"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577830" y="2363627"/>
            <a:ext cx="214981" cy="214981"/>
          </a:xfrm>
          <a:prstGeom prst="ellipse">
            <a:avLst/>
          </a:prstGeom>
          <a:solidFill>
            <a:srgbClr val="FFFFFF"/>
          </a:solidFill>
          <a:ln w="19050">
            <a:solidFill>
              <a:srgbClr val="14283A"/>
            </a:solidFill>
            <a:prstDash val="solid"/>
          </a:ln>
        </p:spPr>
      </p:sp>
      <p:sp>
        <p:nvSpPr>
          <p:cNvPr id="17" name="!!no2"/>
          <p:cNvSpPr/>
          <p:nvPr/>
        </p:nvSpPr>
        <p:spPr>
          <a:xfrm>
            <a:off x="2577830" y="236362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668294" y="3628709"/>
            <a:ext cx="214981" cy="214981"/>
          </a:xfrm>
          <a:prstGeom prst="ellipse">
            <a:avLst/>
          </a:prstGeom>
          <a:solidFill>
            <a:srgbClr val="FFFFFF"/>
          </a:solidFill>
          <a:ln w="19050">
            <a:solidFill>
              <a:srgbClr val="14283A"/>
            </a:solidFill>
            <a:prstDash val="solid"/>
          </a:ln>
        </p:spPr>
      </p:sp>
      <p:sp>
        <p:nvSpPr>
          <p:cNvPr id="19" name="!!no3"/>
          <p:cNvSpPr/>
          <p:nvPr/>
        </p:nvSpPr>
        <p:spPr>
          <a:xfrm>
            <a:off x="1668294" y="362870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296211" y="1578118"/>
            <a:ext cx="214981" cy="214981"/>
          </a:xfrm>
          <a:prstGeom prst="ellipse">
            <a:avLst/>
          </a:prstGeom>
          <a:solidFill>
            <a:srgbClr val="FFFFFF"/>
          </a:solidFill>
          <a:ln w="19050">
            <a:solidFill>
              <a:srgbClr val="14283A"/>
            </a:solidFill>
            <a:prstDash val="solid"/>
          </a:ln>
        </p:spPr>
      </p:sp>
      <p:sp>
        <p:nvSpPr>
          <p:cNvPr id="23" name="!!no5"/>
          <p:cNvSpPr/>
          <p:nvPr/>
        </p:nvSpPr>
        <p:spPr>
          <a:xfrm>
            <a:off x="1296211" y="15781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4256337" y="1354868"/>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Vance Walberg la inventó, John Calipari la hizo famosa en Memphis y Kentucky: cuatro afuera, 5 viviendo en el rincón corto del lado débil, y SIN pase de entrada — la ofensiva es una cadena de penetraciones. Walberg la llamó AASAA: Atacar, Atacar, Saltar (skip), Atacar, Atacar. Cada drive colapsa un poco más la defensa hasta que aparece el aro, el triple de esquina o la descarga al rincón.</a:t>
            </a:r>
            <a:endParaRPr lang="en-US" sz="950" dirty="0"/>
          </a:p>
        </p:txBody>
      </p:sp>
      <p:sp>
        <p:nvSpPr>
          <p:cNvPr id="26" name="notebox-51"/>
          <p:cNvSpPr/>
          <p:nvPr/>
        </p:nvSpPr>
        <p:spPr>
          <a:xfrm>
            <a:off x="4911495" y="2606040"/>
            <a:ext cx="3821025" cy="1143000"/>
          </a:xfrm>
          <a:prstGeom prst="roundRect">
            <a:avLst>
              <a:gd name="adj" fmla="val 4800"/>
            </a:avLst>
          </a:prstGeom>
          <a:solidFill>
            <a:srgbClr val="E3EDF2"/>
          </a:solidFill>
          <a:ln/>
        </p:spPr>
      </p:sp>
      <p:sp>
        <p:nvSpPr>
          <p:cNvPr id="27" name="notelbl-5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28" name="note-5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La 'S' de AASAA: skip a la esquina débil, que siempre está abierta cuando la ayuda se tragó dos drives.</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AASAA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Dribble Drive Motion (Walberg · Calipari)</a:t>
            </a:r>
            <a:endParaRPr lang="en-US" sz="2200" dirty="0"/>
          </a:p>
        </p:txBody>
      </p:sp>
      <p:sp>
        <p:nvSpPr>
          <p:cNvPr id="4" name="ph-5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52-0"/>
          <p:cNvSpPr/>
          <p:nvPr/>
        </p:nvSpPr>
        <p:spPr>
          <a:xfrm flipH="1">
            <a:off x="3966940" y="1478896"/>
            <a:ext cx="231518" cy="702823"/>
          </a:xfrm>
          <a:prstGeom prst="line">
            <a:avLst/>
          </a:prstGeom>
          <a:noFill/>
          <a:ln w="19050">
            <a:solidFill>
              <a:srgbClr val="14283A"/>
            </a:solidFill>
            <a:prstDash val="sysDot"/>
          </a:ln>
        </p:spPr>
      </p:sp>
      <p:sp>
        <p:nvSpPr>
          <p:cNvPr id="14" name="tr-52-0"/>
          <p:cNvSpPr/>
          <p:nvPr/>
        </p:nvSpPr>
        <p:spPr>
          <a:xfrm flipH="1" flipV="1">
            <a:off x="3570051" y="1950201"/>
            <a:ext cx="396889" cy="231518"/>
          </a:xfrm>
          <a:prstGeom prst="line">
            <a:avLst/>
          </a:prstGeom>
          <a:noFill/>
          <a:ln w="19050">
            <a:solidFill>
              <a:srgbClr val="14283A"/>
            </a:solidFill>
            <a:prstDash val="sysDot"/>
            <a:tailEnd type="triangle"/>
          </a:ln>
        </p:spPr>
      </p:sp>
      <p:sp>
        <p:nvSpPr>
          <p:cNvPr id="15"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6"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2577830" y="2363627"/>
            <a:ext cx="214981" cy="214981"/>
          </a:xfrm>
          <a:prstGeom prst="ellipse">
            <a:avLst/>
          </a:prstGeom>
          <a:solidFill>
            <a:srgbClr val="FFFFFF"/>
          </a:solidFill>
          <a:ln w="19050">
            <a:solidFill>
              <a:srgbClr val="14283A"/>
            </a:solidFill>
            <a:prstDash val="solid"/>
          </a:ln>
        </p:spPr>
      </p:sp>
      <p:sp>
        <p:nvSpPr>
          <p:cNvPr id="18" name="!!no2"/>
          <p:cNvSpPr/>
          <p:nvPr/>
        </p:nvSpPr>
        <p:spPr>
          <a:xfrm>
            <a:off x="2577830" y="236362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1668294" y="3628709"/>
            <a:ext cx="214981" cy="214981"/>
          </a:xfrm>
          <a:prstGeom prst="ellipse">
            <a:avLst/>
          </a:prstGeom>
          <a:solidFill>
            <a:srgbClr val="FFFFFF"/>
          </a:solidFill>
          <a:ln w="19050">
            <a:solidFill>
              <a:srgbClr val="14283A"/>
            </a:solidFill>
            <a:prstDash val="solid"/>
          </a:ln>
        </p:spPr>
      </p:sp>
      <p:sp>
        <p:nvSpPr>
          <p:cNvPr id="20" name="!!no3"/>
          <p:cNvSpPr/>
          <p:nvPr/>
        </p:nvSpPr>
        <p:spPr>
          <a:xfrm>
            <a:off x="1668294" y="362870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3462560" y="1842711"/>
            <a:ext cx="214981" cy="214981"/>
          </a:xfrm>
          <a:prstGeom prst="ellipse">
            <a:avLst/>
          </a:prstGeom>
          <a:solidFill>
            <a:srgbClr val="FFFFFF"/>
          </a:solidFill>
          <a:ln w="19050">
            <a:solidFill>
              <a:srgbClr val="14283A"/>
            </a:solidFill>
            <a:prstDash val="solid"/>
          </a:ln>
        </p:spPr>
      </p:sp>
      <p:sp>
        <p:nvSpPr>
          <p:cNvPr id="22" name="!!no4"/>
          <p:cNvSpPr/>
          <p:nvPr/>
        </p:nvSpPr>
        <p:spPr>
          <a:xfrm>
            <a:off x="3462560" y="184271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1296211" y="1578118"/>
            <a:ext cx="214981" cy="214981"/>
          </a:xfrm>
          <a:prstGeom prst="ellipse">
            <a:avLst/>
          </a:prstGeom>
          <a:solidFill>
            <a:srgbClr val="FFFFFF"/>
          </a:solidFill>
          <a:ln w="19050">
            <a:solidFill>
              <a:srgbClr val="14283A"/>
            </a:solidFill>
            <a:prstDash val="solid"/>
          </a:ln>
        </p:spPr>
      </p:sp>
      <p:sp>
        <p:nvSpPr>
          <p:cNvPr id="24" name="!!no5"/>
          <p:cNvSpPr/>
          <p:nvPr/>
        </p:nvSpPr>
        <p:spPr>
          <a:xfrm>
            <a:off x="1296211" y="15781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3627931" y="1826174"/>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Vance Walberg la inventó, John Calipari la hizo famosa en Memphis y Kentucky: cuatro afuera, 5 viviendo en el rincón corto del lado débil, y SIN pase de entrada — la ofensiva es una cadena de penetraciones. Walberg la llamó AASAA: Atacar, Atacar, Saltar (skip), Atacar, Atacar. Cada drive colapsa un poco más la defensa hasta que aparece el aro, el triple de esquina o la descarga al rincón.</a:t>
            </a:r>
            <a:endParaRPr lang="en-US" sz="950" dirty="0"/>
          </a:p>
        </p:txBody>
      </p:sp>
      <p:sp>
        <p:nvSpPr>
          <p:cNvPr id="27" name="notebox-52"/>
          <p:cNvSpPr/>
          <p:nvPr/>
        </p:nvSpPr>
        <p:spPr>
          <a:xfrm>
            <a:off x="4911495" y="2606040"/>
            <a:ext cx="3821025" cy="1143000"/>
          </a:xfrm>
          <a:prstGeom prst="roundRect">
            <a:avLst>
              <a:gd name="adj" fmla="val 4800"/>
            </a:avLst>
          </a:prstGeom>
          <a:solidFill>
            <a:srgbClr val="E3EDF2"/>
          </a:solidFill>
          <a:ln/>
        </p:spPr>
      </p:sp>
      <p:sp>
        <p:nvSpPr>
          <p:cNvPr id="28" name="notelbl-5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29" name="note-5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Ataca el cierre — tercer drive en doce segundos, contra una defensa que nunca se armó.</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AASAA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Dribble Drive Motion (Walberg · Calipari)</a:t>
            </a:r>
            <a:endParaRPr lang="en-US" sz="2200" dirty="0"/>
          </a:p>
        </p:txBody>
      </p:sp>
      <p:sp>
        <p:nvSpPr>
          <p:cNvPr id="4" name="ph-5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6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53"/>
          <p:cNvSpPr/>
          <p:nvPr/>
        </p:nvSpPr>
        <p:spPr>
          <a:xfrm flipH="1" flipV="1">
            <a:off x="1511192" y="1611192"/>
            <a:ext cx="2166350" cy="264592"/>
          </a:xfrm>
          <a:prstGeom prst="line">
            <a:avLst/>
          </a:prstGeom>
          <a:noFill/>
          <a:ln w="19050">
            <a:solidFill>
              <a:srgbClr val="2E7391"/>
            </a:solidFill>
            <a:prstDash val="dash"/>
            <a:tailEnd type="triangle"/>
          </a:ln>
        </p:spPr>
      </p:sp>
      <p:sp>
        <p:nvSpPr>
          <p:cNvPr id="14"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5"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577830" y="2363627"/>
            <a:ext cx="214981" cy="214981"/>
          </a:xfrm>
          <a:prstGeom prst="ellipse">
            <a:avLst/>
          </a:prstGeom>
          <a:solidFill>
            <a:srgbClr val="FFFFFF"/>
          </a:solidFill>
          <a:ln w="19050">
            <a:solidFill>
              <a:srgbClr val="14283A"/>
            </a:solidFill>
            <a:prstDash val="solid"/>
          </a:ln>
        </p:spPr>
      </p:sp>
      <p:sp>
        <p:nvSpPr>
          <p:cNvPr id="17" name="!!no2"/>
          <p:cNvSpPr/>
          <p:nvPr/>
        </p:nvSpPr>
        <p:spPr>
          <a:xfrm>
            <a:off x="2577830" y="236362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668294" y="3628709"/>
            <a:ext cx="214981" cy="214981"/>
          </a:xfrm>
          <a:prstGeom prst="ellipse">
            <a:avLst/>
          </a:prstGeom>
          <a:solidFill>
            <a:srgbClr val="FFFFFF"/>
          </a:solidFill>
          <a:ln w="19050">
            <a:solidFill>
              <a:srgbClr val="14283A"/>
            </a:solidFill>
            <a:prstDash val="solid"/>
          </a:ln>
        </p:spPr>
      </p:sp>
      <p:sp>
        <p:nvSpPr>
          <p:cNvPr id="19" name="!!no3"/>
          <p:cNvSpPr/>
          <p:nvPr/>
        </p:nvSpPr>
        <p:spPr>
          <a:xfrm>
            <a:off x="1668294" y="362870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462560" y="1842711"/>
            <a:ext cx="214981" cy="214981"/>
          </a:xfrm>
          <a:prstGeom prst="ellipse">
            <a:avLst/>
          </a:prstGeom>
          <a:solidFill>
            <a:srgbClr val="FFFFFF"/>
          </a:solidFill>
          <a:ln w="19050">
            <a:solidFill>
              <a:srgbClr val="14283A"/>
            </a:solidFill>
            <a:prstDash val="solid"/>
          </a:ln>
        </p:spPr>
      </p:sp>
      <p:sp>
        <p:nvSpPr>
          <p:cNvPr id="21" name="!!no4"/>
          <p:cNvSpPr/>
          <p:nvPr/>
        </p:nvSpPr>
        <p:spPr>
          <a:xfrm>
            <a:off x="3462560" y="184271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296211" y="1578118"/>
            <a:ext cx="214981" cy="214981"/>
          </a:xfrm>
          <a:prstGeom prst="ellipse">
            <a:avLst/>
          </a:prstGeom>
          <a:solidFill>
            <a:srgbClr val="FFFFFF"/>
          </a:solidFill>
          <a:ln w="19050">
            <a:solidFill>
              <a:srgbClr val="14283A"/>
            </a:solidFill>
            <a:prstDash val="solid"/>
          </a:ln>
        </p:spPr>
      </p:sp>
      <p:sp>
        <p:nvSpPr>
          <p:cNvPr id="23" name="!!no5"/>
          <p:cNvSpPr/>
          <p:nvPr/>
        </p:nvSpPr>
        <p:spPr>
          <a:xfrm>
            <a:off x="1296211" y="15781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1461581" y="156158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Vance Walberg la inventó, John Calipari la hizo famosa en Memphis y Kentucky: cuatro afuera, 5 viviendo en el rincón corto del lado débil, y SIN pase de entrada — la ofensiva es una cadena de penetraciones. Walberg la llamó AASAA: Atacar, Atacar, Saltar (skip), Atacar, Atacar. Cada drive colapsa un poco más la defensa hasta que aparece el aro, el triple de esquina o la descarga al rincón.</a:t>
            </a:r>
            <a:endParaRPr lang="en-US" sz="950" dirty="0"/>
          </a:p>
        </p:txBody>
      </p:sp>
      <p:sp>
        <p:nvSpPr>
          <p:cNvPr id="26" name="notebox-53"/>
          <p:cNvSpPr/>
          <p:nvPr/>
        </p:nvSpPr>
        <p:spPr>
          <a:xfrm>
            <a:off x="4911495" y="2606040"/>
            <a:ext cx="3821025" cy="1143000"/>
          </a:xfrm>
          <a:prstGeom prst="roundRect">
            <a:avLst>
              <a:gd name="adj" fmla="val 4800"/>
            </a:avLst>
          </a:prstGeom>
          <a:solidFill>
            <a:srgbClr val="E3EDF2"/>
          </a:solidFill>
          <a:ln/>
        </p:spPr>
      </p:sp>
      <p:sp>
        <p:nvSpPr>
          <p:cNvPr id="27" name="notelbl-5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6</a:t>
            </a:r>
            <a:endParaRPr lang="en-US" sz="900" dirty="0"/>
          </a:p>
        </p:txBody>
      </p:sp>
      <p:sp>
        <p:nvSpPr>
          <p:cNvPr id="28" name="note-5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protector del aro se compromete — entonces el rincón come. Descarga, bandeja o falta. Este pase es la razón de que 5 viva ahí abajo.</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AASAA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Dribble Drive Motion (Walberg · Calipari)</a:t>
            </a:r>
            <a:endParaRPr lang="en-US" sz="2200" dirty="0"/>
          </a:p>
        </p:txBody>
      </p:sp>
      <p:sp>
        <p:nvSpPr>
          <p:cNvPr id="4" name="ph-5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7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54-0"/>
          <p:cNvSpPr/>
          <p:nvPr/>
        </p:nvSpPr>
        <p:spPr>
          <a:xfrm flipV="1">
            <a:off x="3570051" y="1669072"/>
            <a:ext cx="479574" cy="281129"/>
          </a:xfrm>
          <a:prstGeom prst="line">
            <a:avLst/>
          </a:prstGeom>
          <a:noFill/>
          <a:ln w="19050">
            <a:solidFill>
              <a:srgbClr val="14283A"/>
            </a:solidFill>
            <a:prstDash val="solid"/>
          </a:ln>
        </p:spPr>
      </p:sp>
      <p:sp>
        <p:nvSpPr>
          <p:cNvPr id="14" name="tr-54-0"/>
          <p:cNvSpPr/>
          <p:nvPr/>
        </p:nvSpPr>
        <p:spPr>
          <a:xfrm flipV="1">
            <a:off x="4049625" y="1478896"/>
            <a:ext cx="148833" cy="190176"/>
          </a:xfrm>
          <a:prstGeom prst="line">
            <a:avLst/>
          </a:prstGeom>
          <a:noFill/>
          <a:ln w="19050">
            <a:solidFill>
              <a:srgbClr val="14283A"/>
            </a:solidFill>
            <a:prstDash val="solid"/>
            <a:tailEnd type="triangle"/>
          </a:ln>
        </p:spPr>
      </p:sp>
      <p:sp>
        <p:nvSpPr>
          <p:cNvPr id="15" name="tr-54-1"/>
          <p:cNvSpPr/>
          <p:nvPr/>
        </p:nvSpPr>
        <p:spPr>
          <a:xfrm>
            <a:off x="2685320" y="2471117"/>
            <a:ext cx="454768" cy="1298156"/>
          </a:xfrm>
          <a:prstGeom prst="line">
            <a:avLst/>
          </a:prstGeom>
          <a:noFill/>
          <a:ln w="19050">
            <a:solidFill>
              <a:srgbClr val="14283A"/>
            </a:solidFill>
            <a:prstDash val="solid"/>
            <a:tailEnd type="triangle"/>
          </a:ln>
        </p:spPr>
      </p:sp>
      <p:sp>
        <p:nvSpPr>
          <p:cNvPr id="16" name="tr-54-2"/>
          <p:cNvSpPr/>
          <p:nvPr/>
        </p:nvSpPr>
        <p:spPr>
          <a:xfrm>
            <a:off x="1403701" y="1685609"/>
            <a:ext cx="413426" cy="16537"/>
          </a:xfrm>
          <a:prstGeom prst="line">
            <a:avLst/>
          </a:prstGeom>
          <a:noFill/>
          <a:ln w="19050">
            <a:solidFill>
              <a:srgbClr val="14283A"/>
            </a:solidFill>
            <a:prstDash val="solid"/>
            <a:tailEnd type="triangle"/>
          </a:ln>
        </p:spPr>
      </p:sp>
      <p:sp>
        <p:nvSpPr>
          <p:cNvPr id="17"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8"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3032598" y="3661783"/>
            <a:ext cx="214981" cy="214981"/>
          </a:xfrm>
          <a:prstGeom prst="ellipse">
            <a:avLst/>
          </a:prstGeom>
          <a:solidFill>
            <a:srgbClr val="FFFFFF"/>
          </a:solidFill>
          <a:ln w="19050">
            <a:solidFill>
              <a:srgbClr val="14283A"/>
            </a:solidFill>
            <a:prstDash val="solid"/>
          </a:ln>
        </p:spPr>
      </p:sp>
      <p:sp>
        <p:nvSpPr>
          <p:cNvPr id="20" name="!!no2"/>
          <p:cNvSpPr/>
          <p:nvPr/>
        </p:nvSpPr>
        <p:spPr>
          <a:xfrm>
            <a:off x="3032598" y="36617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1668294" y="3628709"/>
            <a:ext cx="214981" cy="214981"/>
          </a:xfrm>
          <a:prstGeom prst="ellipse">
            <a:avLst/>
          </a:prstGeom>
          <a:solidFill>
            <a:srgbClr val="FFFFFF"/>
          </a:solidFill>
          <a:ln w="19050">
            <a:solidFill>
              <a:srgbClr val="14283A"/>
            </a:solidFill>
            <a:prstDash val="solid"/>
          </a:ln>
        </p:spPr>
      </p:sp>
      <p:sp>
        <p:nvSpPr>
          <p:cNvPr id="22" name="!!no3"/>
          <p:cNvSpPr/>
          <p:nvPr/>
        </p:nvSpPr>
        <p:spPr>
          <a:xfrm>
            <a:off x="1668294" y="362870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4"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1709636" y="1594655"/>
            <a:ext cx="214981" cy="214981"/>
          </a:xfrm>
          <a:prstGeom prst="ellipse">
            <a:avLst/>
          </a:prstGeom>
          <a:solidFill>
            <a:srgbClr val="FFFFFF"/>
          </a:solidFill>
          <a:ln w="19050">
            <a:solidFill>
              <a:srgbClr val="14283A"/>
            </a:solidFill>
            <a:prstDash val="solid"/>
          </a:ln>
        </p:spPr>
      </p:sp>
      <p:sp>
        <p:nvSpPr>
          <p:cNvPr id="26" name="!!no5"/>
          <p:cNvSpPr/>
          <p:nvPr/>
        </p:nvSpPr>
        <p:spPr>
          <a:xfrm>
            <a:off x="1709636" y="159465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ball"/>
          <p:cNvSpPr/>
          <p:nvPr/>
        </p:nvSpPr>
        <p:spPr>
          <a:xfrm>
            <a:off x="1875006" y="1578118"/>
            <a:ext cx="99222" cy="99222"/>
          </a:xfrm>
          <a:prstGeom prst="ellipse">
            <a:avLst/>
          </a:prstGeom>
          <a:solidFill>
            <a:srgbClr val="D9641E"/>
          </a:solidFill>
          <a:ln w="9525">
            <a:solidFill>
              <a:srgbClr val="B04E12"/>
            </a:solidFill>
            <a:prstDash val="solid"/>
          </a:ln>
        </p:spPr>
      </p:sp>
      <p:sp>
        <p:nvSpPr>
          <p:cNvPr id="2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Vance Walberg la inventó, John Calipari la hizo famosa en Memphis y Kentucky: cuatro afuera, 5 viviendo en el rincón corto del lado débil, y SIN pase de entrada — la ofensiva es una cadena de penetraciones. Walberg la llamó AASAA: Atacar, Atacar, Saltar (skip), Atacar, Atacar. Cada drive colapsa un poco más la defensa hasta que aparece el aro, el triple de esquina o la descarga al rincón.</a:t>
            </a:r>
            <a:endParaRPr lang="en-US" sz="950" dirty="0"/>
          </a:p>
        </p:txBody>
      </p:sp>
      <p:sp>
        <p:nvSpPr>
          <p:cNvPr id="29" name="notebox-54"/>
          <p:cNvSpPr/>
          <p:nvPr/>
        </p:nvSpPr>
        <p:spPr>
          <a:xfrm>
            <a:off x="4911495" y="2606040"/>
            <a:ext cx="3821025" cy="1143000"/>
          </a:xfrm>
          <a:prstGeom prst="roundRect">
            <a:avLst>
              <a:gd name="adj" fmla="val 4800"/>
            </a:avLst>
          </a:prstGeom>
          <a:solidFill>
            <a:srgbClr val="E3EDF2"/>
          </a:solidFill>
          <a:ln/>
        </p:spPr>
      </p:sp>
      <p:sp>
        <p:nvSpPr>
          <p:cNvPr id="30" name="notelbl-5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7</a:t>
            </a:r>
            <a:endParaRPr lang="en-US" sz="900" dirty="0"/>
          </a:p>
        </p:txBody>
      </p:sp>
      <p:sp>
        <p:nvSpPr>
          <p:cNvPr id="31" name="note-5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Y el reinicio es automático: dos slots, dos esquinas, 5 al lado contrario — la forma inicial, en espejo. Atacar, atacar, skip, atacar, atacar. Por siempre.</a:t>
            </a:r>
            <a:endParaRPr lang="en-US" sz="1050" dirty="0"/>
          </a:p>
        </p:txBody>
      </p:sp>
      <p:sp>
        <p:nvSpPr>
          <p:cNvPr id="32" name="kp-54"/>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3" name="kpl-54"/>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Penetra para anotar, no para pasar — el pase arriba es lo que la defensa REGALA, nunca el plan.</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penetrador que detiene el bote sale en bucle a la esquina vacía: el espaciado se rellena solo.</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5 vive al lado contrario del balón, siempre: su defensor no puede proteger el aro y encontrarlo a la vez.</a:t>
            </a:r>
            <a:endParaRPr lang="en-US" sz="850" dirty="0"/>
          </a:p>
        </p:txBody>
      </p:sp>
      <p:sp>
        <p:nvSpPr>
          <p:cNvPr id="3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CADENA DE PICK &amp; ROLL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Continuidad de Pantalla Directa</a:t>
            </a:r>
            <a:endParaRPr lang="en-US" sz="2200" dirty="0"/>
          </a:p>
        </p:txBody>
      </p:sp>
      <p:sp>
        <p:nvSpPr>
          <p:cNvPr id="4" name="ph-5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4"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776764" y="2901080"/>
            <a:ext cx="214981" cy="214981"/>
          </a:xfrm>
          <a:prstGeom prst="ellipse">
            <a:avLst/>
          </a:prstGeom>
          <a:solidFill>
            <a:srgbClr val="FFFFFF"/>
          </a:solidFill>
          <a:ln w="19050">
            <a:solidFill>
              <a:srgbClr val="14283A"/>
            </a:solidFill>
            <a:prstDash val="solid"/>
          </a:ln>
        </p:spPr>
      </p:sp>
      <p:sp>
        <p:nvSpPr>
          <p:cNvPr id="16" name="!!no2"/>
          <p:cNvSpPr/>
          <p:nvPr/>
        </p:nvSpPr>
        <p:spPr>
          <a:xfrm>
            <a:off x="3776764"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965470" y="2901080"/>
            <a:ext cx="214981" cy="214981"/>
          </a:xfrm>
          <a:prstGeom prst="ellipse">
            <a:avLst/>
          </a:prstGeom>
          <a:solidFill>
            <a:srgbClr val="FFFFFF"/>
          </a:solidFill>
          <a:ln w="19050">
            <a:solidFill>
              <a:srgbClr val="14283A"/>
            </a:solidFill>
            <a:prstDash val="solid"/>
          </a:ln>
        </p:spPr>
      </p:sp>
      <p:sp>
        <p:nvSpPr>
          <p:cNvPr id="18" name="!!no3"/>
          <p:cNvSpPr/>
          <p:nvPr/>
        </p:nvSpPr>
        <p:spPr>
          <a:xfrm>
            <a:off x="965470"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2"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sistema estándar del basquetbol universitario moderno — lo corre en alguna versión la mitad de la División I. Un grande corre de pantalla en pantalla, de lado a lado, mientras los cuatro perimetrales rotan un lugar detrás de cada pantalla. La defensa tiene que resolver un pick and roll nuevo cada cuatro segundos, y cada uno llega antes de que la rotación anterior se recupere.</a:t>
            </a:r>
            <a:endParaRPr lang="en-US" sz="950" dirty="0"/>
          </a:p>
        </p:txBody>
      </p:sp>
      <p:sp>
        <p:nvSpPr>
          <p:cNvPr id="25" name="notebox-55"/>
          <p:cNvSpPr/>
          <p:nvPr/>
        </p:nvSpPr>
        <p:spPr>
          <a:xfrm>
            <a:off x="4911495" y="2606040"/>
            <a:ext cx="3821025" cy="1143000"/>
          </a:xfrm>
          <a:prstGeom prst="roundRect">
            <a:avLst>
              <a:gd name="adj" fmla="val 4800"/>
            </a:avLst>
          </a:prstGeom>
          <a:solidFill>
            <a:srgbClr val="E3EDF2"/>
          </a:solidFill>
          <a:ln/>
        </p:spPr>
      </p:sp>
      <p:sp>
        <p:nvSpPr>
          <p:cNvPr id="26" name="notelbl-5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5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Base de media cancha cuando tienes un grande atlético y guardias que leen coberturas. Cada posesión produce una ventaja de pick and roll en alguna parte; la reversión ES el contraataque. La animación corre la cadena completa de lado a lado hasta la foto inicial.</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CADENA DE PICK &amp; ROLL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Continuidad de Pantalla Directa</a:t>
            </a:r>
            <a:endParaRPr lang="en-US" sz="2200" dirty="0"/>
          </a:p>
        </p:txBody>
      </p:sp>
      <p:sp>
        <p:nvSpPr>
          <p:cNvPr id="4" name="ph-5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56-0"/>
          <p:cNvSpPr/>
          <p:nvPr/>
        </p:nvSpPr>
        <p:spPr>
          <a:xfrm>
            <a:off x="2933376" y="1892322"/>
            <a:ext cx="744166" cy="785509"/>
          </a:xfrm>
          <a:prstGeom prst="line">
            <a:avLst/>
          </a:prstGeom>
          <a:noFill/>
          <a:ln w="44450">
            <a:solidFill>
              <a:srgbClr val="2E7391">
                <a:alpha val="65000"/>
              </a:srgbClr>
            </a:solidFill>
            <a:prstDash val="solid"/>
            <a:tailEnd type="oval"/>
          </a:ln>
        </p:spPr>
      </p:sp>
      <p:sp>
        <p:nvSpPr>
          <p:cNvPr id="14" name="trp-56"/>
          <p:cNvSpPr/>
          <p:nvPr/>
        </p:nvSpPr>
        <p:spPr>
          <a:xfrm flipV="1">
            <a:off x="2586098" y="2934154"/>
            <a:ext cx="1405647" cy="868194"/>
          </a:xfrm>
          <a:prstGeom prst="line">
            <a:avLst/>
          </a:prstGeom>
          <a:noFill/>
          <a:ln w="19050">
            <a:solidFill>
              <a:srgbClr val="2E7391"/>
            </a:solidFill>
            <a:prstDash val="dash"/>
            <a:tailEnd type="triangle"/>
          </a:ln>
        </p:spPr>
      </p:sp>
      <p:sp>
        <p:nvSpPr>
          <p:cNvPr id="15"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6"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3776764" y="2901080"/>
            <a:ext cx="214981" cy="214981"/>
          </a:xfrm>
          <a:prstGeom prst="ellipse">
            <a:avLst/>
          </a:prstGeom>
          <a:solidFill>
            <a:srgbClr val="FFFFFF"/>
          </a:solidFill>
          <a:ln w="19050">
            <a:solidFill>
              <a:srgbClr val="14283A"/>
            </a:solidFill>
            <a:prstDash val="solid"/>
          </a:ln>
        </p:spPr>
      </p:sp>
      <p:sp>
        <p:nvSpPr>
          <p:cNvPr id="18" name="!!no2"/>
          <p:cNvSpPr/>
          <p:nvPr/>
        </p:nvSpPr>
        <p:spPr>
          <a:xfrm>
            <a:off x="3776764"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965470" y="2901080"/>
            <a:ext cx="214981" cy="214981"/>
          </a:xfrm>
          <a:prstGeom prst="ellipse">
            <a:avLst/>
          </a:prstGeom>
          <a:solidFill>
            <a:srgbClr val="FFFFFF"/>
          </a:solidFill>
          <a:ln w="19050">
            <a:solidFill>
              <a:srgbClr val="14283A"/>
            </a:solidFill>
            <a:prstDash val="solid"/>
          </a:ln>
        </p:spPr>
      </p:sp>
      <p:sp>
        <p:nvSpPr>
          <p:cNvPr id="20" name="!!no3"/>
          <p:cNvSpPr/>
          <p:nvPr/>
        </p:nvSpPr>
        <p:spPr>
          <a:xfrm>
            <a:off x="965470"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3570051" y="2570339"/>
            <a:ext cx="214981" cy="214981"/>
          </a:xfrm>
          <a:prstGeom prst="ellipse">
            <a:avLst/>
          </a:prstGeom>
          <a:solidFill>
            <a:srgbClr val="FFFFFF"/>
          </a:solidFill>
          <a:ln w="19050">
            <a:solidFill>
              <a:srgbClr val="14283A"/>
            </a:solidFill>
            <a:prstDash val="solid"/>
          </a:ln>
        </p:spPr>
      </p:sp>
      <p:sp>
        <p:nvSpPr>
          <p:cNvPr id="24" name="!!no5"/>
          <p:cNvSpPr/>
          <p:nvPr/>
        </p:nvSpPr>
        <p:spPr>
          <a:xfrm>
            <a:off x="3570051" y="257033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3942134" y="2884543"/>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sistema estándar del basquetbol universitario moderno — lo corre en alguna versión la mitad de la División I. Un grande corre de pantalla en pantalla, de lado a lado, mientras los cuatro perimetrales rotan un lugar detrás de cada pantalla. La defensa tiene que resolver un pick and roll nuevo cada cuatro segundos, y cada uno llega antes de que la rotación anterior se recupere.</a:t>
            </a:r>
            <a:endParaRPr lang="en-US" sz="950" dirty="0"/>
          </a:p>
        </p:txBody>
      </p:sp>
      <p:sp>
        <p:nvSpPr>
          <p:cNvPr id="27" name="notebox-56"/>
          <p:cNvSpPr/>
          <p:nvPr/>
        </p:nvSpPr>
        <p:spPr>
          <a:xfrm>
            <a:off x="4911495" y="2606040"/>
            <a:ext cx="3821025" cy="1143000"/>
          </a:xfrm>
          <a:prstGeom prst="roundRect">
            <a:avLst>
              <a:gd name="adj" fmla="val 4800"/>
            </a:avLst>
          </a:prstGeom>
          <a:solidFill>
            <a:srgbClr val="E3EDF2"/>
          </a:solidFill>
          <a:ln/>
        </p:spPr>
      </p:sp>
      <p:sp>
        <p:nvSpPr>
          <p:cNvPr id="28" name="notelbl-5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29" name="note-5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Entrada al ala — y 5 ya viene corriendo a la pantalla. La ofensiva es una cadena de estas.</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CADENA DE PICK &amp; ROLL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Continuidad de Pantalla Directa</a:t>
            </a:r>
            <a:endParaRPr lang="en-US" sz="2200" dirty="0"/>
          </a:p>
        </p:txBody>
      </p:sp>
      <p:sp>
        <p:nvSpPr>
          <p:cNvPr id="4" name="ph-5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57-0"/>
          <p:cNvSpPr/>
          <p:nvPr/>
        </p:nvSpPr>
        <p:spPr>
          <a:xfrm flipH="1" flipV="1">
            <a:off x="3305459" y="2636488"/>
            <a:ext cx="578796" cy="372083"/>
          </a:xfrm>
          <a:prstGeom prst="line">
            <a:avLst/>
          </a:prstGeom>
          <a:noFill/>
          <a:ln w="19050">
            <a:solidFill>
              <a:srgbClr val="14283A"/>
            </a:solidFill>
            <a:prstDash val="sysDot"/>
          </a:ln>
        </p:spPr>
      </p:sp>
      <p:sp>
        <p:nvSpPr>
          <p:cNvPr id="14" name="tr-57-0"/>
          <p:cNvSpPr/>
          <p:nvPr/>
        </p:nvSpPr>
        <p:spPr>
          <a:xfrm flipH="1" flipV="1">
            <a:off x="2991255" y="2363627"/>
            <a:ext cx="314203" cy="272861"/>
          </a:xfrm>
          <a:prstGeom prst="line">
            <a:avLst/>
          </a:prstGeom>
          <a:noFill/>
          <a:ln w="19050">
            <a:solidFill>
              <a:srgbClr val="14283A"/>
            </a:solidFill>
            <a:prstDash val="sysDot"/>
            <a:tailEnd type="triangle"/>
          </a:ln>
        </p:spPr>
      </p:sp>
      <p:sp>
        <p:nvSpPr>
          <p:cNvPr id="15" name="tr-57-1"/>
          <p:cNvSpPr/>
          <p:nvPr/>
        </p:nvSpPr>
        <p:spPr>
          <a:xfrm flipH="1" flipV="1">
            <a:off x="3264116" y="1975007"/>
            <a:ext cx="413426" cy="702823"/>
          </a:xfrm>
          <a:prstGeom prst="line">
            <a:avLst/>
          </a:prstGeom>
          <a:noFill/>
          <a:ln w="19050">
            <a:solidFill>
              <a:srgbClr val="14283A"/>
            </a:solidFill>
            <a:prstDash val="solid"/>
          </a:ln>
        </p:spPr>
      </p:sp>
      <p:sp>
        <p:nvSpPr>
          <p:cNvPr id="16" name="tr-57-1"/>
          <p:cNvSpPr/>
          <p:nvPr/>
        </p:nvSpPr>
        <p:spPr>
          <a:xfrm flipH="1" flipV="1">
            <a:off x="2892033" y="1768294"/>
            <a:ext cx="372083" cy="206713"/>
          </a:xfrm>
          <a:prstGeom prst="line">
            <a:avLst/>
          </a:prstGeom>
          <a:noFill/>
          <a:ln w="19050">
            <a:solidFill>
              <a:srgbClr val="14283A"/>
            </a:solidFill>
            <a:prstDash val="solid"/>
            <a:tailEnd type="triangle"/>
          </a:ln>
        </p:spPr>
      </p:sp>
      <p:sp>
        <p:nvSpPr>
          <p:cNvPr id="17" name="tr-57-2"/>
          <p:cNvSpPr/>
          <p:nvPr/>
        </p:nvSpPr>
        <p:spPr>
          <a:xfrm flipV="1">
            <a:off x="2478608" y="3752737"/>
            <a:ext cx="661481" cy="124028"/>
          </a:xfrm>
          <a:prstGeom prst="line">
            <a:avLst/>
          </a:prstGeom>
          <a:noFill/>
          <a:ln w="19050">
            <a:solidFill>
              <a:srgbClr val="14283A"/>
            </a:solidFill>
            <a:prstDash val="solid"/>
            <a:tailEnd type="triangle"/>
          </a:ln>
        </p:spPr>
      </p:sp>
      <p:sp>
        <p:nvSpPr>
          <p:cNvPr id="18" name="tr-57-3"/>
          <p:cNvSpPr/>
          <p:nvPr/>
        </p:nvSpPr>
        <p:spPr>
          <a:xfrm>
            <a:off x="1072961" y="3008571"/>
            <a:ext cx="1405647" cy="826851"/>
          </a:xfrm>
          <a:prstGeom prst="line">
            <a:avLst/>
          </a:prstGeom>
          <a:noFill/>
          <a:ln w="19050">
            <a:solidFill>
              <a:srgbClr val="14283A"/>
            </a:solidFill>
            <a:prstDash val="solid"/>
            <a:tailEnd type="triangle"/>
          </a:ln>
        </p:spPr>
      </p:sp>
      <p:sp>
        <p:nvSpPr>
          <p:cNvPr id="19" name="tr-57-4"/>
          <p:cNvSpPr/>
          <p:nvPr/>
        </p:nvSpPr>
        <p:spPr>
          <a:xfrm>
            <a:off x="758757" y="1478896"/>
            <a:ext cx="272861" cy="1488332"/>
          </a:xfrm>
          <a:prstGeom prst="line">
            <a:avLst/>
          </a:prstGeom>
          <a:noFill/>
          <a:ln w="19050">
            <a:solidFill>
              <a:srgbClr val="14283A"/>
            </a:solidFill>
            <a:prstDash val="solid"/>
            <a:tailEnd type="triangle"/>
          </a:ln>
        </p:spPr>
      </p:sp>
      <p:sp>
        <p:nvSpPr>
          <p:cNvPr id="20" name="!!o1"/>
          <p:cNvSpPr/>
          <p:nvPr/>
        </p:nvSpPr>
        <p:spPr>
          <a:xfrm>
            <a:off x="3032598" y="3645246"/>
            <a:ext cx="214981" cy="214981"/>
          </a:xfrm>
          <a:prstGeom prst="ellipse">
            <a:avLst/>
          </a:prstGeom>
          <a:solidFill>
            <a:srgbClr val="FFFFFF"/>
          </a:solidFill>
          <a:ln w="19050">
            <a:solidFill>
              <a:srgbClr val="14283A"/>
            </a:solidFill>
            <a:prstDash val="solid"/>
          </a:ln>
        </p:spPr>
      </p:sp>
      <p:sp>
        <p:nvSpPr>
          <p:cNvPr id="21" name="!!no1"/>
          <p:cNvSpPr/>
          <p:nvPr/>
        </p:nvSpPr>
        <p:spPr>
          <a:xfrm>
            <a:off x="303259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2" name="!!o2"/>
          <p:cNvSpPr/>
          <p:nvPr/>
        </p:nvSpPr>
        <p:spPr>
          <a:xfrm>
            <a:off x="2883765" y="2256136"/>
            <a:ext cx="214981" cy="214981"/>
          </a:xfrm>
          <a:prstGeom prst="ellipse">
            <a:avLst/>
          </a:prstGeom>
          <a:solidFill>
            <a:srgbClr val="FFFFFF"/>
          </a:solidFill>
          <a:ln w="19050">
            <a:solidFill>
              <a:srgbClr val="14283A"/>
            </a:solidFill>
            <a:prstDash val="solid"/>
          </a:ln>
        </p:spPr>
      </p:sp>
      <p:sp>
        <p:nvSpPr>
          <p:cNvPr id="23" name="!!no2"/>
          <p:cNvSpPr/>
          <p:nvPr/>
        </p:nvSpPr>
        <p:spPr>
          <a:xfrm>
            <a:off x="2883765" y="225613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4" name="!!o3"/>
          <p:cNvSpPr/>
          <p:nvPr/>
        </p:nvSpPr>
        <p:spPr>
          <a:xfrm>
            <a:off x="2371117" y="3727931"/>
            <a:ext cx="214981" cy="214981"/>
          </a:xfrm>
          <a:prstGeom prst="ellipse">
            <a:avLst/>
          </a:prstGeom>
          <a:solidFill>
            <a:srgbClr val="FFFFFF"/>
          </a:solidFill>
          <a:ln w="19050">
            <a:solidFill>
              <a:srgbClr val="14283A"/>
            </a:solidFill>
            <a:prstDash val="solid"/>
          </a:ln>
        </p:spPr>
      </p:sp>
      <p:sp>
        <p:nvSpPr>
          <p:cNvPr id="25" name="!!no3"/>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6" name="!!o4"/>
          <p:cNvSpPr/>
          <p:nvPr/>
        </p:nvSpPr>
        <p:spPr>
          <a:xfrm>
            <a:off x="924128" y="2859737"/>
            <a:ext cx="214981" cy="214981"/>
          </a:xfrm>
          <a:prstGeom prst="ellipse">
            <a:avLst/>
          </a:prstGeom>
          <a:solidFill>
            <a:srgbClr val="FFFFFF"/>
          </a:solidFill>
          <a:ln w="19050">
            <a:solidFill>
              <a:srgbClr val="14283A"/>
            </a:solidFill>
            <a:prstDash val="solid"/>
          </a:ln>
        </p:spPr>
      </p:sp>
      <p:sp>
        <p:nvSpPr>
          <p:cNvPr id="27" name="!!no4"/>
          <p:cNvSpPr/>
          <p:nvPr/>
        </p:nvSpPr>
        <p:spPr>
          <a:xfrm>
            <a:off x="924128"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8" name="!!o5"/>
          <p:cNvSpPr/>
          <p:nvPr/>
        </p:nvSpPr>
        <p:spPr>
          <a:xfrm>
            <a:off x="2784543" y="1660803"/>
            <a:ext cx="214981" cy="214981"/>
          </a:xfrm>
          <a:prstGeom prst="ellipse">
            <a:avLst/>
          </a:prstGeom>
          <a:solidFill>
            <a:srgbClr val="FFFFFF"/>
          </a:solidFill>
          <a:ln w="19050">
            <a:solidFill>
              <a:srgbClr val="14283A"/>
            </a:solidFill>
            <a:prstDash val="solid"/>
          </a:ln>
        </p:spPr>
      </p:sp>
      <p:sp>
        <p:nvSpPr>
          <p:cNvPr id="29" name="!!no5"/>
          <p:cNvSpPr/>
          <p:nvPr/>
        </p:nvSpPr>
        <p:spPr>
          <a:xfrm>
            <a:off x="2784543" y="16608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30" name="!!ball"/>
          <p:cNvSpPr/>
          <p:nvPr/>
        </p:nvSpPr>
        <p:spPr>
          <a:xfrm>
            <a:off x="3049135" y="2239599"/>
            <a:ext cx="99222" cy="99222"/>
          </a:xfrm>
          <a:prstGeom prst="ellipse">
            <a:avLst/>
          </a:prstGeom>
          <a:solidFill>
            <a:srgbClr val="D9641E"/>
          </a:solidFill>
          <a:ln w="9525">
            <a:solidFill>
              <a:srgbClr val="B04E12"/>
            </a:solidFill>
            <a:prstDash val="solid"/>
          </a:ln>
        </p:spPr>
      </p:sp>
      <p:sp>
        <p:nvSpPr>
          <p:cNvPr id="31"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sistema estándar del basquetbol universitario moderno — lo corre en alguna versión la mitad de la División I. Un grande corre de pantalla en pantalla, de lado a lado, mientras los cuatro perimetrales rotan un lugar detrás de cada pantalla. La defensa tiene que resolver un pick and roll nuevo cada cuatro segundos, y cada uno llega antes de que la rotación anterior se recupere.</a:t>
            </a:r>
            <a:endParaRPr lang="en-US" sz="950" dirty="0"/>
          </a:p>
        </p:txBody>
      </p:sp>
      <p:sp>
        <p:nvSpPr>
          <p:cNvPr id="32" name="notebox-57"/>
          <p:cNvSpPr/>
          <p:nvPr/>
        </p:nvSpPr>
        <p:spPr>
          <a:xfrm>
            <a:off x="4911495" y="2606040"/>
            <a:ext cx="3821025" cy="1143000"/>
          </a:xfrm>
          <a:prstGeom prst="roundRect">
            <a:avLst>
              <a:gd name="adj" fmla="val 4800"/>
            </a:avLst>
          </a:prstGeom>
          <a:solidFill>
            <a:srgbClr val="E3EDF2"/>
          </a:solidFill>
          <a:ln/>
        </p:spPr>
      </p:sp>
      <p:sp>
        <p:nvSpPr>
          <p:cNvPr id="33" name="notelbl-5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4" name="note-5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Pantalla y rol hacia un carril vacío — y cada perimetral rota un lugar detrás del balón. Lectura: aro, pase corto, esquinas.</a:t>
            </a:r>
            <a:endParaRPr lang="en-US" sz="1050" dirty="0"/>
          </a:p>
        </p:txBody>
      </p:sp>
      <p:sp>
        <p:nvSpPr>
          <p:cNvPr id="35"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CADENA DE PICK &amp; ROLL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Continuidad de Pantalla Directa</a:t>
            </a:r>
            <a:endParaRPr lang="en-US" sz="2200" dirty="0"/>
          </a:p>
        </p:txBody>
      </p:sp>
      <p:sp>
        <p:nvSpPr>
          <p:cNvPr id="4" name="ph-5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58"/>
          <p:cNvSpPr/>
          <p:nvPr/>
        </p:nvSpPr>
        <p:spPr>
          <a:xfrm flipH="1">
            <a:off x="2586098" y="2289210"/>
            <a:ext cx="512648" cy="1471795"/>
          </a:xfrm>
          <a:prstGeom prst="line">
            <a:avLst/>
          </a:prstGeom>
          <a:noFill/>
          <a:ln w="19050">
            <a:solidFill>
              <a:srgbClr val="2E7391"/>
            </a:solidFill>
            <a:prstDash val="dash"/>
            <a:tailEnd type="triangle"/>
          </a:ln>
        </p:spPr>
      </p:sp>
      <p:sp>
        <p:nvSpPr>
          <p:cNvPr id="14" name="!!o1"/>
          <p:cNvSpPr/>
          <p:nvPr/>
        </p:nvSpPr>
        <p:spPr>
          <a:xfrm>
            <a:off x="3032598" y="3645246"/>
            <a:ext cx="214981" cy="214981"/>
          </a:xfrm>
          <a:prstGeom prst="ellipse">
            <a:avLst/>
          </a:prstGeom>
          <a:solidFill>
            <a:srgbClr val="FFFFFF"/>
          </a:solidFill>
          <a:ln w="19050">
            <a:solidFill>
              <a:srgbClr val="14283A"/>
            </a:solidFill>
            <a:prstDash val="solid"/>
          </a:ln>
        </p:spPr>
      </p:sp>
      <p:sp>
        <p:nvSpPr>
          <p:cNvPr id="15" name="!!no1"/>
          <p:cNvSpPr/>
          <p:nvPr/>
        </p:nvSpPr>
        <p:spPr>
          <a:xfrm>
            <a:off x="303259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883765" y="2256136"/>
            <a:ext cx="214981" cy="214981"/>
          </a:xfrm>
          <a:prstGeom prst="ellipse">
            <a:avLst/>
          </a:prstGeom>
          <a:solidFill>
            <a:srgbClr val="FFFFFF"/>
          </a:solidFill>
          <a:ln w="19050">
            <a:solidFill>
              <a:srgbClr val="14283A"/>
            </a:solidFill>
            <a:prstDash val="solid"/>
          </a:ln>
        </p:spPr>
      </p:sp>
      <p:sp>
        <p:nvSpPr>
          <p:cNvPr id="17" name="!!no2"/>
          <p:cNvSpPr/>
          <p:nvPr/>
        </p:nvSpPr>
        <p:spPr>
          <a:xfrm>
            <a:off x="2883765" y="225613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2371117" y="3727931"/>
            <a:ext cx="214981" cy="214981"/>
          </a:xfrm>
          <a:prstGeom prst="ellipse">
            <a:avLst/>
          </a:prstGeom>
          <a:solidFill>
            <a:srgbClr val="FFFFFF"/>
          </a:solidFill>
          <a:ln w="19050">
            <a:solidFill>
              <a:srgbClr val="14283A"/>
            </a:solidFill>
            <a:prstDash val="solid"/>
          </a:ln>
        </p:spPr>
      </p:sp>
      <p:sp>
        <p:nvSpPr>
          <p:cNvPr id="19" name="!!no3"/>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924128" y="2859737"/>
            <a:ext cx="214981" cy="214981"/>
          </a:xfrm>
          <a:prstGeom prst="ellipse">
            <a:avLst/>
          </a:prstGeom>
          <a:solidFill>
            <a:srgbClr val="FFFFFF"/>
          </a:solidFill>
          <a:ln w="19050">
            <a:solidFill>
              <a:srgbClr val="14283A"/>
            </a:solidFill>
            <a:prstDash val="solid"/>
          </a:ln>
        </p:spPr>
      </p:sp>
      <p:sp>
        <p:nvSpPr>
          <p:cNvPr id="21" name="!!no4"/>
          <p:cNvSpPr/>
          <p:nvPr/>
        </p:nvSpPr>
        <p:spPr>
          <a:xfrm>
            <a:off x="924128"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784543" y="1660803"/>
            <a:ext cx="214981" cy="214981"/>
          </a:xfrm>
          <a:prstGeom prst="ellipse">
            <a:avLst/>
          </a:prstGeom>
          <a:solidFill>
            <a:srgbClr val="FFFFFF"/>
          </a:solidFill>
          <a:ln w="19050">
            <a:solidFill>
              <a:srgbClr val="14283A"/>
            </a:solidFill>
            <a:prstDash val="solid"/>
          </a:ln>
        </p:spPr>
      </p:sp>
      <p:sp>
        <p:nvSpPr>
          <p:cNvPr id="23" name="!!no5"/>
          <p:cNvSpPr/>
          <p:nvPr/>
        </p:nvSpPr>
        <p:spPr>
          <a:xfrm>
            <a:off x="2784543" y="16608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536487" y="3711394"/>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sistema estándar del basquetbol universitario moderno — lo corre en alguna versión la mitad de la División I. Un grande corre de pantalla en pantalla, de lado a lado, mientras los cuatro perimetrales rotan un lugar detrás de cada pantalla. La defensa tiene que resolver un pick and roll nuevo cada cuatro segundos, y cada uno llega antes de que la rotación anterior se recupere.</a:t>
            </a:r>
            <a:endParaRPr lang="en-US" sz="950" dirty="0"/>
          </a:p>
        </p:txBody>
      </p:sp>
      <p:sp>
        <p:nvSpPr>
          <p:cNvPr id="26" name="notebox-58"/>
          <p:cNvSpPr/>
          <p:nvPr/>
        </p:nvSpPr>
        <p:spPr>
          <a:xfrm>
            <a:off x="4911495" y="2606040"/>
            <a:ext cx="3821025" cy="1143000"/>
          </a:xfrm>
          <a:prstGeom prst="roundRect">
            <a:avLst>
              <a:gd name="adj" fmla="val 4800"/>
            </a:avLst>
          </a:prstGeom>
          <a:solidFill>
            <a:srgbClr val="E3EDF2"/>
          </a:solidFill>
          <a:ln/>
        </p:spPr>
      </p:sp>
      <p:sp>
        <p:nvSpPr>
          <p:cNvPr id="27" name="notelbl-5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28" name="note-5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¿Nada claro? Pase de regreso. La reversión no es fracaso — es la señal de la siguiente pantalla.</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CADENA DE PICK &amp; ROLL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Continuidad de Pantalla Directa</a:t>
            </a:r>
            <a:endParaRPr lang="en-US" sz="2200" dirty="0"/>
          </a:p>
        </p:txBody>
      </p:sp>
      <p:sp>
        <p:nvSpPr>
          <p:cNvPr id="4" name="ph-5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59-0"/>
          <p:cNvSpPr/>
          <p:nvPr/>
        </p:nvSpPr>
        <p:spPr>
          <a:xfrm flipH="1">
            <a:off x="2395923" y="1768294"/>
            <a:ext cx="496111" cy="82685"/>
          </a:xfrm>
          <a:prstGeom prst="line">
            <a:avLst/>
          </a:prstGeom>
          <a:noFill/>
          <a:ln w="44450">
            <a:solidFill>
              <a:srgbClr val="2E7391">
                <a:alpha val="65000"/>
              </a:srgbClr>
            </a:solidFill>
            <a:prstDash val="solid"/>
          </a:ln>
        </p:spPr>
      </p:sp>
      <p:sp>
        <p:nvSpPr>
          <p:cNvPr id="14" name="tr-59-0"/>
          <p:cNvSpPr/>
          <p:nvPr/>
        </p:nvSpPr>
        <p:spPr>
          <a:xfrm flipH="1">
            <a:off x="1668294" y="1850979"/>
            <a:ext cx="727629" cy="868194"/>
          </a:xfrm>
          <a:prstGeom prst="line">
            <a:avLst/>
          </a:prstGeom>
          <a:noFill/>
          <a:ln w="44450">
            <a:solidFill>
              <a:srgbClr val="2E7391">
                <a:alpha val="65000"/>
              </a:srgbClr>
            </a:solidFill>
            <a:prstDash val="solid"/>
            <a:tailEnd type="oval"/>
          </a:ln>
        </p:spPr>
      </p:sp>
      <p:sp>
        <p:nvSpPr>
          <p:cNvPr id="15" name="trp-59"/>
          <p:cNvSpPr/>
          <p:nvPr/>
        </p:nvSpPr>
        <p:spPr>
          <a:xfrm flipH="1" flipV="1">
            <a:off x="1139109" y="2892811"/>
            <a:ext cx="1446989" cy="868194"/>
          </a:xfrm>
          <a:prstGeom prst="line">
            <a:avLst/>
          </a:prstGeom>
          <a:noFill/>
          <a:ln w="19050">
            <a:solidFill>
              <a:srgbClr val="2E7391"/>
            </a:solidFill>
            <a:prstDash val="dash"/>
            <a:tailEnd type="triangle"/>
          </a:ln>
        </p:spPr>
      </p:sp>
      <p:sp>
        <p:nvSpPr>
          <p:cNvPr id="16" name="!!o1"/>
          <p:cNvSpPr/>
          <p:nvPr/>
        </p:nvSpPr>
        <p:spPr>
          <a:xfrm>
            <a:off x="3032598" y="3645246"/>
            <a:ext cx="214981" cy="214981"/>
          </a:xfrm>
          <a:prstGeom prst="ellipse">
            <a:avLst/>
          </a:prstGeom>
          <a:solidFill>
            <a:srgbClr val="FFFFFF"/>
          </a:solidFill>
          <a:ln w="19050">
            <a:solidFill>
              <a:srgbClr val="14283A"/>
            </a:solidFill>
            <a:prstDash val="solid"/>
          </a:ln>
        </p:spPr>
      </p:sp>
      <p:sp>
        <p:nvSpPr>
          <p:cNvPr id="17" name="!!no1"/>
          <p:cNvSpPr/>
          <p:nvPr/>
        </p:nvSpPr>
        <p:spPr>
          <a:xfrm>
            <a:off x="303259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2883765" y="2256136"/>
            <a:ext cx="214981" cy="214981"/>
          </a:xfrm>
          <a:prstGeom prst="ellipse">
            <a:avLst/>
          </a:prstGeom>
          <a:solidFill>
            <a:srgbClr val="FFFFFF"/>
          </a:solidFill>
          <a:ln w="19050">
            <a:solidFill>
              <a:srgbClr val="14283A"/>
            </a:solidFill>
            <a:prstDash val="solid"/>
          </a:ln>
        </p:spPr>
      </p:sp>
      <p:sp>
        <p:nvSpPr>
          <p:cNvPr id="19" name="!!no2"/>
          <p:cNvSpPr/>
          <p:nvPr/>
        </p:nvSpPr>
        <p:spPr>
          <a:xfrm>
            <a:off x="2883765" y="225613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2371117" y="3727931"/>
            <a:ext cx="214981" cy="214981"/>
          </a:xfrm>
          <a:prstGeom prst="ellipse">
            <a:avLst/>
          </a:prstGeom>
          <a:solidFill>
            <a:srgbClr val="FFFFFF"/>
          </a:solidFill>
          <a:ln w="19050">
            <a:solidFill>
              <a:srgbClr val="14283A"/>
            </a:solidFill>
            <a:prstDash val="solid"/>
          </a:ln>
        </p:spPr>
      </p:sp>
      <p:sp>
        <p:nvSpPr>
          <p:cNvPr id="21" name="!!no3"/>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924128" y="2859737"/>
            <a:ext cx="214981" cy="214981"/>
          </a:xfrm>
          <a:prstGeom prst="ellipse">
            <a:avLst/>
          </a:prstGeom>
          <a:solidFill>
            <a:srgbClr val="FFFFFF"/>
          </a:solidFill>
          <a:ln w="19050">
            <a:solidFill>
              <a:srgbClr val="14283A"/>
            </a:solidFill>
            <a:prstDash val="solid"/>
          </a:ln>
        </p:spPr>
      </p:sp>
      <p:sp>
        <p:nvSpPr>
          <p:cNvPr id="23" name="!!no4"/>
          <p:cNvSpPr/>
          <p:nvPr/>
        </p:nvSpPr>
        <p:spPr>
          <a:xfrm>
            <a:off x="924128"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1560803" y="2611682"/>
            <a:ext cx="214981" cy="214981"/>
          </a:xfrm>
          <a:prstGeom prst="ellipse">
            <a:avLst/>
          </a:prstGeom>
          <a:solidFill>
            <a:srgbClr val="FFFFFF"/>
          </a:solidFill>
          <a:ln w="19050">
            <a:solidFill>
              <a:srgbClr val="14283A"/>
            </a:solidFill>
            <a:prstDash val="solid"/>
          </a:ln>
        </p:spPr>
      </p:sp>
      <p:sp>
        <p:nvSpPr>
          <p:cNvPr id="25" name="!!no5"/>
          <p:cNvSpPr/>
          <p:nvPr/>
        </p:nvSpPr>
        <p:spPr>
          <a:xfrm>
            <a:off x="1560803" y="261168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1089498" y="2843200"/>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sistema estándar del basquetbol universitario moderno — lo corre en alguna versión la mitad de la División I. Un grande corre de pantalla en pantalla, de lado a lado, mientras los cuatro perimetrales rotan un lugar detrás de cada pantalla. La defensa tiene que resolver un pick and roll nuevo cada cuatro segundos, y cada uno llega antes de que la rotación anterior se recupere.</a:t>
            </a:r>
            <a:endParaRPr lang="en-US" sz="950" dirty="0"/>
          </a:p>
        </p:txBody>
      </p:sp>
      <p:sp>
        <p:nvSpPr>
          <p:cNvPr id="28" name="notebox-59"/>
          <p:cNvSpPr/>
          <p:nvPr/>
        </p:nvSpPr>
        <p:spPr>
          <a:xfrm>
            <a:off x="4911495" y="2606040"/>
            <a:ext cx="3821025" cy="1143000"/>
          </a:xfrm>
          <a:prstGeom prst="roundRect">
            <a:avLst>
              <a:gd name="adj" fmla="val 4800"/>
            </a:avLst>
          </a:prstGeom>
          <a:solidFill>
            <a:srgbClr val="E3EDF2"/>
          </a:solidFill>
          <a:ln/>
        </p:spPr>
      </p:sp>
      <p:sp>
        <p:nvSpPr>
          <p:cNvPr id="29" name="notelbl-5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30" name="note-5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balón vuela al ala mientras 5 corre de bloque a bloque hacia la siguiente pantalla. La defensa nunca ve una foto quieta.</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CADENA DE PICK &amp; ROLL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Continuidad de Pantalla Directa</a:t>
            </a:r>
            <a:endParaRPr lang="en-US" sz="2200" dirty="0"/>
          </a:p>
        </p:txBody>
      </p:sp>
      <p:sp>
        <p:nvSpPr>
          <p:cNvPr id="4" name="ph-6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60-0"/>
          <p:cNvSpPr/>
          <p:nvPr/>
        </p:nvSpPr>
        <p:spPr>
          <a:xfrm flipV="1">
            <a:off x="1031618" y="2636488"/>
            <a:ext cx="578796" cy="330740"/>
          </a:xfrm>
          <a:prstGeom prst="line">
            <a:avLst/>
          </a:prstGeom>
          <a:noFill/>
          <a:ln w="19050">
            <a:solidFill>
              <a:srgbClr val="14283A"/>
            </a:solidFill>
            <a:prstDash val="sysDot"/>
          </a:ln>
        </p:spPr>
      </p:sp>
      <p:sp>
        <p:nvSpPr>
          <p:cNvPr id="14" name="tr-60-0"/>
          <p:cNvSpPr/>
          <p:nvPr/>
        </p:nvSpPr>
        <p:spPr>
          <a:xfrm flipV="1">
            <a:off x="1610414" y="2363627"/>
            <a:ext cx="388620" cy="272861"/>
          </a:xfrm>
          <a:prstGeom prst="line">
            <a:avLst/>
          </a:prstGeom>
          <a:noFill/>
          <a:ln w="19050">
            <a:solidFill>
              <a:srgbClr val="14283A"/>
            </a:solidFill>
            <a:prstDash val="sysDot"/>
            <a:tailEnd type="triangle"/>
          </a:ln>
        </p:spPr>
      </p:sp>
      <p:sp>
        <p:nvSpPr>
          <p:cNvPr id="15" name="tr-60-1"/>
          <p:cNvSpPr/>
          <p:nvPr/>
        </p:nvSpPr>
        <p:spPr>
          <a:xfrm flipV="1">
            <a:off x="1668294" y="1975007"/>
            <a:ext cx="363814" cy="744166"/>
          </a:xfrm>
          <a:prstGeom prst="line">
            <a:avLst/>
          </a:prstGeom>
          <a:noFill/>
          <a:ln w="19050">
            <a:solidFill>
              <a:srgbClr val="14283A"/>
            </a:solidFill>
            <a:prstDash val="solid"/>
          </a:ln>
        </p:spPr>
      </p:sp>
      <p:sp>
        <p:nvSpPr>
          <p:cNvPr id="16" name="tr-60-1"/>
          <p:cNvSpPr/>
          <p:nvPr/>
        </p:nvSpPr>
        <p:spPr>
          <a:xfrm flipV="1">
            <a:off x="2032108" y="1784831"/>
            <a:ext cx="264592" cy="190176"/>
          </a:xfrm>
          <a:prstGeom prst="line">
            <a:avLst/>
          </a:prstGeom>
          <a:noFill/>
          <a:ln w="19050">
            <a:solidFill>
              <a:srgbClr val="14283A"/>
            </a:solidFill>
            <a:prstDash val="solid"/>
            <a:tailEnd type="triangle"/>
          </a:ln>
        </p:spPr>
      </p:sp>
      <p:sp>
        <p:nvSpPr>
          <p:cNvPr id="17" name="tr-60-2"/>
          <p:cNvSpPr/>
          <p:nvPr/>
        </p:nvSpPr>
        <p:spPr>
          <a:xfrm flipH="1" flipV="1">
            <a:off x="1817127" y="3752737"/>
            <a:ext cx="661481" cy="82685"/>
          </a:xfrm>
          <a:prstGeom prst="line">
            <a:avLst/>
          </a:prstGeom>
          <a:noFill/>
          <a:ln w="19050">
            <a:solidFill>
              <a:srgbClr val="14283A"/>
            </a:solidFill>
            <a:prstDash val="solid"/>
            <a:tailEnd type="triangle"/>
          </a:ln>
        </p:spPr>
      </p:sp>
      <p:sp>
        <p:nvSpPr>
          <p:cNvPr id="18" name="tr-60-3"/>
          <p:cNvSpPr/>
          <p:nvPr/>
        </p:nvSpPr>
        <p:spPr>
          <a:xfrm flipH="1">
            <a:off x="2478608" y="3752737"/>
            <a:ext cx="661481" cy="99222"/>
          </a:xfrm>
          <a:prstGeom prst="line">
            <a:avLst/>
          </a:prstGeom>
          <a:noFill/>
          <a:ln w="19050">
            <a:solidFill>
              <a:srgbClr val="14283A"/>
            </a:solidFill>
            <a:prstDash val="solid"/>
            <a:tailEnd type="triangle"/>
          </a:ln>
        </p:spPr>
      </p:sp>
      <p:sp>
        <p:nvSpPr>
          <p:cNvPr id="19" name="tr-60-4"/>
          <p:cNvSpPr/>
          <p:nvPr/>
        </p:nvSpPr>
        <p:spPr>
          <a:xfrm>
            <a:off x="2991255" y="2363627"/>
            <a:ext cx="727629" cy="578796"/>
          </a:xfrm>
          <a:prstGeom prst="line">
            <a:avLst/>
          </a:prstGeom>
          <a:noFill/>
          <a:ln w="19050">
            <a:solidFill>
              <a:srgbClr val="14283A"/>
            </a:solidFill>
            <a:prstDash val="solid"/>
          </a:ln>
        </p:spPr>
      </p:sp>
      <p:sp>
        <p:nvSpPr>
          <p:cNvPr id="20" name="tr-60-4"/>
          <p:cNvSpPr/>
          <p:nvPr/>
        </p:nvSpPr>
        <p:spPr>
          <a:xfrm>
            <a:off x="3718884" y="2942422"/>
            <a:ext cx="181907" cy="66148"/>
          </a:xfrm>
          <a:prstGeom prst="line">
            <a:avLst/>
          </a:prstGeom>
          <a:noFill/>
          <a:ln w="19050">
            <a:solidFill>
              <a:srgbClr val="14283A"/>
            </a:solidFill>
            <a:prstDash val="solid"/>
            <a:tailEnd type="triangle"/>
          </a:ln>
        </p:spPr>
      </p:sp>
      <p:sp>
        <p:nvSpPr>
          <p:cNvPr id="21" name="!!o1"/>
          <p:cNvSpPr/>
          <p:nvPr/>
        </p:nvSpPr>
        <p:spPr>
          <a:xfrm>
            <a:off x="2371117" y="3744468"/>
            <a:ext cx="214981" cy="214981"/>
          </a:xfrm>
          <a:prstGeom prst="ellipse">
            <a:avLst/>
          </a:prstGeom>
          <a:solidFill>
            <a:srgbClr val="FFFFFF"/>
          </a:solidFill>
          <a:ln w="19050">
            <a:solidFill>
              <a:srgbClr val="14283A"/>
            </a:solidFill>
            <a:prstDash val="solid"/>
          </a:ln>
        </p:spPr>
      </p:sp>
      <p:sp>
        <p:nvSpPr>
          <p:cNvPr id="22" name="!!no1"/>
          <p:cNvSpPr/>
          <p:nvPr/>
        </p:nvSpPr>
        <p:spPr>
          <a:xfrm>
            <a:off x="2371117" y="37444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3" name="!!o2"/>
          <p:cNvSpPr/>
          <p:nvPr/>
        </p:nvSpPr>
        <p:spPr>
          <a:xfrm>
            <a:off x="3793301" y="2901080"/>
            <a:ext cx="214981" cy="214981"/>
          </a:xfrm>
          <a:prstGeom prst="ellipse">
            <a:avLst/>
          </a:prstGeom>
          <a:solidFill>
            <a:srgbClr val="FFFFFF"/>
          </a:solidFill>
          <a:ln w="19050">
            <a:solidFill>
              <a:srgbClr val="14283A"/>
            </a:solidFill>
            <a:prstDash val="solid"/>
          </a:ln>
        </p:spPr>
      </p:sp>
      <p:sp>
        <p:nvSpPr>
          <p:cNvPr id="24" name="!!no2"/>
          <p:cNvSpPr/>
          <p:nvPr/>
        </p:nvSpPr>
        <p:spPr>
          <a:xfrm>
            <a:off x="3793301"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5" name="!!o3"/>
          <p:cNvSpPr/>
          <p:nvPr/>
        </p:nvSpPr>
        <p:spPr>
          <a:xfrm>
            <a:off x="1709636" y="3645246"/>
            <a:ext cx="214981" cy="214981"/>
          </a:xfrm>
          <a:prstGeom prst="ellipse">
            <a:avLst/>
          </a:prstGeom>
          <a:solidFill>
            <a:srgbClr val="FFFFFF"/>
          </a:solidFill>
          <a:ln w="19050">
            <a:solidFill>
              <a:srgbClr val="14283A"/>
            </a:solidFill>
            <a:prstDash val="solid"/>
          </a:ln>
        </p:spPr>
      </p:sp>
      <p:sp>
        <p:nvSpPr>
          <p:cNvPr id="26" name="!!no3"/>
          <p:cNvSpPr/>
          <p:nvPr/>
        </p:nvSpPr>
        <p:spPr>
          <a:xfrm>
            <a:off x="1709636"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7" name="!!o4"/>
          <p:cNvSpPr/>
          <p:nvPr/>
        </p:nvSpPr>
        <p:spPr>
          <a:xfrm>
            <a:off x="1891543" y="2256136"/>
            <a:ext cx="214981" cy="214981"/>
          </a:xfrm>
          <a:prstGeom prst="ellipse">
            <a:avLst/>
          </a:prstGeom>
          <a:solidFill>
            <a:srgbClr val="FFFFFF"/>
          </a:solidFill>
          <a:ln w="19050">
            <a:solidFill>
              <a:srgbClr val="14283A"/>
            </a:solidFill>
            <a:prstDash val="solid"/>
          </a:ln>
        </p:spPr>
      </p:sp>
      <p:sp>
        <p:nvSpPr>
          <p:cNvPr id="28" name="!!no4"/>
          <p:cNvSpPr/>
          <p:nvPr/>
        </p:nvSpPr>
        <p:spPr>
          <a:xfrm>
            <a:off x="1891543" y="225613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9" name="!!o5"/>
          <p:cNvSpPr/>
          <p:nvPr/>
        </p:nvSpPr>
        <p:spPr>
          <a:xfrm>
            <a:off x="2189210" y="1677340"/>
            <a:ext cx="214981" cy="214981"/>
          </a:xfrm>
          <a:prstGeom prst="ellipse">
            <a:avLst/>
          </a:prstGeom>
          <a:solidFill>
            <a:srgbClr val="FFFFFF"/>
          </a:solidFill>
          <a:ln w="19050">
            <a:solidFill>
              <a:srgbClr val="14283A"/>
            </a:solidFill>
            <a:prstDash val="solid"/>
          </a:ln>
        </p:spPr>
      </p:sp>
      <p:sp>
        <p:nvSpPr>
          <p:cNvPr id="30" name="!!no5"/>
          <p:cNvSpPr/>
          <p:nvPr/>
        </p:nvSpPr>
        <p:spPr>
          <a:xfrm>
            <a:off x="2189210" y="167734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31" name="!!ball"/>
          <p:cNvSpPr/>
          <p:nvPr/>
        </p:nvSpPr>
        <p:spPr>
          <a:xfrm>
            <a:off x="2056914" y="2239599"/>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sistema estándar del basquetbol universitario moderno — lo corre en alguna versión la mitad de la División I. Un grande corre de pantalla en pantalla, de lado a lado, mientras los cuatro perimetrales rotan un lugar detrás de cada pantalla. La defensa tiene que resolver un pick and roll nuevo cada cuatro segundos, y cada uno llega antes de que la rotación anterior se recupere.</a:t>
            </a:r>
            <a:endParaRPr lang="en-US" sz="950" dirty="0"/>
          </a:p>
        </p:txBody>
      </p:sp>
      <p:sp>
        <p:nvSpPr>
          <p:cNvPr id="33" name="notebox-60"/>
          <p:cNvSpPr/>
          <p:nvPr/>
        </p:nvSpPr>
        <p:spPr>
          <a:xfrm>
            <a:off x="4911495" y="2606040"/>
            <a:ext cx="3821025" cy="1143000"/>
          </a:xfrm>
          <a:prstGeom prst="roundRect">
            <a:avLst>
              <a:gd name="adj" fmla="val 4800"/>
            </a:avLst>
          </a:prstGeom>
          <a:solidFill>
            <a:srgbClr val="E3EDF2"/>
          </a:solidFill>
          <a:ln/>
        </p:spPr>
      </p:sp>
      <p:sp>
        <p:nvSpPr>
          <p:cNvPr id="34" name="notelbl-6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35" name="note-6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Misma foto, otro lado: dobla la esquina, rueda fuerte, rota y rellena. Dos pantallas y la cancha sigue perfectamente espaciada.</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CADENA DE PICK &amp; ROLL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Continuidad de Pantalla Directa</a:t>
            </a:r>
            <a:endParaRPr lang="en-US" sz="2200" dirty="0"/>
          </a:p>
        </p:txBody>
      </p:sp>
      <p:sp>
        <p:nvSpPr>
          <p:cNvPr id="4" name="ph-6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6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61"/>
          <p:cNvSpPr/>
          <p:nvPr/>
        </p:nvSpPr>
        <p:spPr>
          <a:xfrm flipV="1">
            <a:off x="2106525" y="1710414"/>
            <a:ext cx="297666" cy="578796"/>
          </a:xfrm>
          <a:prstGeom prst="line">
            <a:avLst/>
          </a:prstGeom>
          <a:noFill/>
          <a:ln w="19050">
            <a:solidFill>
              <a:srgbClr val="2E7391"/>
            </a:solidFill>
            <a:prstDash val="dash"/>
            <a:tailEnd type="triangle"/>
          </a:ln>
        </p:spPr>
      </p:sp>
      <p:sp>
        <p:nvSpPr>
          <p:cNvPr id="14" name="!!o1"/>
          <p:cNvSpPr/>
          <p:nvPr/>
        </p:nvSpPr>
        <p:spPr>
          <a:xfrm>
            <a:off x="2371117" y="3744468"/>
            <a:ext cx="214981" cy="214981"/>
          </a:xfrm>
          <a:prstGeom prst="ellipse">
            <a:avLst/>
          </a:prstGeom>
          <a:solidFill>
            <a:srgbClr val="FFFFFF"/>
          </a:solidFill>
          <a:ln w="19050">
            <a:solidFill>
              <a:srgbClr val="14283A"/>
            </a:solidFill>
            <a:prstDash val="solid"/>
          </a:ln>
        </p:spPr>
      </p:sp>
      <p:sp>
        <p:nvSpPr>
          <p:cNvPr id="15" name="!!no1"/>
          <p:cNvSpPr/>
          <p:nvPr/>
        </p:nvSpPr>
        <p:spPr>
          <a:xfrm>
            <a:off x="2371117" y="37444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793301" y="2901080"/>
            <a:ext cx="214981" cy="214981"/>
          </a:xfrm>
          <a:prstGeom prst="ellipse">
            <a:avLst/>
          </a:prstGeom>
          <a:solidFill>
            <a:srgbClr val="FFFFFF"/>
          </a:solidFill>
          <a:ln w="19050">
            <a:solidFill>
              <a:srgbClr val="14283A"/>
            </a:solidFill>
            <a:prstDash val="solid"/>
          </a:ln>
        </p:spPr>
      </p:sp>
      <p:sp>
        <p:nvSpPr>
          <p:cNvPr id="17" name="!!no2"/>
          <p:cNvSpPr/>
          <p:nvPr/>
        </p:nvSpPr>
        <p:spPr>
          <a:xfrm>
            <a:off x="3793301"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709636" y="3645246"/>
            <a:ext cx="214981" cy="214981"/>
          </a:xfrm>
          <a:prstGeom prst="ellipse">
            <a:avLst/>
          </a:prstGeom>
          <a:solidFill>
            <a:srgbClr val="FFFFFF"/>
          </a:solidFill>
          <a:ln w="19050">
            <a:solidFill>
              <a:srgbClr val="14283A"/>
            </a:solidFill>
            <a:prstDash val="solid"/>
          </a:ln>
        </p:spPr>
      </p:sp>
      <p:sp>
        <p:nvSpPr>
          <p:cNvPr id="19" name="!!no3"/>
          <p:cNvSpPr/>
          <p:nvPr/>
        </p:nvSpPr>
        <p:spPr>
          <a:xfrm>
            <a:off x="1709636"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1891543" y="2256136"/>
            <a:ext cx="214981" cy="214981"/>
          </a:xfrm>
          <a:prstGeom prst="ellipse">
            <a:avLst/>
          </a:prstGeom>
          <a:solidFill>
            <a:srgbClr val="FFFFFF"/>
          </a:solidFill>
          <a:ln w="19050">
            <a:solidFill>
              <a:srgbClr val="14283A"/>
            </a:solidFill>
            <a:prstDash val="solid"/>
          </a:ln>
        </p:spPr>
      </p:sp>
      <p:sp>
        <p:nvSpPr>
          <p:cNvPr id="21" name="!!no4"/>
          <p:cNvSpPr/>
          <p:nvPr/>
        </p:nvSpPr>
        <p:spPr>
          <a:xfrm>
            <a:off x="1891543" y="225613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189210" y="1677340"/>
            <a:ext cx="214981" cy="214981"/>
          </a:xfrm>
          <a:prstGeom prst="ellipse">
            <a:avLst/>
          </a:prstGeom>
          <a:solidFill>
            <a:srgbClr val="FFFFFF"/>
          </a:solidFill>
          <a:ln w="19050">
            <a:solidFill>
              <a:srgbClr val="14283A"/>
            </a:solidFill>
            <a:prstDash val="solid"/>
          </a:ln>
        </p:spPr>
      </p:sp>
      <p:sp>
        <p:nvSpPr>
          <p:cNvPr id="23" name="!!no5"/>
          <p:cNvSpPr/>
          <p:nvPr/>
        </p:nvSpPr>
        <p:spPr>
          <a:xfrm>
            <a:off x="2189210" y="167734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354580" y="1660803"/>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sistema estándar del basquetbol universitario moderno — lo corre en alguna versión la mitad de la División I. Un grande corre de pantalla en pantalla, de lado a lado, mientras los cuatro perimetrales rotan un lugar detrás de cada pantalla. La defensa tiene que resolver un pick and roll nuevo cada cuatro segundos, y cada uno llega antes de que la rotación anterior se recupere.</a:t>
            </a:r>
            <a:endParaRPr lang="en-US" sz="950" dirty="0"/>
          </a:p>
        </p:txBody>
      </p:sp>
      <p:sp>
        <p:nvSpPr>
          <p:cNvPr id="26" name="notebox-61"/>
          <p:cNvSpPr/>
          <p:nvPr/>
        </p:nvSpPr>
        <p:spPr>
          <a:xfrm>
            <a:off x="4911495" y="2606040"/>
            <a:ext cx="3821025" cy="1143000"/>
          </a:xfrm>
          <a:prstGeom prst="roundRect">
            <a:avLst>
              <a:gd name="adj" fmla="val 4800"/>
            </a:avLst>
          </a:prstGeom>
          <a:solidFill>
            <a:srgbClr val="E3EDF2"/>
          </a:solidFill>
          <a:ln/>
        </p:spPr>
      </p:sp>
      <p:sp>
        <p:nvSpPr>
          <p:cNvPr id="27" name="notelbl-6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6</a:t>
            </a:r>
            <a:endParaRPr lang="en-US" sz="900" dirty="0"/>
          </a:p>
        </p:txBody>
      </p:sp>
      <p:sp>
        <p:nvSpPr>
          <p:cNvPr id="28" name="note-6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premio llega cuando una rotación tarda medio segundo: pase corto, bandeja.</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CADENA DE PICK &amp; ROLL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Continuidad de Pantalla Directa</a:t>
            </a:r>
            <a:endParaRPr lang="en-US" sz="2200" dirty="0"/>
          </a:p>
        </p:txBody>
      </p:sp>
      <p:sp>
        <p:nvSpPr>
          <p:cNvPr id="4" name="ph-6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7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62-0"/>
          <p:cNvSpPr/>
          <p:nvPr/>
        </p:nvSpPr>
        <p:spPr>
          <a:xfrm flipH="1">
            <a:off x="1031618" y="2363627"/>
            <a:ext cx="967416" cy="628407"/>
          </a:xfrm>
          <a:prstGeom prst="line">
            <a:avLst/>
          </a:prstGeom>
          <a:noFill/>
          <a:ln w="19050">
            <a:solidFill>
              <a:srgbClr val="14283A"/>
            </a:solidFill>
            <a:prstDash val="solid"/>
            <a:tailEnd type="triangle"/>
          </a:ln>
        </p:spPr>
      </p:sp>
      <p:sp>
        <p:nvSpPr>
          <p:cNvPr id="14" name="!!o1"/>
          <p:cNvSpPr/>
          <p:nvPr/>
        </p:nvSpPr>
        <p:spPr>
          <a:xfrm>
            <a:off x="2371117" y="3744468"/>
            <a:ext cx="214981" cy="214981"/>
          </a:xfrm>
          <a:prstGeom prst="ellipse">
            <a:avLst/>
          </a:prstGeom>
          <a:solidFill>
            <a:srgbClr val="FFFFFF"/>
          </a:solidFill>
          <a:ln w="19050">
            <a:solidFill>
              <a:srgbClr val="14283A"/>
            </a:solidFill>
            <a:prstDash val="solid"/>
          </a:ln>
        </p:spPr>
      </p:sp>
      <p:sp>
        <p:nvSpPr>
          <p:cNvPr id="15" name="!!no1"/>
          <p:cNvSpPr/>
          <p:nvPr/>
        </p:nvSpPr>
        <p:spPr>
          <a:xfrm>
            <a:off x="2371117" y="37444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793301" y="2901080"/>
            <a:ext cx="214981" cy="214981"/>
          </a:xfrm>
          <a:prstGeom prst="ellipse">
            <a:avLst/>
          </a:prstGeom>
          <a:solidFill>
            <a:srgbClr val="FFFFFF"/>
          </a:solidFill>
          <a:ln w="19050">
            <a:solidFill>
              <a:srgbClr val="14283A"/>
            </a:solidFill>
            <a:prstDash val="solid"/>
          </a:ln>
        </p:spPr>
      </p:sp>
      <p:sp>
        <p:nvSpPr>
          <p:cNvPr id="17" name="!!no2"/>
          <p:cNvSpPr/>
          <p:nvPr/>
        </p:nvSpPr>
        <p:spPr>
          <a:xfrm>
            <a:off x="3793301"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709636" y="3645246"/>
            <a:ext cx="214981" cy="214981"/>
          </a:xfrm>
          <a:prstGeom prst="ellipse">
            <a:avLst/>
          </a:prstGeom>
          <a:solidFill>
            <a:srgbClr val="FFFFFF"/>
          </a:solidFill>
          <a:ln w="19050">
            <a:solidFill>
              <a:srgbClr val="14283A"/>
            </a:solidFill>
            <a:prstDash val="solid"/>
          </a:ln>
        </p:spPr>
      </p:sp>
      <p:sp>
        <p:nvSpPr>
          <p:cNvPr id="19" name="!!no3"/>
          <p:cNvSpPr/>
          <p:nvPr/>
        </p:nvSpPr>
        <p:spPr>
          <a:xfrm>
            <a:off x="1709636"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924128" y="2884543"/>
            <a:ext cx="214981" cy="214981"/>
          </a:xfrm>
          <a:prstGeom prst="ellipse">
            <a:avLst/>
          </a:prstGeom>
          <a:solidFill>
            <a:srgbClr val="FFFFFF"/>
          </a:solidFill>
          <a:ln w="19050">
            <a:solidFill>
              <a:srgbClr val="14283A"/>
            </a:solidFill>
            <a:prstDash val="solid"/>
          </a:ln>
        </p:spPr>
      </p:sp>
      <p:sp>
        <p:nvSpPr>
          <p:cNvPr id="21" name="!!no4"/>
          <p:cNvSpPr/>
          <p:nvPr/>
        </p:nvSpPr>
        <p:spPr>
          <a:xfrm>
            <a:off x="924128" y="288454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189210" y="1677340"/>
            <a:ext cx="214981" cy="214981"/>
          </a:xfrm>
          <a:prstGeom prst="ellipse">
            <a:avLst/>
          </a:prstGeom>
          <a:solidFill>
            <a:srgbClr val="FFFFFF"/>
          </a:solidFill>
          <a:ln w="19050">
            <a:solidFill>
              <a:srgbClr val="14283A"/>
            </a:solidFill>
            <a:prstDash val="solid"/>
          </a:ln>
        </p:spPr>
      </p:sp>
      <p:sp>
        <p:nvSpPr>
          <p:cNvPr id="23" name="!!no5"/>
          <p:cNvSpPr/>
          <p:nvPr/>
        </p:nvSpPr>
        <p:spPr>
          <a:xfrm>
            <a:off x="2189210" y="167734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354580" y="1660803"/>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sistema estándar del basquetbol universitario moderno — lo corre en alguna versión la mitad de la División I. Un grande corre de pantalla en pantalla, de lado a lado, mientras los cuatro perimetrales rotan un lugar detrás de cada pantalla. La defensa tiene que resolver un pick and roll nuevo cada cuatro segundos, y cada uno llega antes de que la rotación anterior se recupere.</a:t>
            </a:r>
            <a:endParaRPr lang="en-US" sz="950" dirty="0"/>
          </a:p>
        </p:txBody>
      </p:sp>
      <p:sp>
        <p:nvSpPr>
          <p:cNvPr id="26" name="notebox-62"/>
          <p:cNvSpPr/>
          <p:nvPr/>
        </p:nvSpPr>
        <p:spPr>
          <a:xfrm>
            <a:off x="4911495" y="2606040"/>
            <a:ext cx="3821025" cy="1143000"/>
          </a:xfrm>
          <a:prstGeom prst="roundRect">
            <a:avLst>
              <a:gd name="adj" fmla="val 4800"/>
            </a:avLst>
          </a:prstGeom>
          <a:solidFill>
            <a:srgbClr val="E3EDF2"/>
          </a:solidFill>
          <a:ln/>
        </p:spPr>
      </p:sp>
      <p:sp>
        <p:nvSpPr>
          <p:cNvPr id="27" name="notelbl-6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7</a:t>
            </a:r>
            <a:endParaRPr lang="en-US" sz="900" dirty="0"/>
          </a:p>
        </p:txBody>
      </p:sp>
      <p:sp>
        <p:nvSpPr>
          <p:cNvPr id="28" name="note-6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¿Y si está cubierto? Suelta afuera y la cadena sigue — la forma bajo el balón es idéntica a la alineación inicial. Sin principio, sin final.</a:t>
            </a:r>
            <a:endParaRPr lang="en-US" sz="1050" dirty="0"/>
          </a:p>
        </p:txBody>
      </p:sp>
      <p:sp>
        <p:nvSpPr>
          <p:cNvPr id="29" name="kp-62"/>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0" name="kpl-62"/>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5 corre a cada pantalla — una pantalla caminada deja armar la cobertura; una corrida la rompe.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base lee en orden: aro, pase corto, esquinas, pase de regreso. El regreso no es fracaso — carga la siguiente pantalla.</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perímetro rota un lugar detrás de cada pantalla, automático. Nadie mira el balón.</a:t>
            </a:r>
            <a:endParaRPr lang="en-US" sz="8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POSTE + PANTALLAS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de Pantallas (Rick Majerus)</a:t>
            </a:r>
            <a:endParaRPr lang="en-US" sz="2200" dirty="0"/>
          </a:p>
        </p:txBody>
      </p:sp>
      <p:sp>
        <p:nvSpPr>
          <p:cNvPr id="4" name="ph-6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4"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6"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8"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0"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2"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1875006" y="3670051"/>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Rick Majerus — quizá el mejor maestro de ofensiva de media cancha que ha dado el basquetbol universitario — construyó sus equipos de Utah sobre esto: cuatro afuera, uno adentro, donde cada pase va seguido de una pantalla al lado contrario y el poste cruza el carril para encontrarse con el balón en cada reversión. Nada elegante, todo preciso: ángulos, tiempos, y una recepción sellada en el poste al final de la cadena.</a:t>
            </a:r>
            <a:endParaRPr lang="en-US" sz="950" dirty="0"/>
          </a:p>
        </p:txBody>
      </p:sp>
      <p:sp>
        <p:nvSpPr>
          <p:cNvPr id="25" name="notebox-63"/>
          <p:cNvSpPr/>
          <p:nvPr/>
        </p:nvSpPr>
        <p:spPr>
          <a:xfrm>
            <a:off x="4911495" y="2606040"/>
            <a:ext cx="3821025" cy="1143000"/>
          </a:xfrm>
          <a:prstGeom prst="roundRect">
            <a:avLst>
              <a:gd name="adj" fmla="val 4800"/>
            </a:avLst>
          </a:prstGeom>
          <a:solidFill>
            <a:srgbClr val="E3EDF2"/>
          </a:solidFill>
          <a:ln/>
        </p:spPr>
      </p:sp>
      <p:sp>
        <p:nvSpPr>
          <p:cNvPr id="26" name="notelbl-6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6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Para equipos que ejecutan: premia los ángulos y los tiempos por encima del atletismo. Aquí corre el ciclo completo — entrada, pantalla al otro lado, reversión, espejo y el premio del poste, terminando en la forma inicial.</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POSTE + PANTALLAS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de Pantallas (Rick Majerus)</a:t>
            </a:r>
            <a:endParaRPr lang="en-US" sz="2200" dirty="0"/>
          </a:p>
        </p:txBody>
      </p:sp>
      <p:sp>
        <p:nvSpPr>
          <p:cNvPr id="4" name="ph-6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64-0"/>
          <p:cNvSpPr/>
          <p:nvPr/>
        </p:nvSpPr>
        <p:spPr>
          <a:xfrm flipH="1" flipV="1">
            <a:off x="2478608" y="1809637"/>
            <a:ext cx="454768" cy="82685"/>
          </a:xfrm>
          <a:prstGeom prst="line">
            <a:avLst/>
          </a:prstGeom>
          <a:noFill/>
          <a:ln w="19050">
            <a:solidFill>
              <a:srgbClr val="14283A"/>
            </a:solidFill>
            <a:prstDash val="solid"/>
          </a:ln>
        </p:spPr>
      </p:sp>
      <p:sp>
        <p:nvSpPr>
          <p:cNvPr id="14" name="tr-64-0"/>
          <p:cNvSpPr/>
          <p:nvPr/>
        </p:nvSpPr>
        <p:spPr>
          <a:xfrm flipH="1">
            <a:off x="2048645" y="1809637"/>
            <a:ext cx="429963" cy="99222"/>
          </a:xfrm>
          <a:prstGeom prst="line">
            <a:avLst/>
          </a:prstGeom>
          <a:noFill/>
          <a:ln w="19050">
            <a:solidFill>
              <a:srgbClr val="14283A"/>
            </a:solidFill>
            <a:prstDash val="solid"/>
            <a:tailEnd type="triangle"/>
          </a:ln>
        </p:spPr>
      </p:sp>
      <p:sp>
        <p:nvSpPr>
          <p:cNvPr id="15" name="trp-64"/>
          <p:cNvSpPr/>
          <p:nvPr/>
        </p:nvSpPr>
        <p:spPr>
          <a:xfrm flipH="1" flipV="1">
            <a:off x="1097766" y="2892811"/>
            <a:ext cx="826851" cy="826851"/>
          </a:xfrm>
          <a:prstGeom prst="line">
            <a:avLst/>
          </a:prstGeom>
          <a:noFill/>
          <a:ln w="19050">
            <a:solidFill>
              <a:srgbClr val="2E7391"/>
            </a:solidFill>
            <a:prstDash val="dash"/>
            <a:tailEnd type="triangle"/>
          </a:ln>
        </p:spPr>
      </p:sp>
      <p:sp>
        <p:nvSpPr>
          <p:cNvPr id="16"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7"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1"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3"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1941154" y="1801368"/>
            <a:ext cx="214981" cy="214981"/>
          </a:xfrm>
          <a:prstGeom prst="ellipse">
            <a:avLst/>
          </a:prstGeom>
          <a:solidFill>
            <a:srgbClr val="FFFFFF"/>
          </a:solidFill>
          <a:ln w="19050">
            <a:solidFill>
              <a:srgbClr val="14283A"/>
            </a:solidFill>
            <a:prstDash val="solid"/>
          </a:ln>
        </p:spPr>
      </p:sp>
      <p:sp>
        <p:nvSpPr>
          <p:cNvPr id="25" name="!!no5"/>
          <p:cNvSpPr/>
          <p:nvPr/>
        </p:nvSpPr>
        <p:spPr>
          <a:xfrm>
            <a:off x="1941154" y="18013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1048155" y="2843200"/>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Rick Majerus — quizá el mejor maestro de ofensiva de media cancha que ha dado el basquetbol universitario — construyó sus equipos de Utah sobre esto: cuatro afuera, uno adentro, donde cada pase va seguido de una pantalla al lado contrario y el poste cruza el carril para encontrarse con el balón en cada reversión. Nada elegante, todo preciso: ángulos, tiempos, y una recepción sellada en el poste al final de la cadena.</a:t>
            </a:r>
            <a:endParaRPr lang="en-US" sz="950" dirty="0"/>
          </a:p>
        </p:txBody>
      </p:sp>
      <p:sp>
        <p:nvSpPr>
          <p:cNvPr id="28" name="notebox-64"/>
          <p:cNvSpPr/>
          <p:nvPr/>
        </p:nvSpPr>
        <p:spPr>
          <a:xfrm>
            <a:off x="4911495" y="2606040"/>
            <a:ext cx="3821025" cy="1143000"/>
          </a:xfrm>
          <a:prstGeom prst="roundRect">
            <a:avLst>
              <a:gd name="adj" fmla="val 4800"/>
            </a:avLst>
          </a:prstGeom>
          <a:solidFill>
            <a:srgbClr val="E3EDF2"/>
          </a:solidFill>
          <a:ln/>
        </p:spPr>
      </p:sp>
      <p:sp>
        <p:nvSpPr>
          <p:cNvPr id="29" name="notelbl-6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0" name="note-6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Entrada al ala — y el poste corre hacia el balón. Primera regla de Majerus: el poste SIEMPRE es objetivo.</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POSTE + PANTALLAS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de Pantallas (Rick Majerus)</a:t>
            </a:r>
            <a:endParaRPr lang="en-US" sz="2200" dirty="0"/>
          </a:p>
        </p:txBody>
      </p:sp>
      <p:sp>
        <p:nvSpPr>
          <p:cNvPr id="4" name="ph-6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65-0"/>
          <p:cNvSpPr/>
          <p:nvPr/>
        </p:nvSpPr>
        <p:spPr>
          <a:xfrm flipV="1">
            <a:off x="1817127" y="3769274"/>
            <a:ext cx="702823" cy="24806"/>
          </a:xfrm>
          <a:prstGeom prst="line">
            <a:avLst/>
          </a:prstGeom>
          <a:noFill/>
          <a:ln w="44450">
            <a:solidFill>
              <a:srgbClr val="2E7391">
                <a:alpha val="65000"/>
              </a:srgbClr>
            </a:solidFill>
            <a:prstDash val="solid"/>
            <a:tailEnd type="oval"/>
          </a:ln>
        </p:spPr>
      </p:sp>
      <p:sp>
        <p:nvSpPr>
          <p:cNvPr id="14" name="tr-65-1"/>
          <p:cNvSpPr/>
          <p:nvPr/>
        </p:nvSpPr>
        <p:spPr>
          <a:xfrm flipH="1" flipV="1">
            <a:off x="2478608" y="3711394"/>
            <a:ext cx="661481" cy="82685"/>
          </a:xfrm>
          <a:prstGeom prst="line">
            <a:avLst/>
          </a:prstGeom>
          <a:noFill/>
          <a:ln w="19050">
            <a:solidFill>
              <a:srgbClr val="14283A"/>
            </a:solidFill>
            <a:prstDash val="solid"/>
          </a:ln>
        </p:spPr>
      </p:sp>
      <p:sp>
        <p:nvSpPr>
          <p:cNvPr id="15" name="tr-65-1"/>
          <p:cNvSpPr/>
          <p:nvPr/>
        </p:nvSpPr>
        <p:spPr>
          <a:xfrm flipH="1">
            <a:off x="1858469" y="3711394"/>
            <a:ext cx="620138" cy="57880"/>
          </a:xfrm>
          <a:prstGeom prst="line">
            <a:avLst/>
          </a:prstGeom>
          <a:noFill/>
          <a:ln w="19050">
            <a:solidFill>
              <a:srgbClr val="14283A"/>
            </a:solidFill>
            <a:prstDash val="solid"/>
            <a:tailEnd type="triangle"/>
          </a:ln>
        </p:spPr>
      </p:sp>
      <p:sp>
        <p:nvSpPr>
          <p:cNvPr id="16" name="!!o1"/>
          <p:cNvSpPr/>
          <p:nvPr/>
        </p:nvSpPr>
        <p:spPr>
          <a:xfrm>
            <a:off x="2412460" y="3661783"/>
            <a:ext cx="214981" cy="214981"/>
          </a:xfrm>
          <a:prstGeom prst="ellipse">
            <a:avLst/>
          </a:prstGeom>
          <a:solidFill>
            <a:srgbClr val="FFFFFF"/>
          </a:solidFill>
          <a:ln w="19050">
            <a:solidFill>
              <a:srgbClr val="14283A"/>
            </a:solidFill>
            <a:prstDash val="solid"/>
          </a:ln>
        </p:spPr>
      </p:sp>
      <p:sp>
        <p:nvSpPr>
          <p:cNvPr id="17" name="!!no1"/>
          <p:cNvSpPr/>
          <p:nvPr/>
        </p:nvSpPr>
        <p:spPr>
          <a:xfrm>
            <a:off x="2412460" y="36617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750979" y="3661783"/>
            <a:ext cx="214981" cy="214981"/>
          </a:xfrm>
          <a:prstGeom prst="ellipse">
            <a:avLst/>
          </a:prstGeom>
          <a:solidFill>
            <a:srgbClr val="FFFFFF"/>
          </a:solidFill>
          <a:ln w="19050">
            <a:solidFill>
              <a:srgbClr val="14283A"/>
            </a:solidFill>
            <a:prstDash val="solid"/>
          </a:ln>
        </p:spPr>
      </p:sp>
      <p:sp>
        <p:nvSpPr>
          <p:cNvPr id="19" name="!!no2"/>
          <p:cNvSpPr/>
          <p:nvPr/>
        </p:nvSpPr>
        <p:spPr>
          <a:xfrm>
            <a:off x="1750979" y="36617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1"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3"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1941154" y="1801368"/>
            <a:ext cx="214981" cy="214981"/>
          </a:xfrm>
          <a:prstGeom prst="ellipse">
            <a:avLst/>
          </a:prstGeom>
          <a:solidFill>
            <a:srgbClr val="FFFFFF"/>
          </a:solidFill>
          <a:ln w="19050">
            <a:solidFill>
              <a:srgbClr val="14283A"/>
            </a:solidFill>
            <a:prstDash val="solid"/>
          </a:ln>
        </p:spPr>
      </p:sp>
      <p:sp>
        <p:nvSpPr>
          <p:cNvPr id="25" name="!!no5"/>
          <p:cNvSpPr/>
          <p:nvPr/>
        </p:nvSpPr>
        <p:spPr>
          <a:xfrm>
            <a:off x="1941154" y="18013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1048155" y="2843200"/>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Rick Majerus — quizá el mejor maestro de ofensiva de media cancha que ha dado el basquetbol universitario — construyó sus equipos de Utah sobre esto: cuatro afuera, uno adentro, donde cada pase va seguido de una pantalla al lado contrario y el poste cruza el carril para encontrarse con el balón en cada reversión. Nada elegante, todo preciso: ángulos, tiempos, y una recepción sellada en el poste al final de la cadena.</a:t>
            </a:r>
            <a:endParaRPr lang="en-US" sz="950" dirty="0"/>
          </a:p>
        </p:txBody>
      </p:sp>
      <p:sp>
        <p:nvSpPr>
          <p:cNvPr id="28" name="notebox-65"/>
          <p:cNvSpPr/>
          <p:nvPr/>
        </p:nvSpPr>
        <p:spPr>
          <a:xfrm>
            <a:off x="4911495" y="2606040"/>
            <a:ext cx="3821025" cy="1143000"/>
          </a:xfrm>
          <a:prstGeom prst="roundRect">
            <a:avLst>
              <a:gd name="adj" fmla="val 4800"/>
            </a:avLst>
          </a:prstGeom>
          <a:solidFill>
            <a:srgbClr val="E3EDF2"/>
          </a:solidFill>
          <a:ln/>
        </p:spPr>
      </p:sp>
      <p:sp>
        <p:nvSpPr>
          <p:cNvPr id="29" name="notelbl-6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0" name="note-6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pasador pantalla al lado contrario, slot a slot. A ocho metros del balón, dos defensores igual tienen que resolver una pantalla.</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POSTE + PANTALLAS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de Pantallas (Rick Majerus)</a:t>
            </a:r>
            <a:endParaRPr lang="en-US" sz="2200" dirty="0"/>
          </a:p>
        </p:txBody>
      </p:sp>
      <p:sp>
        <p:nvSpPr>
          <p:cNvPr id="4" name="ph-6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66-0"/>
          <p:cNvSpPr/>
          <p:nvPr/>
        </p:nvSpPr>
        <p:spPr>
          <a:xfrm>
            <a:off x="2519950" y="3769274"/>
            <a:ext cx="603601" cy="0"/>
          </a:xfrm>
          <a:prstGeom prst="line">
            <a:avLst/>
          </a:prstGeom>
          <a:noFill/>
          <a:ln w="19050">
            <a:solidFill>
              <a:srgbClr val="14283A"/>
            </a:solidFill>
            <a:prstDash val="solid"/>
            <a:tailEnd type="triangle"/>
          </a:ln>
        </p:spPr>
      </p:sp>
      <p:sp>
        <p:nvSpPr>
          <p:cNvPr id="14" name="!!o1"/>
          <p:cNvSpPr/>
          <p:nvPr/>
        </p:nvSpPr>
        <p:spPr>
          <a:xfrm>
            <a:off x="3016061" y="3661783"/>
            <a:ext cx="214981" cy="214981"/>
          </a:xfrm>
          <a:prstGeom prst="ellipse">
            <a:avLst/>
          </a:prstGeom>
          <a:solidFill>
            <a:srgbClr val="FFFFFF"/>
          </a:solidFill>
          <a:ln w="19050">
            <a:solidFill>
              <a:srgbClr val="14283A"/>
            </a:solidFill>
            <a:prstDash val="solid"/>
          </a:ln>
        </p:spPr>
      </p:sp>
      <p:sp>
        <p:nvSpPr>
          <p:cNvPr id="15" name="!!no1"/>
          <p:cNvSpPr/>
          <p:nvPr/>
        </p:nvSpPr>
        <p:spPr>
          <a:xfrm>
            <a:off x="3016061" y="36617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1750979" y="3661783"/>
            <a:ext cx="214981" cy="214981"/>
          </a:xfrm>
          <a:prstGeom prst="ellipse">
            <a:avLst/>
          </a:prstGeom>
          <a:solidFill>
            <a:srgbClr val="FFFFFF"/>
          </a:solidFill>
          <a:ln w="19050">
            <a:solidFill>
              <a:srgbClr val="14283A"/>
            </a:solidFill>
            <a:prstDash val="solid"/>
          </a:ln>
        </p:spPr>
      </p:sp>
      <p:sp>
        <p:nvSpPr>
          <p:cNvPr id="17" name="!!no2"/>
          <p:cNvSpPr/>
          <p:nvPr/>
        </p:nvSpPr>
        <p:spPr>
          <a:xfrm>
            <a:off x="1750979" y="36617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1"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941154" y="1801368"/>
            <a:ext cx="214981" cy="214981"/>
          </a:xfrm>
          <a:prstGeom prst="ellipse">
            <a:avLst/>
          </a:prstGeom>
          <a:solidFill>
            <a:srgbClr val="FFFFFF"/>
          </a:solidFill>
          <a:ln w="19050">
            <a:solidFill>
              <a:srgbClr val="14283A"/>
            </a:solidFill>
            <a:prstDash val="solid"/>
          </a:ln>
        </p:spPr>
      </p:sp>
      <p:sp>
        <p:nvSpPr>
          <p:cNvPr id="23" name="!!no5"/>
          <p:cNvSpPr/>
          <p:nvPr/>
        </p:nvSpPr>
        <p:spPr>
          <a:xfrm>
            <a:off x="1941154" y="18013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1048155" y="2843200"/>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Rick Majerus — quizá el mejor maestro de ofensiva de media cancha que ha dado el basquetbol universitario — construyó sus equipos de Utah sobre esto: cuatro afuera, uno adentro, donde cada pase va seguido de una pantalla al lado contrario y el poste cruza el carril para encontrarse con el balón en cada reversión. Nada elegante, todo preciso: ángulos, tiempos, y una recepción sellada en el poste al final de la cadena.</a:t>
            </a:r>
            <a:endParaRPr lang="en-US" sz="950" dirty="0"/>
          </a:p>
        </p:txBody>
      </p:sp>
      <p:sp>
        <p:nvSpPr>
          <p:cNvPr id="26" name="notebox-66"/>
          <p:cNvSpPr/>
          <p:nvPr/>
        </p:nvSpPr>
        <p:spPr>
          <a:xfrm>
            <a:off x="4911495" y="2606040"/>
            <a:ext cx="3821025" cy="1143000"/>
          </a:xfrm>
          <a:prstGeom prst="roundRect">
            <a:avLst>
              <a:gd name="adj" fmla="val 4800"/>
            </a:avLst>
          </a:prstGeom>
          <a:solidFill>
            <a:srgbClr val="E3EDF2"/>
          </a:solidFill>
          <a:ln/>
        </p:spPr>
      </p:sp>
      <p:sp>
        <p:nvSpPr>
          <p:cNvPr id="27" name="notelbl-6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28" name="note-6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pantallador sale al slot libre. Cuatro afuera, siempre — la forma se cura sola tras cada acción.</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POSTE + PANTALLAS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de Pantallas (Rick Majerus)</a:t>
            </a:r>
            <a:endParaRPr lang="en-US" sz="2200" dirty="0"/>
          </a:p>
        </p:txBody>
      </p:sp>
      <p:sp>
        <p:nvSpPr>
          <p:cNvPr id="4" name="ph-6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67"/>
          <p:cNvSpPr/>
          <p:nvPr/>
        </p:nvSpPr>
        <p:spPr>
          <a:xfrm>
            <a:off x="1097766" y="2892811"/>
            <a:ext cx="868194" cy="802046"/>
          </a:xfrm>
          <a:prstGeom prst="line">
            <a:avLst/>
          </a:prstGeom>
          <a:noFill/>
          <a:ln w="19050">
            <a:solidFill>
              <a:srgbClr val="2E7391"/>
            </a:solidFill>
            <a:prstDash val="dash"/>
            <a:tailEnd type="triangle"/>
          </a:ln>
        </p:spPr>
      </p:sp>
      <p:sp>
        <p:nvSpPr>
          <p:cNvPr id="14" name="!!o1"/>
          <p:cNvSpPr/>
          <p:nvPr/>
        </p:nvSpPr>
        <p:spPr>
          <a:xfrm>
            <a:off x="3016061" y="3661783"/>
            <a:ext cx="214981" cy="214981"/>
          </a:xfrm>
          <a:prstGeom prst="ellipse">
            <a:avLst/>
          </a:prstGeom>
          <a:solidFill>
            <a:srgbClr val="FFFFFF"/>
          </a:solidFill>
          <a:ln w="19050">
            <a:solidFill>
              <a:srgbClr val="14283A"/>
            </a:solidFill>
            <a:prstDash val="solid"/>
          </a:ln>
        </p:spPr>
      </p:sp>
      <p:sp>
        <p:nvSpPr>
          <p:cNvPr id="15" name="!!no1"/>
          <p:cNvSpPr/>
          <p:nvPr/>
        </p:nvSpPr>
        <p:spPr>
          <a:xfrm>
            <a:off x="3016061" y="36617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1750979" y="3661783"/>
            <a:ext cx="214981" cy="214981"/>
          </a:xfrm>
          <a:prstGeom prst="ellipse">
            <a:avLst/>
          </a:prstGeom>
          <a:solidFill>
            <a:srgbClr val="FFFFFF"/>
          </a:solidFill>
          <a:ln w="19050">
            <a:solidFill>
              <a:srgbClr val="14283A"/>
            </a:solidFill>
            <a:prstDash val="solid"/>
          </a:ln>
        </p:spPr>
      </p:sp>
      <p:sp>
        <p:nvSpPr>
          <p:cNvPr id="17" name="!!no2"/>
          <p:cNvSpPr/>
          <p:nvPr/>
        </p:nvSpPr>
        <p:spPr>
          <a:xfrm>
            <a:off x="1750979" y="36617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1"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941154" y="1801368"/>
            <a:ext cx="214981" cy="214981"/>
          </a:xfrm>
          <a:prstGeom prst="ellipse">
            <a:avLst/>
          </a:prstGeom>
          <a:solidFill>
            <a:srgbClr val="FFFFFF"/>
          </a:solidFill>
          <a:ln w="19050">
            <a:solidFill>
              <a:srgbClr val="14283A"/>
            </a:solidFill>
            <a:prstDash val="solid"/>
          </a:ln>
        </p:spPr>
      </p:sp>
      <p:sp>
        <p:nvSpPr>
          <p:cNvPr id="23" name="!!no5"/>
          <p:cNvSpPr/>
          <p:nvPr/>
        </p:nvSpPr>
        <p:spPr>
          <a:xfrm>
            <a:off x="1941154" y="18013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1916349" y="3645246"/>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Rick Majerus — quizá el mejor maestro de ofensiva de media cancha que ha dado el basquetbol universitario — construyó sus equipos de Utah sobre esto: cuatro afuera, uno adentro, donde cada pase va seguido de una pantalla al lado contrario y el poste cruza el carril para encontrarse con el balón en cada reversión. Nada elegante, todo preciso: ángulos, tiempos, y una recepción sellada en el poste al final de la cadena.</a:t>
            </a:r>
            <a:endParaRPr lang="en-US" sz="950" dirty="0"/>
          </a:p>
        </p:txBody>
      </p:sp>
      <p:sp>
        <p:nvSpPr>
          <p:cNvPr id="26" name="notebox-67"/>
          <p:cNvSpPr/>
          <p:nvPr/>
        </p:nvSpPr>
        <p:spPr>
          <a:xfrm>
            <a:off x="4911495" y="2606040"/>
            <a:ext cx="3821025" cy="1143000"/>
          </a:xfrm>
          <a:prstGeom prst="roundRect">
            <a:avLst>
              <a:gd name="adj" fmla="val 4800"/>
            </a:avLst>
          </a:prstGeom>
          <a:solidFill>
            <a:srgbClr val="E3EDF2"/>
          </a:solidFill>
          <a:ln/>
        </p:spPr>
      </p:sp>
      <p:sp>
        <p:nvSpPr>
          <p:cNvPr id="27" name="notelbl-6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28" name="note-6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Mira adentro primero. Luego revierte.</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POSTE + PANTALLAS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de Pantallas (Rick Majerus)</a:t>
            </a:r>
            <a:endParaRPr lang="en-US" sz="2200" dirty="0"/>
          </a:p>
        </p:txBody>
      </p:sp>
      <p:sp>
        <p:nvSpPr>
          <p:cNvPr id="4" name="ph-6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68-0"/>
          <p:cNvSpPr/>
          <p:nvPr/>
        </p:nvSpPr>
        <p:spPr>
          <a:xfrm flipV="1">
            <a:off x="2048645" y="1809637"/>
            <a:ext cx="429963" cy="99222"/>
          </a:xfrm>
          <a:prstGeom prst="line">
            <a:avLst/>
          </a:prstGeom>
          <a:noFill/>
          <a:ln w="19050">
            <a:solidFill>
              <a:srgbClr val="14283A"/>
            </a:solidFill>
            <a:prstDash val="solid"/>
          </a:ln>
        </p:spPr>
      </p:sp>
      <p:sp>
        <p:nvSpPr>
          <p:cNvPr id="14" name="tr-68-0"/>
          <p:cNvSpPr/>
          <p:nvPr/>
        </p:nvSpPr>
        <p:spPr>
          <a:xfrm>
            <a:off x="2478608" y="1809637"/>
            <a:ext cx="438231" cy="99222"/>
          </a:xfrm>
          <a:prstGeom prst="line">
            <a:avLst/>
          </a:prstGeom>
          <a:noFill/>
          <a:ln w="19050">
            <a:solidFill>
              <a:srgbClr val="14283A"/>
            </a:solidFill>
            <a:prstDash val="solid"/>
            <a:tailEnd type="triangle"/>
          </a:ln>
        </p:spPr>
      </p:sp>
      <p:sp>
        <p:nvSpPr>
          <p:cNvPr id="15" name="tr-68-1"/>
          <p:cNvSpPr/>
          <p:nvPr/>
        </p:nvSpPr>
        <p:spPr>
          <a:xfrm flipH="1" flipV="1">
            <a:off x="3487366" y="2115571"/>
            <a:ext cx="479574" cy="851657"/>
          </a:xfrm>
          <a:prstGeom prst="line">
            <a:avLst/>
          </a:prstGeom>
          <a:noFill/>
          <a:ln w="19050">
            <a:solidFill>
              <a:srgbClr val="14283A"/>
            </a:solidFill>
            <a:prstDash val="solid"/>
          </a:ln>
        </p:spPr>
      </p:sp>
      <p:sp>
        <p:nvSpPr>
          <p:cNvPr id="16" name="tr-68-1"/>
          <p:cNvSpPr/>
          <p:nvPr/>
        </p:nvSpPr>
        <p:spPr>
          <a:xfrm>
            <a:off x="3487366" y="2115571"/>
            <a:ext cx="446500" cy="859925"/>
          </a:xfrm>
          <a:prstGeom prst="line">
            <a:avLst/>
          </a:prstGeom>
          <a:noFill/>
          <a:ln w="19050">
            <a:solidFill>
              <a:srgbClr val="14283A"/>
            </a:solidFill>
            <a:prstDash val="solid"/>
            <a:tailEnd type="triangle"/>
          </a:ln>
        </p:spPr>
      </p:sp>
      <p:sp>
        <p:nvSpPr>
          <p:cNvPr id="17" name="trp-68"/>
          <p:cNvSpPr/>
          <p:nvPr/>
        </p:nvSpPr>
        <p:spPr>
          <a:xfrm>
            <a:off x="1965960" y="3694857"/>
            <a:ext cx="1265082" cy="0"/>
          </a:xfrm>
          <a:prstGeom prst="line">
            <a:avLst/>
          </a:prstGeom>
          <a:noFill/>
          <a:ln w="19050">
            <a:solidFill>
              <a:srgbClr val="2E7391"/>
            </a:solidFill>
            <a:prstDash val="dash"/>
            <a:tailEnd type="triangle"/>
          </a:ln>
        </p:spPr>
      </p:sp>
      <p:sp>
        <p:nvSpPr>
          <p:cNvPr id="18" name="!!o1"/>
          <p:cNvSpPr/>
          <p:nvPr/>
        </p:nvSpPr>
        <p:spPr>
          <a:xfrm>
            <a:off x="3016061" y="3661783"/>
            <a:ext cx="214981" cy="214981"/>
          </a:xfrm>
          <a:prstGeom prst="ellipse">
            <a:avLst/>
          </a:prstGeom>
          <a:solidFill>
            <a:srgbClr val="FFFFFF"/>
          </a:solidFill>
          <a:ln w="19050">
            <a:solidFill>
              <a:srgbClr val="14283A"/>
            </a:solidFill>
            <a:prstDash val="solid"/>
          </a:ln>
        </p:spPr>
      </p:sp>
      <p:sp>
        <p:nvSpPr>
          <p:cNvPr id="19" name="!!no1"/>
          <p:cNvSpPr/>
          <p:nvPr/>
        </p:nvSpPr>
        <p:spPr>
          <a:xfrm>
            <a:off x="3016061" y="36617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1750979" y="3661783"/>
            <a:ext cx="214981" cy="214981"/>
          </a:xfrm>
          <a:prstGeom prst="ellipse">
            <a:avLst/>
          </a:prstGeom>
          <a:solidFill>
            <a:srgbClr val="FFFFFF"/>
          </a:solidFill>
          <a:ln w="19050">
            <a:solidFill>
              <a:srgbClr val="14283A"/>
            </a:solidFill>
            <a:prstDash val="solid"/>
          </a:ln>
        </p:spPr>
      </p:sp>
      <p:sp>
        <p:nvSpPr>
          <p:cNvPr id="21" name="!!no2"/>
          <p:cNvSpPr/>
          <p:nvPr/>
        </p:nvSpPr>
        <p:spPr>
          <a:xfrm>
            <a:off x="1750979" y="36617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3"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3826375" y="2868006"/>
            <a:ext cx="214981" cy="214981"/>
          </a:xfrm>
          <a:prstGeom prst="ellipse">
            <a:avLst/>
          </a:prstGeom>
          <a:solidFill>
            <a:srgbClr val="FFFFFF"/>
          </a:solidFill>
          <a:ln w="19050">
            <a:solidFill>
              <a:srgbClr val="14283A"/>
            </a:solidFill>
            <a:prstDash val="solid"/>
          </a:ln>
        </p:spPr>
      </p:sp>
      <p:sp>
        <p:nvSpPr>
          <p:cNvPr id="25" name="!!no4"/>
          <p:cNvSpPr/>
          <p:nvPr/>
        </p:nvSpPr>
        <p:spPr>
          <a:xfrm>
            <a:off x="3826375" y="286800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o5"/>
          <p:cNvSpPr/>
          <p:nvPr/>
        </p:nvSpPr>
        <p:spPr>
          <a:xfrm>
            <a:off x="2809348" y="1801368"/>
            <a:ext cx="214981" cy="214981"/>
          </a:xfrm>
          <a:prstGeom prst="ellipse">
            <a:avLst/>
          </a:prstGeom>
          <a:solidFill>
            <a:srgbClr val="FFFFFF"/>
          </a:solidFill>
          <a:ln w="19050">
            <a:solidFill>
              <a:srgbClr val="14283A"/>
            </a:solidFill>
            <a:prstDash val="solid"/>
          </a:ln>
        </p:spPr>
      </p:sp>
      <p:sp>
        <p:nvSpPr>
          <p:cNvPr id="27" name="!!no5"/>
          <p:cNvSpPr/>
          <p:nvPr/>
        </p:nvSpPr>
        <p:spPr>
          <a:xfrm>
            <a:off x="2809348" y="18013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8" name="!!ball"/>
          <p:cNvSpPr/>
          <p:nvPr/>
        </p:nvSpPr>
        <p:spPr>
          <a:xfrm>
            <a:off x="3181431" y="3645246"/>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Rick Majerus — quizá el mejor maestro de ofensiva de media cancha que ha dado el basquetbol universitario — construyó sus equipos de Utah sobre esto: cuatro afuera, uno adentro, donde cada pase va seguido de una pantalla al lado contrario y el poste cruza el carril para encontrarse con el balón en cada reversión. Nada elegante, todo preciso: ángulos, tiempos, y una recepción sellada en el poste al final de la cadena.</a:t>
            </a:r>
            <a:endParaRPr lang="en-US" sz="950" dirty="0"/>
          </a:p>
        </p:txBody>
      </p:sp>
      <p:sp>
        <p:nvSpPr>
          <p:cNvPr id="30" name="notebox-68"/>
          <p:cNvSpPr/>
          <p:nvPr/>
        </p:nvSpPr>
        <p:spPr>
          <a:xfrm>
            <a:off x="4911495" y="2606040"/>
            <a:ext cx="3821025" cy="1143000"/>
          </a:xfrm>
          <a:prstGeom prst="roundRect">
            <a:avLst>
              <a:gd name="adj" fmla="val 4800"/>
            </a:avLst>
          </a:prstGeom>
          <a:solidFill>
            <a:srgbClr val="E3EDF2"/>
          </a:solidFill>
          <a:ln/>
        </p:spPr>
      </p:sp>
      <p:sp>
        <p:nvSpPr>
          <p:cNvPr id="31" name="notelbl-6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32" name="note-6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Swing — el poste cruza con el balón y el ala débil prueba la puerta atrás antes de rellenar.</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POSTE + PANTALLAS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de Pantallas (Rick Majerus)</a:t>
            </a:r>
            <a:endParaRPr lang="en-US" sz="2200" dirty="0"/>
          </a:p>
        </p:txBody>
      </p:sp>
      <p:sp>
        <p:nvSpPr>
          <p:cNvPr id="4" name="ph-6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6 DE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69"/>
          <p:cNvSpPr/>
          <p:nvPr/>
        </p:nvSpPr>
        <p:spPr>
          <a:xfrm flipV="1">
            <a:off x="3231042" y="2901080"/>
            <a:ext cx="810314" cy="793777"/>
          </a:xfrm>
          <a:prstGeom prst="line">
            <a:avLst/>
          </a:prstGeom>
          <a:noFill/>
          <a:ln w="19050">
            <a:solidFill>
              <a:srgbClr val="2E7391"/>
            </a:solidFill>
            <a:prstDash val="dash"/>
            <a:tailEnd type="triangle"/>
          </a:ln>
        </p:spPr>
      </p:sp>
      <p:sp>
        <p:nvSpPr>
          <p:cNvPr id="14" name="!!o1"/>
          <p:cNvSpPr/>
          <p:nvPr/>
        </p:nvSpPr>
        <p:spPr>
          <a:xfrm>
            <a:off x="3016061" y="3661783"/>
            <a:ext cx="214981" cy="214981"/>
          </a:xfrm>
          <a:prstGeom prst="ellipse">
            <a:avLst/>
          </a:prstGeom>
          <a:solidFill>
            <a:srgbClr val="FFFFFF"/>
          </a:solidFill>
          <a:ln w="19050">
            <a:solidFill>
              <a:srgbClr val="14283A"/>
            </a:solidFill>
            <a:prstDash val="solid"/>
          </a:ln>
        </p:spPr>
      </p:sp>
      <p:sp>
        <p:nvSpPr>
          <p:cNvPr id="15" name="!!no1"/>
          <p:cNvSpPr/>
          <p:nvPr/>
        </p:nvSpPr>
        <p:spPr>
          <a:xfrm>
            <a:off x="3016061" y="36617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1750979" y="3661783"/>
            <a:ext cx="214981" cy="214981"/>
          </a:xfrm>
          <a:prstGeom prst="ellipse">
            <a:avLst/>
          </a:prstGeom>
          <a:solidFill>
            <a:srgbClr val="FFFFFF"/>
          </a:solidFill>
          <a:ln w="19050">
            <a:solidFill>
              <a:srgbClr val="14283A"/>
            </a:solidFill>
            <a:prstDash val="solid"/>
          </a:ln>
        </p:spPr>
      </p:sp>
      <p:sp>
        <p:nvSpPr>
          <p:cNvPr id="17" name="!!no2"/>
          <p:cNvSpPr/>
          <p:nvPr/>
        </p:nvSpPr>
        <p:spPr>
          <a:xfrm>
            <a:off x="1750979" y="36617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26375" y="2868006"/>
            <a:ext cx="214981" cy="214981"/>
          </a:xfrm>
          <a:prstGeom prst="ellipse">
            <a:avLst/>
          </a:prstGeom>
          <a:solidFill>
            <a:srgbClr val="FFFFFF"/>
          </a:solidFill>
          <a:ln w="19050">
            <a:solidFill>
              <a:srgbClr val="14283A"/>
            </a:solidFill>
            <a:prstDash val="solid"/>
          </a:ln>
        </p:spPr>
      </p:sp>
      <p:sp>
        <p:nvSpPr>
          <p:cNvPr id="21" name="!!no4"/>
          <p:cNvSpPr/>
          <p:nvPr/>
        </p:nvSpPr>
        <p:spPr>
          <a:xfrm>
            <a:off x="3826375" y="286800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809348" y="1801368"/>
            <a:ext cx="214981" cy="214981"/>
          </a:xfrm>
          <a:prstGeom prst="ellipse">
            <a:avLst/>
          </a:prstGeom>
          <a:solidFill>
            <a:srgbClr val="FFFFFF"/>
          </a:solidFill>
          <a:ln w="19050">
            <a:solidFill>
              <a:srgbClr val="14283A"/>
            </a:solidFill>
            <a:prstDash val="solid"/>
          </a:ln>
        </p:spPr>
      </p:sp>
      <p:sp>
        <p:nvSpPr>
          <p:cNvPr id="23" name="!!no5"/>
          <p:cNvSpPr/>
          <p:nvPr/>
        </p:nvSpPr>
        <p:spPr>
          <a:xfrm>
            <a:off x="2809348" y="18013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3991745" y="2851469"/>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Rick Majerus — quizá el mejor maestro de ofensiva de media cancha que ha dado el basquetbol universitario — construyó sus equipos de Utah sobre esto: cuatro afuera, uno adentro, donde cada pase va seguido de una pantalla al lado contrario y el poste cruza el carril para encontrarse con el balón en cada reversión. Nada elegante, todo preciso: ángulos, tiempos, y una recepción sellada en el poste al final de la cadena.</a:t>
            </a:r>
            <a:endParaRPr lang="en-US" sz="950" dirty="0"/>
          </a:p>
        </p:txBody>
      </p:sp>
      <p:sp>
        <p:nvSpPr>
          <p:cNvPr id="26" name="notebox-69"/>
          <p:cNvSpPr/>
          <p:nvPr/>
        </p:nvSpPr>
        <p:spPr>
          <a:xfrm>
            <a:off x="4911495" y="2606040"/>
            <a:ext cx="3821025" cy="1143000"/>
          </a:xfrm>
          <a:prstGeom prst="roundRect">
            <a:avLst>
              <a:gd name="adj" fmla="val 4800"/>
            </a:avLst>
          </a:prstGeom>
          <a:solidFill>
            <a:srgbClr val="E3EDF2"/>
          </a:solidFill>
          <a:ln/>
        </p:spPr>
      </p:sp>
      <p:sp>
        <p:nvSpPr>
          <p:cNvPr id="27" name="notelbl-6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6</a:t>
            </a:r>
            <a:endParaRPr lang="en-US" sz="900" dirty="0"/>
          </a:p>
        </p:txBody>
      </p:sp>
      <p:sp>
        <p:nvSpPr>
          <p:cNvPr id="28" name="note-6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Entrada al ala, lado nuevo. Poste sellado. La ofensiva se ha reflejado en espejo.</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POSTE + PANTALLAS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de Pantallas (Rick Majerus)</a:t>
            </a:r>
            <a:endParaRPr lang="en-US" sz="2200" dirty="0"/>
          </a:p>
        </p:txBody>
      </p:sp>
      <p:sp>
        <p:nvSpPr>
          <p:cNvPr id="4" name="ph-7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7 DE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70-0"/>
          <p:cNvSpPr/>
          <p:nvPr/>
        </p:nvSpPr>
        <p:spPr>
          <a:xfrm flipH="1" flipV="1">
            <a:off x="2478608" y="3752737"/>
            <a:ext cx="644944" cy="16537"/>
          </a:xfrm>
          <a:prstGeom prst="line">
            <a:avLst/>
          </a:prstGeom>
          <a:noFill/>
          <a:ln w="44450">
            <a:solidFill>
              <a:srgbClr val="2E7391">
                <a:alpha val="65000"/>
              </a:srgbClr>
            </a:solidFill>
            <a:prstDash val="solid"/>
            <a:tailEnd type="oval"/>
          </a:ln>
        </p:spPr>
      </p:sp>
      <p:sp>
        <p:nvSpPr>
          <p:cNvPr id="14" name="tr-70-1"/>
          <p:cNvSpPr/>
          <p:nvPr/>
        </p:nvSpPr>
        <p:spPr>
          <a:xfrm flipV="1">
            <a:off x="1858469" y="3711394"/>
            <a:ext cx="603601" cy="57880"/>
          </a:xfrm>
          <a:prstGeom prst="line">
            <a:avLst/>
          </a:prstGeom>
          <a:noFill/>
          <a:ln w="19050">
            <a:solidFill>
              <a:srgbClr val="14283A"/>
            </a:solidFill>
            <a:prstDash val="solid"/>
          </a:ln>
        </p:spPr>
      </p:sp>
      <p:sp>
        <p:nvSpPr>
          <p:cNvPr id="15" name="tr-70-1"/>
          <p:cNvSpPr/>
          <p:nvPr/>
        </p:nvSpPr>
        <p:spPr>
          <a:xfrm>
            <a:off x="2462071" y="3711394"/>
            <a:ext cx="661481" cy="66148"/>
          </a:xfrm>
          <a:prstGeom prst="line">
            <a:avLst/>
          </a:prstGeom>
          <a:noFill/>
          <a:ln w="19050">
            <a:solidFill>
              <a:srgbClr val="14283A"/>
            </a:solidFill>
            <a:prstDash val="solid"/>
            <a:tailEnd type="triangle"/>
          </a:ln>
        </p:spPr>
      </p:sp>
      <p:sp>
        <p:nvSpPr>
          <p:cNvPr id="16" name="!!o1"/>
          <p:cNvSpPr/>
          <p:nvPr/>
        </p:nvSpPr>
        <p:spPr>
          <a:xfrm>
            <a:off x="2371117" y="3645246"/>
            <a:ext cx="214981" cy="214981"/>
          </a:xfrm>
          <a:prstGeom prst="ellipse">
            <a:avLst/>
          </a:prstGeom>
          <a:solidFill>
            <a:srgbClr val="FFFFFF"/>
          </a:solidFill>
          <a:ln w="19050">
            <a:solidFill>
              <a:srgbClr val="14283A"/>
            </a:solidFill>
            <a:prstDash val="solid"/>
          </a:ln>
        </p:spPr>
      </p:sp>
      <p:sp>
        <p:nvSpPr>
          <p:cNvPr id="17" name="!!no1"/>
          <p:cNvSpPr/>
          <p:nvPr/>
        </p:nvSpPr>
        <p:spPr>
          <a:xfrm>
            <a:off x="2371117"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16061" y="3670051"/>
            <a:ext cx="214981" cy="214981"/>
          </a:xfrm>
          <a:prstGeom prst="ellipse">
            <a:avLst/>
          </a:prstGeom>
          <a:solidFill>
            <a:srgbClr val="FFFFFF"/>
          </a:solidFill>
          <a:ln w="19050">
            <a:solidFill>
              <a:srgbClr val="14283A"/>
            </a:solidFill>
            <a:prstDash val="solid"/>
          </a:ln>
        </p:spPr>
      </p:sp>
      <p:sp>
        <p:nvSpPr>
          <p:cNvPr id="19" name="!!no2"/>
          <p:cNvSpPr/>
          <p:nvPr/>
        </p:nvSpPr>
        <p:spPr>
          <a:xfrm>
            <a:off x="3016061" y="367005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1"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826375" y="2868006"/>
            <a:ext cx="214981" cy="214981"/>
          </a:xfrm>
          <a:prstGeom prst="ellipse">
            <a:avLst/>
          </a:prstGeom>
          <a:solidFill>
            <a:srgbClr val="FFFFFF"/>
          </a:solidFill>
          <a:ln w="19050">
            <a:solidFill>
              <a:srgbClr val="14283A"/>
            </a:solidFill>
            <a:prstDash val="solid"/>
          </a:ln>
        </p:spPr>
      </p:sp>
      <p:sp>
        <p:nvSpPr>
          <p:cNvPr id="23" name="!!no4"/>
          <p:cNvSpPr/>
          <p:nvPr/>
        </p:nvSpPr>
        <p:spPr>
          <a:xfrm>
            <a:off x="3826375" y="286800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809348" y="1801368"/>
            <a:ext cx="214981" cy="214981"/>
          </a:xfrm>
          <a:prstGeom prst="ellipse">
            <a:avLst/>
          </a:prstGeom>
          <a:solidFill>
            <a:srgbClr val="FFFFFF"/>
          </a:solidFill>
          <a:ln w="19050">
            <a:solidFill>
              <a:srgbClr val="14283A"/>
            </a:solidFill>
            <a:prstDash val="solid"/>
          </a:ln>
        </p:spPr>
      </p:sp>
      <p:sp>
        <p:nvSpPr>
          <p:cNvPr id="25" name="!!no5"/>
          <p:cNvSpPr/>
          <p:nvPr/>
        </p:nvSpPr>
        <p:spPr>
          <a:xfrm>
            <a:off x="2809348" y="18013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991745" y="2851469"/>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Rick Majerus — quizá el mejor maestro de ofensiva de media cancha que ha dado el basquetbol universitario — construyó sus equipos de Utah sobre esto: cuatro afuera, uno adentro, donde cada pase va seguido de una pantalla al lado contrario y el poste cruza el carril para encontrarse con el balón en cada reversión. Nada elegante, todo preciso: ángulos, tiempos, y una recepción sellada en el poste al final de la cadena.</a:t>
            </a:r>
            <a:endParaRPr lang="en-US" sz="950" dirty="0"/>
          </a:p>
        </p:txBody>
      </p:sp>
      <p:sp>
        <p:nvSpPr>
          <p:cNvPr id="28" name="notebox-70"/>
          <p:cNvSpPr/>
          <p:nvPr/>
        </p:nvSpPr>
        <p:spPr>
          <a:xfrm>
            <a:off x="4911495" y="2606040"/>
            <a:ext cx="3821025" cy="1143000"/>
          </a:xfrm>
          <a:prstGeom prst="roundRect">
            <a:avLst>
              <a:gd name="adj" fmla="val 4800"/>
            </a:avLst>
          </a:prstGeom>
          <a:solidFill>
            <a:srgbClr val="E3EDF2"/>
          </a:solidFill>
          <a:ln/>
        </p:spPr>
      </p:sp>
      <p:sp>
        <p:nvSpPr>
          <p:cNvPr id="29" name="notelbl-7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7</a:t>
            </a:r>
            <a:endParaRPr lang="en-US" sz="900" dirty="0"/>
          </a:p>
        </p:txBody>
      </p:sp>
      <p:sp>
        <p:nvSpPr>
          <p:cNvPr id="30" name="note-7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Pantalla al otro lado otra vez — y la continuidad llegó a casa: la forma exacta del inicio, cada jugador un asiento más allá.</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POSTE + PANTALLAS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de Pantallas (Rick Majerus)</a:t>
            </a:r>
            <a:endParaRPr lang="en-US" sz="2200" dirty="0"/>
          </a:p>
        </p:txBody>
      </p:sp>
      <p:sp>
        <p:nvSpPr>
          <p:cNvPr id="4" name="ph-7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8 DE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71"/>
          <p:cNvSpPr/>
          <p:nvPr/>
        </p:nvSpPr>
        <p:spPr>
          <a:xfrm flipH="1" flipV="1">
            <a:off x="3024329" y="1834442"/>
            <a:ext cx="1017027" cy="1066638"/>
          </a:xfrm>
          <a:prstGeom prst="line">
            <a:avLst/>
          </a:prstGeom>
          <a:noFill/>
          <a:ln w="19050">
            <a:solidFill>
              <a:srgbClr val="2E7391"/>
            </a:solidFill>
            <a:prstDash val="dash"/>
            <a:tailEnd type="triangle"/>
          </a:ln>
        </p:spPr>
      </p:sp>
      <p:sp>
        <p:nvSpPr>
          <p:cNvPr id="14" name="!!o1"/>
          <p:cNvSpPr/>
          <p:nvPr/>
        </p:nvSpPr>
        <p:spPr>
          <a:xfrm>
            <a:off x="2371117" y="3645246"/>
            <a:ext cx="214981" cy="214981"/>
          </a:xfrm>
          <a:prstGeom prst="ellipse">
            <a:avLst/>
          </a:prstGeom>
          <a:solidFill>
            <a:srgbClr val="FFFFFF"/>
          </a:solidFill>
          <a:ln w="19050">
            <a:solidFill>
              <a:srgbClr val="14283A"/>
            </a:solidFill>
            <a:prstDash val="solid"/>
          </a:ln>
        </p:spPr>
      </p:sp>
      <p:sp>
        <p:nvSpPr>
          <p:cNvPr id="15" name="!!no1"/>
          <p:cNvSpPr/>
          <p:nvPr/>
        </p:nvSpPr>
        <p:spPr>
          <a:xfrm>
            <a:off x="2371117"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016061" y="3670051"/>
            <a:ext cx="214981" cy="214981"/>
          </a:xfrm>
          <a:prstGeom prst="ellipse">
            <a:avLst/>
          </a:prstGeom>
          <a:solidFill>
            <a:srgbClr val="FFFFFF"/>
          </a:solidFill>
          <a:ln w="19050">
            <a:solidFill>
              <a:srgbClr val="14283A"/>
            </a:solidFill>
            <a:prstDash val="solid"/>
          </a:ln>
        </p:spPr>
      </p:sp>
      <p:sp>
        <p:nvSpPr>
          <p:cNvPr id="17" name="!!no2"/>
          <p:cNvSpPr/>
          <p:nvPr/>
        </p:nvSpPr>
        <p:spPr>
          <a:xfrm>
            <a:off x="3016061" y="367005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26375" y="2868006"/>
            <a:ext cx="214981" cy="214981"/>
          </a:xfrm>
          <a:prstGeom prst="ellipse">
            <a:avLst/>
          </a:prstGeom>
          <a:solidFill>
            <a:srgbClr val="FFFFFF"/>
          </a:solidFill>
          <a:ln w="19050">
            <a:solidFill>
              <a:srgbClr val="14283A"/>
            </a:solidFill>
            <a:prstDash val="solid"/>
          </a:ln>
        </p:spPr>
      </p:sp>
      <p:sp>
        <p:nvSpPr>
          <p:cNvPr id="21" name="!!no4"/>
          <p:cNvSpPr/>
          <p:nvPr/>
        </p:nvSpPr>
        <p:spPr>
          <a:xfrm>
            <a:off x="3826375" y="286800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809348" y="1801368"/>
            <a:ext cx="214981" cy="214981"/>
          </a:xfrm>
          <a:prstGeom prst="ellipse">
            <a:avLst/>
          </a:prstGeom>
          <a:solidFill>
            <a:srgbClr val="FFFFFF"/>
          </a:solidFill>
          <a:ln w="19050">
            <a:solidFill>
              <a:srgbClr val="14283A"/>
            </a:solidFill>
            <a:prstDash val="solid"/>
          </a:ln>
        </p:spPr>
      </p:sp>
      <p:sp>
        <p:nvSpPr>
          <p:cNvPr id="23" name="!!no5"/>
          <p:cNvSpPr/>
          <p:nvPr/>
        </p:nvSpPr>
        <p:spPr>
          <a:xfrm>
            <a:off x="2809348" y="18013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974718" y="178483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Rick Majerus — quizá el mejor maestro de ofensiva de media cancha que ha dado el basquetbol universitario — construyó sus equipos de Utah sobre esto: cuatro afuera, uno adentro, donde cada pase va seguido de una pantalla al lado contrario y el poste cruza el carril para encontrarse con el balón en cada reversión. Nada elegante, todo preciso: ángulos, tiempos, y una recepción sellada en el poste al final de la cadena.</a:t>
            </a:r>
            <a:endParaRPr lang="en-US" sz="950" dirty="0"/>
          </a:p>
        </p:txBody>
      </p:sp>
      <p:sp>
        <p:nvSpPr>
          <p:cNvPr id="26" name="notebox-71"/>
          <p:cNvSpPr/>
          <p:nvPr/>
        </p:nvSpPr>
        <p:spPr>
          <a:xfrm>
            <a:off x="4911495" y="2606040"/>
            <a:ext cx="3821025" cy="1143000"/>
          </a:xfrm>
          <a:prstGeom prst="roundRect">
            <a:avLst>
              <a:gd name="adj" fmla="val 4800"/>
            </a:avLst>
          </a:prstGeom>
          <a:solidFill>
            <a:srgbClr val="E3EDF2"/>
          </a:solidFill>
          <a:ln/>
        </p:spPr>
      </p:sp>
      <p:sp>
        <p:nvSpPr>
          <p:cNvPr id="27" name="notelbl-7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8</a:t>
            </a:r>
            <a:endParaRPr lang="en-US" sz="900" dirty="0"/>
          </a:p>
        </p:txBody>
      </p:sp>
      <p:sp>
        <p:nvSpPr>
          <p:cNvPr id="28" name="note-7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Y el premio por el que Majerus construyó todo: una recepción profunda en el poste contra un defensor que persiguió pantallas toda la posesión. Anota — o suelta afuera y córrela otra vez.</a:t>
            </a:r>
            <a:endParaRPr lang="en-US" sz="1050" dirty="0"/>
          </a:p>
        </p:txBody>
      </p:sp>
      <p:sp>
        <p:nvSpPr>
          <p:cNvPr id="29" name="kp-71"/>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0" name="kpl-71"/>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Las pantallas se ponen al defensor, no a un lugar — pecho al hombro por donde quiere pasar.</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cortador prepara a su hombre: camínalo adentro y explota hombro con hombro por la pantalla.</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poste corre hacia el balón en CADA pase que cruza la cancha — siempre es objetivo, siempre sella.</a:t>
            </a:r>
            <a:endParaRPr lang="en-US" sz="8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JUGADA ARMADA  ·  PANTALLA DIRECTA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Horns Twist</a:t>
            </a:r>
            <a:endParaRPr lang="en-US" sz="2200" dirty="0"/>
          </a:p>
        </p:txBody>
      </p:sp>
      <p:sp>
        <p:nvSpPr>
          <p:cNvPr id="4" name="ph-7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893301"/>
            <a:ext cx="214981" cy="214981"/>
          </a:xfrm>
          <a:prstGeom prst="ellipse">
            <a:avLst/>
          </a:prstGeom>
          <a:solidFill>
            <a:srgbClr val="FFFFFF"/>
          </a:solidFill>
          <a:ln w="19050">
            <a:solidFill>
              <a:srgbClr val="14283A"/>
            </a:solidFill>
            <a:prstDash val="solid"/>
          </a:ln>
        </p:spPr>
      </p:sp>
      <p:sp>
        <p:nvSpPr>
          <p:cNvPr id="14" name="!!no1"/>
          <p:cNvSpPr/>
          <p:nvPr/>
        </p:nvSpPr>
        <p:spPr>
          <a:xfrm>
            <a:off x="2371117" y="389330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651267" y="1371405"/>
            <a:ext cx="214981" cy="214981"/>
          </a:xfrm>
          <a:prstGeom prst="ellipse">
            <a:avLst/>
          </a:prstGeom>
          <a:solidFill>
            <a:srgbClr val="FFFFFF"/>
          </a:solidFill>
          <a:ln w="19050">
            <a:solidFill>
              <a:srgbClr val="14283A"/>
            </a:solidFill>
            <a:prstDash val="solid"/>
          </a:ln>
        </p:spPr>
      </p:sp>
      <p:sp>
        <p:nvSpPr>
          <p:cNvPr id="16" name="!!no2"/>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18"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1916349" y="2570339"/>
            <a:ext cx="214981" cy="214981"/>
          </a:xfrm>
          <a:prstGeom prst="ellipse">
            <a:avLst/>
          </a:prstGeom>
          <a:solidFill>
            <a:srgbClr val="FFFFFF"/>
          </a:solidFill>
          <a:ln w="19050">
            <a:solidFill>
              <a:srgbClr val="14283A"/>
            </a:solidFill>
            <a:prstDash val="solid"/>
          </a:ln>
        </p:spPr>
      </p:sp>
      <p:sp>
        <p:nvSpPr>
          <p:cNvPr id="20" name="!!no4"/>
          <p:cNvSpPr/>
          <p:nvPr/>
        </p:nvSpPr>
        <p:spPr>
          <a:xfrm>
            <a:off x="1916349" y="257033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825885" y="2570339"/>
            <a:ext cx="214981" cy="214981"/>
          </a:xfrm>
          <a:prstGeom prst="ellipse">
            <a:avLst/>
          </a:prstGeom>
          <a:solidFill>
            <a:srgbClr val="FFFFFF"/>
          </a:solidFill>
          <a:ln w="19050">
            <a:solidFill>
              <a:srgbClr val="14283A"/>
            </a:solidFill>
            <a:prstDash val="solid"/>
          </a:ln>
        </p:spPr>
      </p:sp>
      <p:sp>
        <p:nvSpPr>
          <p:cNvPr id="22" name="!!no5"/>
          <p:cNvSpPr/>
          <p:nvPr/>
        </p:nvSpPr>
        <p:spPr>
          <a:xfrm>
            <a:off x="2825885" y="257033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2536487" y="3876764"/>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Nuestra jugada armada principal. Alineación Horns — grandes en los codos, tiradores pegados a las esquinas — con doble pantalla en giro: 1 rechaza la primera pantalla y dobla la esquina con la re-pantalla. Termina en espaciado 4-Out si no sale nada.</a:t>
            </a:r>
            <a:endParaRPr lang="en-US" sz="950" dirty="0"/>
          </a:p>
        </p:txBody>
      </p:sp>
      <p:sp>
        <p:nvSpPr>
          <p:cNvPr id="25" name="notebox-72"/>
          <p:cNvSpPr/>
          <p:nvPr/>
        </p:nvSpPr>
        <p:spPr>
          <a:xfrm>
            <a:off x="4911495" y="2606040"/>
            <a:ext cx="3821025" cy="1143000"/>
          </a:xfrm>
          <a:prstGeom prst="roundRect">
            <a:avLst>
              <a:gd name="adj" fmla="val 4800"/>
            </a:avLst>
          </a:prstGeom>
          <a:solidFill>
            <a:srgbClr val="E3EDF2"/>
          </a:solidFill>
          <a:ln/>
        </p:spPr>
      </p:sp>
      <p:sp>
        <p:nvSpPr>
          <p:cNvPr id="26" name="notelbl-7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7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Posesiones de necesito-canasta, salidas de tiempo fuera, o para conseguir un toque de pintura cuesta abajo contra una defensa armada.</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JUGADA ARMADA  ·  PANTALLA DIRECTA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Horns Twist</a:t>
            </a:r>
            <a:endParaRPr lang="en-US" sz="2200" dirty="0"/>
          </a:p>
        </p:txBody>
      </p:sp>
      <p:sp>
        <p:nvSpPr>
          <p:cNvPr id="4" name="ph-7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73-0"/>
          <p:cNvSpPr/>
          <p:nvPr/>
        </p:nvSpPr>
        <p:spPr>
          <a:xfrm flipH="1" flipV="1">
            <a:off x="2106525" y="3546024"/>
            <a:ext cx="372083" cy="454768"/>
          </a:xfrm>
          <a:prstGeom prst="line">
            <a:avLst/>
          </a:prstGeom>
          <a:noFill/>
          <a:ln w="19050">
            <a:solidFill>
              <a:srgbClr val="14283A"/>
            </a:solidFill>
            <a:prstDash val="sysDot"/>
          </a:ln>
        </p:spPr>
      </p:sp>
      <p:sp>
        <p:nvSpPr>
          <p:cNvPr id="14" name="tr-73-0"/>
          <p:cNvSpPr/>
          <p:nvPr/>
        </p:nvSpPr>
        <p:spPr>
          <a:xfrm flipH="1" flipV="1">
            <a:off x="1800590" y="3240089"/>
            <a:ext cx="305935" cy="305935"/>
          </a:xfrm>
          <a:prstGeom prst="line">
            <a:avLst/>
          </a:prstGeom>
          <a:noFill/>
          <a:ln w="19050">
            <a:solidFill>
              <a:srgbClr val="14283A"/>
            </a:solidFill>
            <a:prstDash val="sysDot"/>
            <a:tailEnd type="triangle"/>
          </a:ln>
        </p:spPr>
      </p:sp>
      <p:sp>
        <p:nvSpPr>
          <p:cNvPr id="15" name="tr-73-1"/>
          <p:cNvSpPr/>
          <p:nvPr/>
        </p:nvSpPr>
        <p:spPr>
          <a:xfrm>
            <a:off x="2023840" y="2677830"/>
            <a:ext cx="107491" cy="512648"/>
          </a:xfrm>
          <a:prstGeom prst="line">
            <a:avLst/>
          </a:prstGeom>
          <a:noFill/>
          <a:ln w="44450">
            <a:solidFill>
              <a:srgbClr val="2E7391">
                <a:alpha val="65000"/>
              </a:srgbClr>
            </a:solidFill>
            <a:prstDash val="solid"/>
            <a:tailEnd type="oval"/>
          </a:ln>
        </p:spPr>
      </p:sp>
      <p:sp>
        <p:nvSpPr>
          <p:cNvPr id="16" name="!!o1"/>
          <p:cNvSpPr/>
          <p:nvPr/>
        </p:nvSpPr>
        <p:spPr>
          <a:xfrm>
            <a:off x="1693099" y="3132598"/>
            <a:ext cx="214981" cy="214981"/>
          </a:xfrm>
          <a:prstGeom prst="ellipse">
            <a:avLst/>
          </a:prstGeom>
          <a:solidFill>
            <a:srgbClr val="FFFFFF"/>
          </a:solidFill>
          <a:ln w="19050">
            <a:solidFill>
              <a:srgbClr val="14283A"/>
            </a:solidFill>
            <a:prstDash val="solid"/>
          </a:ln>
        </p:spPr>
      </p:sp>
      <p:sp>
        <p:nvSpPr>
          <p:cNvPr id="17" name="!!no1"/>
          <p:cNvSpPr/>
          <p:nvPr/>
        </p:nvSpPr>
        <p:spPr>
          <a:xfrm>
            <a:off x="1693099" y="313259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651267" y="1371405"/>
            <a:ext cx="214981" cy="214981"/>
          </a:xfrm>
          <a:prstGeom prst="ellipse">
            <a:avLst/>
          </a:prstGeom>
          <a:solidFill>
            <a:srgbClr val="FFFFFF"/>
          </a:solidFill>
          <a:ln w="19050">
            <a:solidFill>
              <a:srgbClr val="14283A"/>
            </a:solidFill>
            <a:prstDash val="solid"/>
          </a:ln>
        </p:spPr>
      </p:sp>
      <p:sp>
        <p:nvSpPr>
          <p:cNvPr id="19" name="!!no2"/>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2023840" y="3082987"/>
            <a:ext cx="214981" cy="214981"/>
          </a:xfrm>
          <a:prstGeom prst="ellipse">
            <a:avLst/>
          </a:prstGeom>
          <a:solidFill>
            <a:srgbClr val="FFFFFF"/>
          </a:solidFill>
          <a:ln w="19050">
            <a:solidFill>
              <a:srgbClr val="14283A"/>
            </a:solidFill>
            <a:prstDash val="solid"/>
          </a:ln>
        </p:spPr>
      </p:sp>
      <p:sp>
        <p:nvSpPr>
          <p:cNvPr id="23" name="!!no4"/>
          <p:cNvSpPr/>
          <p:nvPr/>
        </p:nvSpPr>
        <p:spPr>
          <a:xfrm>
            <a:off x="2023840" y="308298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825885" y="2570339"/>
            <a:ext cx="214981" cy="214981"/>
          </a:xfrm>
          <a:prstGeom prst="ellipse">
            <a:avLst/>
          </a:prstGeom>
          <a:solidFill>
            <a:srgbClr val="FFFFFF"/>
          </a:solidFill>
          <a:ln w="19050">
            <a:solidFill>
              <a:srgbClr val="14283A"/>
            </a:solidFill>
            <a:prstDash val="solid"/>
          </a:ln>
        </p:spPr>
      </p:sp>
      <p:sp>
        <p:nvSpPr>
          <p:cNvPr id="25" name="!!no5"/>
          <p:cNvSpPr/>
          <p:nvPr/>
        </p:nvSpPr>
        <p:spPr>
          <a:xfrm>
            <a:off x="2825885" y="257033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1858469" y="3116061"/>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Nuestra jugada armada principal. Alineación Horns — grandes en los codos, tiradores pegados a las esquinas — con doble pantalla en giro: 1 rechaza la primera pantalla y dobla la esquina con la re-pantalla. Termina en espaciado 4-Out si no sale nada.</a:t>
            </a:r>
            <a:endParaRPr lang="en-US" sz="950" dirty="0"/>
          </a:p>
        </p:txBody>
      </p:sp>
      <p:sp>
        <p:nvSpPr>
          <p:cNvPr id="28" name="notebox-73"/>
          <p:cNvSpPr/>
          <p:nvPr/>
        </p:nvSpPr>
        <p:spPr>
          <a:xfrm>
            <a:off x="4911495" y="2606040"/>
            <a:ext cx="3821025" cy="1143000"/>
          </a:xfrm>
          <a:prstGeom prst="roundRect">
            <a:avLst>
              <a:gd name="adj" fmla="val 4800"/>
            </a:avLst>
          </a:prstGeom>
          <a:solidFill>
            <a:srgbClr val="E3EDF2"/>
          </a:solidFill>
          <a:ln/>
        </p:spPr>
      </p:sp>
      <p:sp>
        <p:nvSpPr>
          <p:cNvPr id="29" name="notelbl-7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0" name="note-7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1 ataca por la pantalla de 4 hacia la izquierda — obliga a la defensa a comprometerse con ese lado.</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JUGADA ARMADA  ·  PANTALLA DIRECTA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Horns Twist</a:t>
            </a:r>
            <a:endParaRPr lang="en-US" sz="2200" dirty="0"/>
          </a:p>
        </p:txBody>
      </p:sp>
      <p:sp>
        <p:nvSpPr>
          <p:cNvPr id="4" name="ph-7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74-0"/>
          <p:cNvSpPr/>
          <p:nvPr/>
        </p:nvSpPr>
        <p:spPr>
          <a:xfrm>
            <a:off x="1800590" y="3240089"/>
            <a:ext cx="553990" cy="181907"/>
          </a:xfrm>
          <a:prstGeom prst="line">
            <a:avLst/>
          </a:prstGeom>
          <a:noFill/>
          <a:ln w="19050">
            <a:solidFill>
              <a:srgbClr val="14283A"/>
            </a:solidFill>
            <a:prstDash val="sysDot"/>
          </a:ln>
        </p:spPr>
      </p:sp>
      <p:sp>
        <p:nvSpPr>
          <p:cNvPr id="14" name="tr-74-0"/>
          <p:cNvSpPr/>
          <p:nvPr/>
        </p:nvSpPr>
        <p:spPr>
          <a:xfrm flipV="1">
            <a:off x="2354580" y="3107793"/>
            <a:ext cx="603601" cy="314203"/>
          </a:xfrm>
          <a:prstGeom prst="line">
            <a:avLst/>
          </a:prstGeom>
          <a:noFill/>
          <a:ln w="19050">
            <a:solidFill>
              <a:srgbClr val="14283A"/>
            </a:solidFill>
            <a:prstDash val="sysDot"/>
          </a:ln>
        </p:spPr>
      </p:sp>
      <p:sp>
        <p:nvSpPr>
          <p:cNvPr id="15" name="tr-74-0"/>
          <p:cNvSpPr/>
          <p:nvPr/>
        </p:nvSpPr>
        <p:spPr>
          <a:xfrm flipH="1" flipV="1">
            <a:off x="2875496" y="2553802"/>
            <a:ext cx="82685" cy="553990"/>
          </a:xfrm>
          <a:prstGeom prst="line">
            <a:avLst/>
          </a:prstGeom>
          <a:noFill/>
          <a:ln w="19050">
            <a:solidFill>
              <a:srgbClr val="14283A"/>
            </a:solidFill>
            <a:prstDash val="sysDot"/>
            <a:tailEnd type="triangle"/>
          </a:ln>
        </p:spPr>
      </p:sp>
      <p:sp>
        <p:nvSpPr>
          <p:cNvPr id="16" name="tr-74-1"/>
          <p:cNvSpPr/>
          <p:nvPr/>
        </p:nvSpPr>
        <p:spPr>
          <a:xfrm flipH="1">
            <a:off x="2776274" y="2677830"/>
            <a:ext cx="157102" cy="512648"/>
          </a:xfrm>
          <a:prstGeom prst="line">
            <a:avLst/>
          </a:prstGeom>
          <a:noFill/>
          <a:ln w="44450">
            <a:solidFill>
              <a:srgbClr val="2E7391">
                <a:alpha val="65000"/>
              </a:srgbClr>
            </a:solidFill>
            <a:prstDash val="solid"/>
            <a:tailEnd type="oval"/>
          </a:ln>
        </p:spPr>
      </p:sp>
      <p:sp>
        <p:nvSpPr>
          <p:cNvPr id="17" name="!!o1"/>
          <p:cNvSpPr/>
          <p:nvPr/>
        </p:nvSpPr>
        <p:spPr>
          <a:xfrm>
            <a:off x="2768006" y="2446312"/>
            <a:ext cx="214981" cy="214981"/>
          </a:xfrm>
          <a:prstGeom prst="ellipse">
            <a:avLst/>
          </a:prstGeom>
          <a:solidFill>
            <a:srgbClr val="FFFFFF"/>
          </a:solidFill>
          <a:ln w="19050">
            <a:solidFill>
              <a:srgbClr val="14283A"/>
            </a:solidFill>
            <a:prstDash val="solid"/>
          </a:ln>
        </p:spPr>
      </p:sp>
      <p:sp>
        <p:nvSpPr>
          <p:cNvPr id="18" name="!!no1"/>
          <p:cNvSpPr/>
          <p:nvPr/>
        </p:nvSpPr>
        <p:spPr>
          <a:xfrm>
            <a:off x="2768006"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2"/>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2023840" y="3082987"/>
            <a:ext cx="214981" cy="214981"/>
          </a:xfrm>
          <a:prstGeom prst="ellipse">
            <a:avLst/>
          </a:prstGeom>
          <a:solidFill>
            <a:srgbClr val="FFFFFF"/>
          </a:solidFill>
          <a:ln w="19050">
            <a:solidFill>
              <a:srgbClr val="14283A"/>
            </a:solidFill>
            <a:prstDash val="solid"/>
          </a:ln>
        </p:spPr>
      </p:sp>
      <p:sp>
        <p:nvSpPr>
          <p:cNvPr id="24" name="!!no4"/>
          <p:cNvSpPr/>
          <p:nvPr/>
        </p:nvSpPr>
        <p:spPr>
          <a:xfrm>
            <a:off x="2023840" y="308298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668783" y="3082987"/>
            <a:ext cx="214981" cy="214981"/>
          </a:xfrm>
          <a:prstGeom prst="ellipse">
            <a:avLst/>
          </a:prstGeom>
          <a:solidFill>
            <a:srgbClr val="FFFFFF"/>
          </a:solidFill>
          <a:ln w="19050">
            <a:solidFill>
              <a:srgbClr val="14283A"/>
            </a:solidFill>
            <a:prstDash val="solid"/>
          </a:ln>
        </p:spPr>
      </p:sp>
      <p:sp>
        <p:nvSpPr>
          <p:cNvPr id="26" name="!!no5"/>
          <p:cNvSpPr/>
          <p:nvPr/>
        </p:nvSpPr>
        <p:spPr>
          <a:xfrm>
            <a:off x="2668783" y="308298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ball"/>
          <p:cNvSpPr/>
          <p:nvPr/>
        </p:nvSpPr>
        <p:spPr>
          <a:xfrm>
            <a:off x="2933376" y="2429775"/>
            <a:ext cx="99222" cy="99222"/>
          </a:xfrm>
          <a:prstGeom prst="ellipse">
            <a:avLst/>
          </a:prstGeom>
          <a:solidFill>
            <a:srgbClr val="D9641E"/>
          </a:solidFill>
          <a:ln w="9525">
            <a:solidFill>
              <a:srgbClr val="B04E12"/>
            </a:solidFill>
            <a:prstDash val="solid"/>
          </a:ln>
        </p:spPr>
      </p:sp>
      <p:sp>
        <p:nvSpPr>
          <p:cNvPr id="2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Nuestra jugada armada principal. Alineación Horns — grandes en los codos, tiradores pegados a las esquinas — con doble pantalla en giro: 1 rechaza la primera pantalla y dobla la esquina con la re-pantalla. Termina en espaciado 4-Out si no sale nada.</a:t>
            </a:r>
            <a:endParaRPr lang="en-US" sz="950" dirty="0"/>
          </a:p>
        </p:txBody>
      </p:sp>
      <p:sp>
        <p:nvSpPr>
          <p:cNvPr id="29" name="notebox-74"/>
          <p:cNvSpPr/>
          <p:nvPr/>
        </p:nvSpPr>
        <p:spPr>
          <a:xfrm>
            <a:off x="4911495" y="2606040"/>
            <a:ext cx="3821025" cy="1143000"/>
          </a:xfrm>
          <a:prstGeom prst="roundRect">
            <a:avLst>
              <a:gd name="adj" fmla="val 4800"/>
            </a:avLst>
          </a:prstGeom>
          <a:solidFill>
            <a:srgbClr val="E3EDF2"/>
          </a:solidFill>
          <a:ln/>
        </p:spPr>
      </p:sp>
      <p:sp>
        <p:nvSpPr>
          <p:cNvPr id="30" name="notelbl-7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1" name="note-7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giro: 5 re-pantalla y 1 serpentea de vuelta a la derecha, doblando la esquina cuesta abajo.</a:t>
            </a:r>
            <a:endParaRPr lang="en-US" sz="10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JUGADA ARMADA  ·  PANTALLA DIRECTA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Horns Twist</a:t>
            </a:r>
            <a:endParaRPr lang="en-US" sz="2200" dirty="0"/>
          </a:p>
        </p:txBody>
      </p:sp>
      <p:sp>
        <p:nvSpPr>
          <p:cNvPr id="4" name="ph-7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75-0"/>
          <p:cNvSpPr/>
          <p:nvPr/>
        </p:nvSpPr>
        <p:spPr>
          <a:xfrm flipH="1" flipV="1">
            <a:off x="2660515" y="2181719"/>
            <a:ext cx="115759" cy="1008758"/>
          </a:xfrm>
          <a:prstGeom prst="line">
            <a:avLst/>
          </a:prstGeom>
          <a:noFill/>
          <a:ln w="19050">
            <a:solidFill>
              <a:srgbClr val="14283A"/>
            </a:solidFill>
            <a:prstDash val="solid"/>
          </a:ln>
        </p:spPr>
      </p:sp>
      <p:sp>
        <p:nvSpPr>
          <p:cNvPr id="14" name="tr-75-0"/>
          <p:cNvSpPr/>
          <p:nvPr/>
        </p:nvSpPr>
        <p:spPr>
          <a:xfrm flipH="1" flipV="1">
            <a:off x="2594367" y="1917127"/>
            <a:ext cx="66148" cy="264592"/>
          </a:xfrm>
          <a:prstGeom prst="line">
            <a:avLst/>
          </a:prstGeom>
          <a:noFill/>
          <a:ln w="19050">
            <a:solidFill>
              <a:srgbClr val="14283A"/>
            </a:solidFill>
            <a:prstDash val="solid"/>
            <a:tailEnd type="triangle"/>
          </a:ln>
        </p:spPr>
      </p:sp>
      <p:sp>
        <p:nvSpPr>
          <p:cNvPr id="15" name="tr-75-1"/>
          <p:cNvSpPr/>
          <p:nvPr/>
        </p:nvSpPr>
        <p:spPr>
          <a:xfrm>
            <a:off x="2131330" y="3190478"/>
            <a:ext cx="347277" cy="661481"/>
          </a:xfrm>
          <a:prstGeom prst="line">
            <a:avLst/>
          </a:prstGeom>
          <a:noFill/>
          <a:ln w="19050">
            <a:solidFill>
              <a:srgbClr val="14283A"/>
            </a:solidFill>
            <a:prstDash val="solid"/>
            <a:tailEnd type="triangle"/>
          </a:ln>
        </p:spPr>
      </p:sp>
      <p:sp>
        <p:nvSpPr>
          <p:cNvPr id="16" name="!!o1"/>
          <p:cNvSpPr/>
          <p:nvPr/>
        </p:nvSpPr>
        <p:spPr>
          <a:xfrm>
            <a:off x="2768006" y="2446312"/>
            <a:ext cx="214981" cy="214981"/>
          </a:xfrm>
          <a:prstGeom prst="ellipse">
            <a:avLst/>
          </a:prstGeom>
          <a:solidFill>
            <a:srgbClr val="FFFFFF"/>
          </a:solidFill>
          <a:ln w="19050">
            <a:solidFill>
              <a:srgbClr val="14283A"/>
            </a:solidFill>
            <a:prstDash val="solid"/>
          </a:ln>
        </p:spPr>
      </p:sp>
      <p:sp>
        <p:nvSpPr>
          <p:cNvPr id="17" name="!!no1"/>
          <p:cNvSpPr/>
          <p:nvPr/>
        </p:nvSpPr>
        <p:spPr>
          <a:xfrm>
            <a:off x="2768006"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651267" y="1371405"/>
            <a:ext cx="214981" cy="214981"/>
          </a:xfrm>
          <a:prstGeom prst="ellipse">
            <a:avLst/>
          </a:prstGeom>
          <a:solidFill>
            <a:srgbClr val="FFFFFF"/>
          </a:solidFill>
          <a:ln w="19050">
            <a:solidFill>
              <a:srgbClr val="14283A"/>
            </a:solidFill>
            <a:prstDash val="solid"/>
          </a:ln>
        </p:spPr>
      </p:sp>
      <p:sp>
        <p:nvSpPr>
          <p:cNvPr id="19" name="!!no2"/>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2371117" y="3744468"/>
            <a:ext cx="214981" cy="214981"/>
          </a:xfrm>
          <a:prstGeom prst="ellipse">
            <a:avLst/>
          </a:prstGeom>
          <a:solidFill>
            <a:srgbClr val="FFFFFF"/>
          </a:solidFill>
          <a:ln w="19050">
            <a:solidFill>
              <a:srgbClr val="14283A"/>
            </a:solidFill>
            <a:prstDash val="solid"/>
          </a:ln>
        </p:spPr>
      </p:sp>
      <p:sp>
        <p:nvSpPr>
          <p:cNvPr id="23" name="!!no4"/>
          <p:cNvSpPr/>
          <p:nvPr/>
        </p:nvSpPr>
        <p:spPr>
          <a:xfrm>
            <a:off x="2371117" y="37444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486876" y="1809637"/>
            <a:ext cx="214981" cy="214981"/>
          </a:xfrm>
          <a:prstGeom prst="ellipse">
            <a:avLst/>
          </a:prstGeom>
          <a:solidFill>
            <a:srgbClr val="FFFFFF"/>
          </a:solidFill>
          <a:ln w="19050">
            <a:solidFill>
              <a:srgbClr val="14283A"/>
            </a:solidFill>
            <a:prstDash val="solid"/>
          </a:ln>
        </p:spPr>
      </p:sp>
      <p:sp>
        <p:nvSpPr>
          <p:cNvPr id="25" name="!!no5"/>
          <p:cNvSpPr/>
          <p:nvPr/>
        </p:nvSpPr>
        <p:spPr>
          <a:xfrm>
            <a:off x="2486876"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2933376" y="2429775"/>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Nuestra jugada armada principal. Alineación Horns — grandes en los codos, tiradores pegados a las esquinas — con doble pantalla en giro: 1 rechaza la primera pantalla y dobla la esquina con la re-pantalla. Termina en espaciado 4-Out si no sale nada.</a:t>
            </a:r>
            <a:endParaRPr lang="en-US" sz="950" dirty="0"/>
          </a:p>
        </p:txBody>
      </p:sp>
      <p:sp>
        <p:nvSpPr>
          <p:cNvPr id="28" name="notebox-75"/>
          <p:cNvSpPr/>
          <p:nvPr/>
        </p:nvSpPr>
        <p:spPr>
          <a:xfrm>
            <a:off x="4911495" y="2606040"/>
            <a:ext cx="3821025" cy="1143000"/>
          </a:xfrm>
          <a:prstGeom prst="roundRect">
            <a:avLst>
              <a:gd name="adj" fmla="val 4800"/>
            </a:avLst>
          </a:prstGeom>
          <a:solidFill>
            <a:srgbClr val="E3EDF2"/>
          </a:solidFill>
          <a:ln/>
        </p:spPr>
      </p:sp>
      <p:sp>
        <p:nvSpPr>
          <p:cNvPr id="29" name="notelbl-7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0" name="note-7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5 rueda fuerte al aro, 4 se abre a la punta — pase corto o pase atrás, elige tu veneno.</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JUGADA ARMADA  ·  PANTALLA DIRECTA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Horns Twist</a:t>
            </a:r>
            <a:endParaRPr lang="en-US" sz="2200" dirty="0"/>
          </a:p>
        </p:txBody>
      </p:sp>
      <p:sp>
        <p:nvSpPr>
          <p:cNvPr id="4" name="ph-7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76"/>
          <p:cNvSpPr/>
          <p:nvPr/>
        </p:nvSpPr>
        <p:spPr>
          <a:xfrm flipH="1">
            <a:off x="2586098" y="2479386"/>
            <a:ext cx="396889" cy="1298156"/>
          </a:xfrm>
          <a:prstGeom prst="line">
            <a:avLst/>
          </a:prstGeom>
          <a:noFill/>
          <a:ln w="19050">
            <a:solidFill>
              <a:srgbClr val="2E7391"/>
            </a:solidFill>
            <a:prstDash val="dash"/>
            <a:tailEnd type="triangle"/>
          </a:ln>
        </p:spPr>
      </p:sp>
      <p:sp>
        <p:nvSpPr>
          <p:cNvPr id="14" name="!!o1"/>
          <p:cNvSpPr/>
          <p:nvPr/>
        </p:nvSpPr>
        <p:spPr>
          <a:xfrm>
            <a:off x="2768006" y="2446312"/>
            <a:ext cx="214981" cy="214981"/>
          </a:xfrm>
          <a:prstGeom prst="ellipse">
            <a:avLst/>
          </a:prstGeom>
          <a:solidFill>
            <a:srgbClr val="FFFFFF"/>
          </a:solidFill>
          <a:ln w="19050">
            <a:solidFill>
              <a:srgbClr val="14283A"/>
            </a:solidFill>
            <a:prstDash val="solid"/>
          </a:ln>
        </p:spPr>
      </p:sp>
      <p:sp>
        <p:nvSpPr>
          <p:cNvPr id="15" name="!!no1"/>
          <p:cNvSpPr/>
          <p:nvPr/>
        </p:nvSpPr>
        <p:spPr>
          <a:xfrm>
            <a:off x="2768006"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651267" y="1371405"/>
            <a:ext cx="214981" cy="214981"/>
          </a:xfrm>
          <a:prstGeom prst="ellipse">
            <a:avLst/>
          </a:prstGeom>
          <a:solidFill>
            <a:srgbClr val="FFFFFF"/>
          </a:solidFill>
          <a:ln w="19050">
            <a:solidFill>
              <a:srgbClr val="14283A"/>
            </a:solidFill>
            <a:prstDash val="solid"/>
          </a:ln>
        </p:spPr>
      </p:sp>
      <p:sp>
        <p:nvSpPr>
          <p:cNvPr id="17" name="!!no2"/>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19"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2371117" y="3744468"/>
            <a:ext cx="214981" cy="214981"/>
          </a:xfrm>
          <a:prstGeom prst="ellipse">
            <a:avLst/>
          </a:prstGeom>
          <a:solidFill>
            <a:srgbClr val="FFFFFF"/>
          </a:solidFill>
          <a:ln w="19050">
            <a:solidFill>
              <a:srgbClr val="14283A"/>
            </a:solidFill>
            <a:prstDash val="solid"/>
          </a:ln>
        </p:spPr>
      </p:sp>
      <p:sp>
        <p:nvSpPr>
          <p:cNvPr id="21" name="!!no4"/>
          <p:cNvSpPr/>
          <p:nvPr/>
        </p:nvSpPr>
        <p:spPr>
          <a:xfrm>
            <a:off x="2371117" y="37444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486876" y="1809637"/>
            <a:ext cx="214981" cy="214981"/>
          </a:xfrm>
          <a:prstGeom prst="ellipse">
            <a:avLst/>
          </a:prstGeom>
          <a:solidFill>
            <a:srgbClr val="FFFFFF"/>
          </a:solidFill>
          <a:ln w="19050">
            <a:solidFill>
              <a:srgbClr val="14283A"/>
            </a:solidFill>
            <a:prstDash val="solid"/>
          </a:ln>
        </p:spPr>
      </p:sp>
      <p:sp>
        <p:nvSpPr>
          <p:cNvPr id="23" name="!!no5"/>
          <p:cNvSpPr/>
          <p:nvPr/>
        </p:nvSpPr>
        <p:spPr>
          <a:xfrm>
            <a:off x="2486876"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536487" y="372793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Nuestra jugada armada principal. Alineación Horns — grandes en los codos, tiradores pegados a las esquinas — con doble pantalla en giro: 1 rechaza la primera pantalla y dobla la esquina con la re-pantalla. Termina en espaciado 4-Out si no sale nada.</a:t>
            </a:r>
            <a:endParaRPr lang="en-US" sz="950" dirty="0"/>
          </a:p>
        </p:txBody>
      </p:sp>
      <p:sp>
        <p:nvSpPr>
          <p:cNvPr id="26" name="notebox-76"/>
          <p:cNvSpPr/>
          <p:nvPr/>
        </p:nvSpPr>
        <p:spPr>
          <a:xfrm>
            <a:off x="4911495" y="2606040"/>
            <a:ext cx="3821025" cy="1143000"/>
          </a:xfrm>
          <a:prstGeom prst="roundRect">
            <a:avLst>
              <a:gd name="adj" fmla="val 4800"/>
            </a:avLst>
          </a:prstGeom>
          <a:solidFill>
            <a:srgbClr val="E3EDF2"/>
          </a:solidFill>
          <a:ln/>
        </p:spPr>
      </p:sp>
      <p:sp>
        <p:nvSpPr>
          <p:cNvPr id="27" name="notelbl-7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28" name="note-7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¿Pase corto cubierto? Pase atrás a 4. Las esquinas nunca se movieron — sus defensores no pueden ayudar.</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JUGADA ARMADA  ·  PANTALLA DIRECTA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Horns Twist</a:t>
            </a:r>
            <a:endParaRPr lang="en-US" sz="2200" dirty="0"/>
          </a:p>
        </p:txBody>
      </p:sp>
      <p:sp>
        <p:nvSpPr>
          <p:cNvPr id="4" name="ph-7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77-0"/>
          <p:cNvSpPr/>
          <p:nvPr/>
        </p:nvSpPr>
        <p:spPr>
          <a:xfrm>
            <a:off x="2875496" y="2553802"/>
            <a:ext cx="678018" cy="372083"/>
          </a:xfrm>
          <a:prstGeom prst="line">
            <a:avLst/>
          </a:prstGeom>
          <a:noFill/>
          <a:ln w="19050">
            <a:solidFill>
              <a:srgbClr val="14283A"/>
            </a:solidFill>
            <a:prstDash val="solid"/>
          </a:ln>
        </p:spPr>
      </p:sp>
      <p:sp>
        <p:nvSpPr>
          <p:cNvPr id="14" name="tr-77-0"/>
          <p:cNvSpPr/>
          <p:nvPr/>
        </p:nvSpPr>
        <p:spPr>
          <a:xfrm>
            <a:off x="3553514" y="2925885"/>
            <a:ext cx="330740" cy="124028"/>
          </a:xfrm>
          <a:prstGeom prst="line">
            <a:avLst/>
          </a:prstGeom>
          <a:noFill/>
          <a:ln w="19050">
            <a:solidFill>
              <a:srgbClr val="14283A"/>
            </a:solidFill>
            <a:prstDash val="solid"/>
            <a:tailEnd type="triangle"/>
          </a:ln>
        </p:spPr>
      </p:sp>
      <p:sp>
        <p:nvSpPr>
          <p:cNvPr id="15" name="!!o1"/>
          <p:cNvSpPr/>
          <p:nvPr/>
        </p:nvSpPr>
        <p:spPr>
          <a:xfrm>
            <a:off x="3776764" y="2942422"/>
            <a:ext cx="214981" cy="214981"/>
          </a:xfrm>
          <a:prstGeom prst="ellipse">
            <a:avLst/>
          </a:prstGeom>
          <a:solidFill>
            <a:srgbClr val="FFFFFF"/>
          </a:solidFill>
          <a:ln w="19050">
            <a:solidFill>
              <a:srgbClr val="14283A"/>
            </a:solidFill>
            <a:prstDash val="solid"/>
          </a:ln>
        </p:spPr>
      </p:sp>
      <p:sp>
        <p:nvSpPr>
          <p:cNvPr id="16" name="!!no1"/>
          <p:cNvSpPr/>
          <p:nvPr/>
        </p:nvSpPr>
        <p:spPr>
          <a:xfrm>
            <a:off x="3776764" y="294242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651267" y="1371405"/>
            <a:ext cx="214981" cy="214981"/>
          </a:xfrm>
          <a:prstGeom prst="ellipse">
            <a:avLst/>
          </a:prstGeom>
          <a:solidFill>
            <a:srgbClr val="FFFFFF"/>
          </a:solidFill>
          <a:ln w="19050">
            <a:solidFill>
              <a:srgbClr val="14283A"/>
            </a:solidFill>
            <a:prstDash val="solid"/>
          </a:ln>
        </p:spPr>
      </p:sp>
      <p:sp>
        <p:nvSpPr>
          <p:cNvPr id="18" name="!!no2"/>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0"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2371117" y="3744468"/>
            <a:ext cx="214981" cy="214981"/>
          </a:xfrm>
          <a:prstGeom prst="ellipse">
            <a:avLst/>
          </a:prstGeom>
          <a:solidFill>
            <a:srgbClr val="FFFFFF"/>
          </a:solidFill>
          <a:ln w="19050">
            <a:solidFill>
              <a:srgbClr val="14283A"/>
            </a:solidFill>
            <a:prstDash val="solid"/>
          </a:ln>
        </p:spPr>
      </p:sp>
      <p:sp>
        <p:nvSpPr>
          <p:cNvPr id="22" name="!!no4"/>
          <p:cNvSpPr/>
          <p:nvPr/>
        </p:nvSpPr>
        <p:spPr>
          <a:xfrm>
            <a:off x="2371117" y="37444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2486876" y="1809637"/>
            <a:ext cx="214981" cy="214981"/>
          </a:xfrm>
          <a:prstGeom prst="ellipse">
            <a:avLst/>
          </a:prstGeom>
          <a:solidFill>
            <a:srgbClr val="FFFFFF"/>
          </a:solidFill>
          <a:ln w="19050">
            <a:solidFill>
              <a:srgbClr val="14283A"/>
            </a:solidFill>
            <a:prstDash val="solid"/>
          </a:ln>
        </p:spPr>
      </p:sp>
      <p:sp>
        <p:nvSpPr>
          <p:cNvPr id="24" name="!!no5"/>
          <p:cNvSpPr/>
          <p:nvPr/>
        </p:nvSpPr>
        <p:spPr>
          <a:xfrm>
            <a:off x="2486876"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2536487" y="3727931"/>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Nuestra jugada armada principal. Alineación Horns — grandes en los codos, tiradores pegados a las esquinas — con doble pantalla en giro: 1 rechaza la primera pantalla y dobla la esquina con la re-pantalla. Termina en espaciado 4-Out si no sale nada.</a:t>
            </a:r>
            <a:endParaRPr lang="en-US" sz="950" dirty="0"/>
          </a:p>
        </p:txBody>
      </p:sp>
      <p:sp>
        <p:nvSpPr>
          <p:cNvPr id="27" name="notebox-77"/>
          <p:cNvSpPr/>
          <p:nvPr/>
        </p:nvSpPr>
        <p:spPr>
          <a:xfrm>
            <a:off x="4911495" y="2606040"/>
            <a:ext cx="3821025" cy="1143000"/>
          </a:xfrm>
          <a:prstGeom prst="roundRect">
            <a:avLst>
              <a:gd name="adj" fmla="val 4800"/>
            </a:avLst>
          </a:prstGeom>
          <a:solidFill>
            <a:srgbClr val="E3EDF2"/>
          </a:solidFill>
          <a:ln/>
        </p:spPr>
      </p:sp>
      <p:sp>
        <p:nvSpPr>
          <p:cNvPr id="28" name="notelbl-7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29" name="note-7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Sin tiro: 1 sale al ala y quedamos en espaciado 4-Out con 5 adentro. La ofensiva continúa.</a:t>
            </a:r>
            <a:endParaRPr lang="en-US" sz="1050" dirty="0"/>
          </a:p>
        </p:txBody>
      </p:sp>
      <p:sp>
        <p:nvSpPr>
          <p:cNvPr id="30" name="kp-77"/>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1" name="kpl-77"/>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Las esquinas NUNCA se mueven antes — su gravedad es la jugada.</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Lecturas en orden: aro (rol) → pase corto → el que se abre → esquinas. Díganlas en el huddle.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rechazo siempre está vivo: si X1 se adelanta a la primera pantalla, 1 ataca al otro lado de inmediato.</a:t>
            </a:r>
            <a:endParaRPr lang="en-US" sz="8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103048"/>
        </a:solidFill>
      </p:bgPr>
    </p:bg>
    <p:spTree>
      <p:nvGrpSpPr>
        <p:cNvPr id="1" name=""/>
        <p:cNvGrpSpPr/>
        <p:nvPr/>
      </p:nvGrpSpPr>
      <p:grpSpPr>
        <a:xfrm>
          <a:off x="0" y="0"/>
          <a:ext cx="0" cy="0"/>
          <a:chOff x="0" y="0"/>
          <a:chExt cx="0" cy="0"/>
        </a:xfrm>
      </p:grpSpPr>
      <p:sp>
        <p:nvSpPr>
          <p:cNvPr id="2" name="Text 0"/>
          <p:cNvSpPr/>
          <p:nvPr/>
        </p:nvSpPr>
        <p:spPr>
          <a:xfrm>
            <a:off x="548640" y="1828800"/>
            <a:ext cx="8046720" cy="822960"/>
          </a:xfrm>
          <a:prstGeom prst="rect">
            <a:avLst/>
          </a:prstGeom>
          <a:noFill/>
          <a:ln/>
        </p:spPr>
        <p:txBody>
          <a:bodyPr wrap="square" lIns="0" tIns="0" rIns="0" bIns="0" rtlCol="0" anchor="ctr"/>
          <a:lstStyle/>
          <a:p>
            <a:pPr indent="0" marL="0">
              <a:buNone/>
            </a:pPr>
            <a:r>
              <a:rPr lang="en-US" sz="4000" b="1" spc="200" kern="0" dirty="0">
                <a:solidFill>
                  <a:srgbClr val="FFFFFF"/>
                </a:solidFill>
                <a:latin typeface="Arial" pitchFamily="34" charset="0"/>
                <a:ea typeface="Arial" pitchFamily="34" charset="-122"/>
                <a:cs typeface="Arial" pitchFamily="34" charset="-120"/>
              </a:rPr>
              <a:t>OFENSIVA DE ZONA</a:t>
            </a:r>
            <a:endParaRPr lang="en-US" sz="4000" dirty="0"/>
          </a:p>
        </p:txBody>
      </p:sp>
      <p:sp>
        <p:nvSpPr>
          <p:cNvPr id="3" name="Text 1"/>
          <p:cNvSpPr/>
          <p:nvPr/>
        </p:nvSpPr>
        <p:spPr>
          <a:xfrm>
            <a:off x="548640" y="2651760"/>
            <a:ext cx="8046720" cy="457200"/>
          </a:xfrm>
          <a:prstGeom prst="rect">
            <a:avLst/>
          </a:prstGeom>
          <a:noFill/>
          <a:ln/>
        </p:spPr>
        <p:txBody>
          <a:bodyPr wrap="square" lIns="0" tIns="0" rIns="0" bIns="0" rtlCol="0" anchor="ctr"/>
          <a:lstStyle/>
          <a:p>
            <a:pPr indent="0" marL="0">
              <a:buNone/>
            </a:pPr>
            <a:r>
              <a:rPr lang="en-US" sz="1600" dirty="0">
                <a:solidFill>
                  <a:srgbClr val="62A8C4"/>
                </a:solidFill>
                <a:latin typeface="Arial" pitchFamily="34" charset="0"/>
                <a:ea typeface="Arial" pitchFamily="34" charset="-122"/>
                <a:cs typeface="Arial" pitchFamily="34" charset="-120"/>
              </a:rPr>
              <a:t>Un paquete para toda zona — 2-3, 2-1-2, 3-2, 1-3-1</a:t>
            </a:r>
            <a:endParaRPr lang="en-US" sz="1600" dirty="0"/>
          </a:p>
        </p:txBody>
      </p:sp>
      <p:sp>
        <p:nvSpPr>
          <p:cNvPr id="4" name="Text 2"/>
          <p:cNvSpPr/>
          <p:nvPr/>
        </p:nvSpPr>
        <p:spPr>
          <a:xfrm>
            <a:off x="548640" y="3291840"/>
            <a:ext cx="8046720" cy="731520"/>
          </a:xfrm>
          <a:prstGeom prst="rect">
            <a:avLst/>
          </a:prstGeom>
          <a:noFill/>
          <a:ln/>
        </p:spPr>
        <p:txBody>
          <a:bodyPr wrap="square" lIns="0" tIns="0" rIns="0" bIns="0" rtlCol="0" anchor="ctr"/>
          <a:lstStyle/>
          <a:p>
            <a:pPr indent="0" marL="0">
              <a:buNone/>
            </a:pPr>
            <a:r>
              <a:rPr lang="en-US" sz="1100" dirty="0">
                <a:solidFill>
                  <a:srgbClr val="9FB4C0"/>
                </a:solidFill>
                <a:latin typeface="Arial" pitchFamily="34" charset="0"/>
                <a:ea typeface="Arial" pitchFamily="34" charset="-122"/>
                <a:cs typeface="Arial" pitchFamily="34" charset="-120"/>
              </a:rPr>
              <a:t>Loader — Ofensiva vs Zona 2-3  ·  Ataque de Espacios — vs 2-3 (Brad Brownell)  ·  Skip y Pin — Pantallas contra la 2-3  ·  Split — vs Frentes Pares (2-1-2)  ·  Cazador de Esquinas — vs 1-3-1  ·  Flash — vs 3-2 / 1-2-2</a:t>
            </a:r>
            <a:endParaRPr lang="en-US" sz="11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ATAQUE DE ZONA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Loader — Ofensiva vs Zona 2-3</a:t>
            </a:r>
            <a:endParaRPr lang="en-US" sz="2200" dirty="0"/>
          </a:p>
        </p:txBody>
      </p:sp>
      <p:sp>
        <p:nvSpPr>
          <p:cNvPr id="4" name="ph-7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14"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776764" y="2901080"/>
            <a:ext cx="214981" cy="214981"/>
          </a:xfrm>
          <a:prstGeom prst="ellipse">
            <a:avLst/>
          </a:prstGeom>
          <a:solidFill>
            <a:srgbClr val="FFFFFF"/>
          </a:solidFill>
          <a:ln w="19050">
            <a:solidFill>
              <a:srgbClr val="14283A"/>
            </a:solidFill>
            <a:prstDash val="solid"/>
          </a:ln>
        </p:spPr>
      </p:sp>
      <p:sp>
        <p:nvSpPr>
          <p:cNvPr id="16" name="!!no2"/>
          <p:cNvSpPr/>
          <p:nvPr/>
        </p:nvSpPr>
        <p:spPr>
          <a:xfrm>
            <a:off x="3776764"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18"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3487366" y="1495433"/>
            <a:ext cx="214981" cy="214981"/>
          </a:xfrm>
          <a:prstGeom prst="ellipse">
            <a:avLst/>
          </a:prstGeom>
          <a:solidFill>
            <a:srgbClr val="FFFFFF"/>
          </a:solidFill>
          <a:ln w="19050">
            <a:solidFill>
              <a:srgbClr val="14283A"/>
            </a:solidFill>
            <a:prstDash val="solid"/>
          </a:ln>
        </p:spPr>
      </p:sp>
      <p:sp>
        <p:nvSpPr>
          <p:cNvPr id="20" name="!!no4"/>
          <p:cNvSpPr/>
          <p:nvPr/>
        </p:nvSpPr>
        <p:spPr>
          <a:xfrm>
            <a:off x="3487366"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2528997"/>
            <a:ext cx="214981" cy="214981"/>
          </a:xfrm>
          <a:prstGeom prst="ellipse">
            <a:avLst/>
          </a:prstGeom>
          <a:solidFill>
            <a:srgbClr val="FFFFFF"/>
          </a:solidFill>
          <a:ln w="19050">
            <a:solidFill>
              <a:srgbClr val="14283A"/>
            </a:solidFill>
            <a:prstDash val="solid"/>
          </a:ln>
        </p:spPr>
      </p:sp>
      <p:sp>
        <p:nvSpPr>
          <p:cNvPr id="22" name="!!no5"/>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1883275"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2710126"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1097766"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3495634"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296700"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2536487" y="3711394"/>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Sobrecarga un lado de la zona y ataca las costuras que se abren. Cuatro perimetrales inclinan la cancha a la derecha; el poste alto es la válvula de escape en el medio; el rincón corto vive detrás de la última línea donde las zonas no ven.</a:t>
            </a:r>
            <a:endParaRPr lang="en-US" sz="950" dirty="0"/>
          </a:p>
        </p:txBody>
      </p:sp>
      <p:sp>
        <p:nvSpPr>
          <p:cNvPr id="30" name="notebox-79"/>
          <p:cNvSpPr/>
          <p:nvPr/>
        </p:nvSpPr>
        <p:spPr>
          <a:xfrm>
            <a:off x="4911495" y="2606040"/>
            <a:ext cx="3821025" cy="1143000"/>
          </a:xfrm>
          <a:prstGeom prst="roundRect">
            <a:avLst>
              <a:gd name="adj" fmla="val 4800"/>
            </a:avLst>
          </a:prstGeom>
          <a:solidFill>
            <a:srgbClr val="E3EDF2"/>
          </a:solidFill>
          <a:ln/>
        </p:spPr>
      </p:sp>
      <p:sp>
        <p:nvSpPr>
          <p:cNvPr id="31" name="notelbl-7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2" name="note-7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Contra cualquier 2-3 o zona de emparejamientos. Los principios de espaciado son los nuestros — solo cambia el objetivo: ataca costuras y espacios, no defensores.</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ATAQUE DE ZONA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Loader — Ofensiva vs Zona 2-3</a:t>
            </a:r>
            <a:endParaRPr lang="en-US" sz="2200" dirty="0"/>
          </a:p>
        </p:txBody>
      </p:sp>
      <p:sp>
        <p:nvSpPr>
          <p:cNvPr id="4" name="ph-8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80-0"/>
          <p:cNvSpPr/>
          <p:nvPr/>
        </p:nvSpPr>
        <p:spPr>
          <a:xfrm flipV="1">
            <a:off x="2892033" y="3074719"/>
            <a:ext cx="496111" cy="264592"/>
          </a:xfrm>
          <a:prstGeom prst="line">
            <a:avLst/>
          </a:prstGeom>
          <a:noFill/>
          <a:ln w="15875">
            <a:solidFill>
              <a:srgbClr val="A5392E"/>
            </a:solidFill>
            <a:prstDash val="dash"/>
            <a:tailEnd type="triangle"/>
          </a:ln>
        </p:spPr>
      </p:sp>
      <p:sp>
        <p:nvSpPr>
          <p:cNvPr id="14" name="tr-80-1"/>
          <p:cNvSpPr/>
          <p:nvPr/>
        </p:nvSpPr>
        <p:spPr>
          <a:xfrm flipV="1">
            <a:off x="2065182" y="3190478"/>
            <a:ext cx="512648" cy="148833"/>
          </a:xfrm>
          <a:prstGeom prst="line">
            <a:avLst/>
          </a:prstGeom>
          <a:noFill/>
          <a:ln w="15875">
            <a:solidFill>
              <a:srgbClr val="A5392E"/>
            </a:solidFill>
            <a:prstDash val="dash"/>
            <a:tailEnd type="triangle"/>
          </a:ln>
        </p:spPr>
      </p:sp>
      <p:sp>
        <p:nvSpPr>
          <p:cNvPr id="15" name="tr-80-2"/>
          <p:cNvSpPr/>
          <p:nvPr/>
        </p:nvSpPr>
        <p:spPr>
          <a:xfrm>
            <a:off x="2478608" y="2057692"/>
            <a:ext cx="231518" cy="24806"/>
          </a:xfrm>
          <a:prstGeom prst="line">
            <a:avLst/>
          </a:prstGeom>
          <a:noFill/>
          <a:ln w="15875">
            <a:solidFill>
              <a:srgbClr val="A5392E"/>
            </a:solidFill>
            <a:prstDash val="dash"/>
            <a:tailEnd type="triangle"/>
          </a:ln>
        </p:spPr>
      </p:sp>
      <p:sp>
        <p:nvSpPr>
          <p:cNvPr id="16" name="tr-80-3"/>
          <p:cNvSpPr/>
          <p:nvPr/>
        </p:nvSpPr>
        <p:spPr>
          <a:xfrm>
            <a:off x="1279674" y="1933664"/>
            <a:ext cx="330740" cy="66148"/>
          </a:xfrm>
          <a:prstGeom prst="line">
            <a:avLst/>
          </a:prstGeom>
          <a:noFill/>
          <a:ln w="15875">
            <a:solidFill>
              <a:srgbClr val="A5392E"/>
            </a:solidFill>
            <a:prstDash val="dash"/>
            <a:tailEnd type="triangle"/>
          </a:ln>
        </p:spPr>
      </p:sp>
      <p:sp>
        <p:nvSpPr>
          <p:cNvPr id="17" name="trp-80"/>
          <p:cNvSpPr/>
          <p:nvPr/>
        </p:nvSpPr>
        <p:spPr>
          <a:xfrm flipV="1">
            <a:off x="2586098" y="2934154"/>
            <a:ext cx="1405647" cy="826851"/>
          </a:xfrm>
          <a:prstGeom prst="line">
            <a:avLst/>
          </a:prstGeom>
          <a:noFill/>
          <a:ln w="19050">
            <a:solidFill>
              <a:srgbClr val="2E7391"/>
            </a:solidFill>
            <a:prstDash val="dash"/>
            <a:tailEnd type="triangle"/>
          </a:ln>
        </p:spPr>
      </p:sp>
      <p:sp>
        <p:nvSpPr>
          <p:cNvPr id="18"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19"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3776764" y="2901080"/>
            <a:ext cx="214981" cy="214981"/>
          </a:xfrm>
          <a:prstGeom prst="ellipse">
            <a:avLst/>
          </a:prstGeom>
          <a:solidFill>
            <a:srgbClr val="FFFFFF"/>
          </a:solidFill>
          <a:ln w="19050">
            <a:solidFill>
              <a:srgbClr val="14283A"/>
            </a:solidFill>
            <a:prstDash val="solid"/>
          </a:ln>
        </p:spPr>
      </p:sp>
      <p:sp>
        <p:nvSpPr>
          <p:cNvPr id="21" name="!!no2"/>
          <p:cNvSpPr/>
          <p:nvPr/>
        </p:nvSpPr>
        <p:spPr>
          <a:xfrm>
            <a:off x="3776764"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3487366" y="1495433"/>
            <a:ext cx="214981" cy="214981"/>
          </a:xfrm>
          <a:prstGeom prst="ellipse">
            <a:avLst/>
          </a:prstGeom>
          <a:solidFill>
            <a:srgbClr val="FFFFFF"/>
          </a:solidFill>
          <a:ln w="19050">
            <a:solidFill>
              <a:srgbClr val="14283A"/>
            </a:solidFill>
            <a:prstDash val="solid"/>
          </a:ln>
        </p:spPr>
      </p:sp>
      <p:sp>
        <p:nvSpPr>
          <p:cNvPr id="25" name="!!no4"/>
          <p:cNvSpPr/>
          <p:nvPr/>
        </p:nvSpPr>
        <p:spPr>
          <a:xfrm>
            <a:off x="3487366"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o5"/>
          <p:cNvSpPr/>
          <p:nvPr/>
        </p:nvSpPr>
        <p:spPr>
          <a:xfrm>
            <a:off x="2371117" y="2528997"/>
            <a:ext cx="214981" cy="214981"/>
          </a:xfrm>
          <a:prstGeom prst="ellipse">
            <a:avLst/>
          </a:prstGeom>
          <a:solidFill>
            <a:srgbClr val="FFFFFF"/>
          </a:solidFill>
          <a:ln w="19050">
            <a:solidFill>
              <a:srgbClr val="14283A"/>
            </a:solidFill>
            <a:prstDash val="solid"/>
          </a:ln>
        </p:spPr>
      </p:sp>
      <p:sp>
        <p:nvSpPr>
          <p:cNvPr id="27" name="!!no5"/>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8" name="!!d1"/>
          <p:cNvSpPr/>
          <p:nvPr/>
        </p:nvSpPr>
        <p:spPr>
          <a:xfrm>
            <a:off x="2395923" y="307471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9" name="!!d2"/>
          <p:cNvSpPr/>
          <p:nvPr/>
        </p:nvSpPr>
        <p:spPr>
          <a:xfrm>
            <a:off x="3206237" y="295895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0" name="!!d3"/>
          <p:cNvSpPr/>
          <p:nvPr/>
        </p:nvSpPr>
        <p:spPr>
          <a:xfrm>
            <a:off x="1428507"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1" name="!!d4"/>
          <p:cNvSpPr/>
          <p:nvPr/>
        </p:nvSpPr>
        <p:spPr>
          <a:xfrm>
            <a:off x="3495634"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2" name="!!d5"/>
          <p:cNvSpPr/>
          <p:nvPr/>
        </p:nvSpPr>
        <p:spPr>
          <a:xfrm>
            <a:off x="2528219" y="196673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3" name="!!ball"/>
          <p:cNvSpPr/>
          <p:nvPr/>
        </p:nvSpPr>
        <p:spPr>
          <a:xfrm>
            <a:off x="3942134" y="2884543"/>
            <a:ext cx="99222" cy="99222"/>
          </a:xfrm>
          <a:prstGeom prst="ellipse">
            <a:avLst/>
          </a:prstGeom>
          <a:solidFill>
            <a:srgbClr val="D9641E"/>
          </a:solidFill>
          <a:ln w="9525">
            <a:solidFill>
              <a:srgbClr val="B04E12"/>
            </a:solidFill>
            <a:prstDash val="solid"/>
          </a:ln>
        </p:spPr>
      </p:sp>
      <p:sp>
        <p:nvSpPr>
          <p:cNvPr id="3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Sobrecarga un lado de la zona y ataca las costuras que se abren. Cuatro perimetrales inclinan la cancha a la derecha; el poste alto es la válvula de escape en el medio; el rincón corto vive detrás de la última línea donde las zonas no ven.</a:t>
            </a:r>
            <a:endParaRPr lang="en-US" sz="950" dirty="0"/>
          </a:p>
        </p:txBody>
      </p:sp>
      <p:sp>
        <p:nvSpPr>
          <p:cNvPr id="35" name="notebox-80"/>
          <p:cNvSpPr/>
          <p:nvPr/>
        </p:nvSpPr>
        <p:spPr>
          <a:xfrm>
            <a:off x="4911495" y="2606040"/>
            <a:ext cx="3821025" cy="1143000"/>
          </a:xfrm>
          <a:prstGeom prst="roundRect">
            <a:avLst>
              <a:gd name="adj" fmla="val 4800"/>
            </a:avLst>
          </a:prstGeom>
          <a:solidFill>
            <a:srgbClr val="E3EDF2"/>
          </a:solidFill>
          <a:ln/>
        </p:spPr>
      </p:sp>
      <p:sp>
        <p:nvSpPr>
          <p:cNvPr id="36" name="notelbl-8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7" name="note-8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La entrada al ala inclina la zona — toda la sobrecarga está ahora en un lado.</a:t>
            </a:r>
            <a:endParaRPr lang="en-US" sz="1050" dirty="0"/>
          </a:p>
        </p:txBody>
      </p:sp>
      <p:sp>
        <p:nvSpPr>
          <p:cNvPr id="3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ATAQUE DE ZONA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Loader — Ofensiva vs Zona 2-3</a:t>
            </a:r>
            <a:endParaRPr lang="en-US" sz="2200" dirty="0"/>
          </a:p>
        </p:txBody>
      </p:sp>
      <p:sp>
        <p:nvSpPr>
          <p:cNvPr id="4" name="ph-8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81-0"/>
          <p:cNvSpPr/>
          <p:nvPr/>
        </p:nvSpPr>
        <p:spPr>
          <a:xfrm flipV="1">
            <a:off x="3677542" y="1669072"/>
            <a:ext cx="396889" cy="264592"/>
          </a:xfrm>
          <a:prstGeom prst="line">
            <a:avLst/>
          </a:prstGeom>
          <a:noFill/>
          <a:ln w="15875">
            <a:solidFill>
              <a:srgbClr val="A5392E"/>
            </a:solidFill>
            <a:prstDash val="dash"/>
            <a:tailEnd type="triangle"/>
          </a:ln>
        </p:spPr>
      </p:sp>
      <p:sp>
        <p:nvSpPr>
          <p:cNvPr id="14" name="tr-81-1"/>
          <p:cNvSpPr/>
          <p:nvPr/>
        </p:nvSpPr>
        <p:spPr>
          <a:xfrm flipV="1">
            <a:off x="2710126" y="1917127"/>
            <a:ext cx="330740" cy="165370"/>
          </a:xfrm>
          <a:prstGeom prst="line">
            <a:avLst/>
          </a:prstGeom>
          <a:noFill/>
          <a:ln w="15875">
            <a:solidFill>
              <a:srgbClr val="A5392E"/>
            </a:solidFill>
            <a:prstDash val="dash"/>
            <a:tailEnd type="triangle"/>
          </a:ln>
        </p:spPr>
      </p:sp>
      <p:sp>
        <p:nvSpPr>
          <p:cNvPr id="15" name="tr-81-2"/>
          <p:cNvSpPr/>
          <p:nvPr/>
        </p:nvSpPr>
        <p:spPr>
          <a:xfrm flipV="1">
            <a:off x="3388144" y="2471117"/>
            <a:ext cx="231518" cy="603601"/>
          </a:xfrm>
          <a:prstGeom prst="line">
            <a:avLst/>
          </a:prstGeom>
          <a:noFill/>
          <a:ln w="15875">
            <a:solidFill>
              <a:srgbClr val="A5392E"/>
            </a:solidFill>
            <a:prstDash val="dash"/>
            <a:tailEnd type="triangle"/>
          </a:ln>
        </p:spPr>
      </p:sp>
      <p:sp>
        <p:nvSpPr>
          <p:cNvPr id="16" name="trp-81"/>
          <p:cNvSpPr/>
          <p:nvPr/>
        </p:nvSpPr>
        <p:spPr>
          <a:xfrm flipV="1">
            <a:off x="3991745" y="1404479"/>
            <a:ext cx="314203" cy="1529674"/>
          </a:xfrm>
          <a:prstGeom prst="line">
            <a:avLst/>
          </a:prstGeom>
          <a:noFill/>
          <a:ln w="19050">
            <a:solidFill>
              <a:srgbClr val="2E7391"/>
            </a:solidFill>
            <a:prstDash val="dash"/>
            <a:tailEnd type="triangle"/>
          </a:ln>
        </p:spPr>
      </p:sp>
      <p:sp>
        <p:nvSpPr>
          <p:cNvPr id="17"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18"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3776764" y="2901080"/>
            <a:ext cx="214981" cy="214981"/>
          </a:xfrm>
          <a:prstGeom prst="ellipse">
            <a:avLst/>
          </a:prstGeom>
          <a:solidFill>
            <a:srgbClr val="FFFFFF"/>
          </a:solidFill>
          <a:ln w="19050">
            <a:solidFill>
              <a:srgbClr val="14283A"/>
            </a:solidFill>
            <a:prstDash val="solid"/>
          </a:ln>
        </p:spPr>
      </p:sp>
      <p:sp>
        <p:nvSpPr>
          <p:cNvPr id="20" name="!!no2"/>
          <p:cNvSpPr/>
          <p:nvPr/>
        </p:nvSpPr>
        <p:spPr>
          <a:xfrm>
            <a:off x="3776764"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3487366" y="1495433"/>
            <a:ext cx="214981" cy="214981"/>
          </a:xfrm>
          <a:prstGeom prst="ellipse">
            <a:avLst/>
          </a:prstGeom>
          <a:solidFill>
            <a:srgbClr val="FFFFFF"/>
          </a:solidFill>
          <a:ln w="19050">
            <a:solidFill>
              <a:srgbClr val="14283A"/>
            </a:solidFill>
            <a:prstDash val="solid"/>
          </a:ln>
        </p:spPr>
      </p:sp>
      <p:sp>
        <p:nvSpPr>
          <p:cNvPr id="24" name="!!no4"/>
          <p:cNvSpPr/>
          <p:nvPr/>
        </p:nvSpPr>
        <p:spPr>
          <a:xfrm>
            <a:off x="3487366"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371117" y="2528997"/>
            <a:ext cx="214981" cy="214981"/>
          </a:xfrm>
          <a:prstGeom prst="ellipse">
            <a:avLst/>
          </a:prstGeom>
          <a:solidFill>
            <a:srgbClr val="FFFFFF"/>
          </a:solidFill>
          <a:ln w="19050">
            <a:solidFill>
              <a:srgbClr val="14283A"/>
            </a:solidFill>
            <a:prstDash val="solid"/>
          </a:ln>
        </p:spPr>
      </p:sp>
      <p:sp>
        <p:nvSpPr>
          <p:cNvPr id="26" name="!!no5"/>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2395923" y="307471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3437755" y="235535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1428507"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3892523" y="155331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2858959" y="180136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4256337" y="1354868"/>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Sobrecarga un lado de la zona y ataca las costuras que se abren. Cuatro perimetrales inclinan la cancha a la derecha; el poste alto es la válvula de escape en el medio; el rincón corto vive detrás de la última línea donde las zonas no ven.</a:t>
            </a:r>
            <a:endParaRPr lang="en-US" sz="950" dirty="0"/>
          </a:p>
        </p:txBody>
      </p:sp>
      <p:sp>
        <p:nvSpPr>
          <p:cNvPr id="34" name="notebox-81"/>
          <p:cNvSpPr/>
          <p:nvPr/>
        </p:nvSpPr>
        <p:spPr>
          <a:xfrm>
            <a:off x="4911495" y="2606040"/>
            <a:ext cx="3821025" cy="1143000"/>
          </a:xfrm>
          <a:prstGeom prst="roundRect">
            <a:avLst>
              <a:gd name="adj" fmla="val 4800"/>
            </a:avLst>
          </a:prstGeom>
          <a:solidFill>
            <a:srgbClr val="E3EDF2"/>
          </a:solidFill>
          <a:ln/>
        </p:spPr>
      </p:sp>
      <p:sp>
        <p:nvSpPr>
          <p:cNvPr id="35" name="notelbl-8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6" name="note-8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Recepción en la esquina: el alero de atrás debe salir corriendo, el pívot se desliza — se abren costuras detrás.</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ATAQUE DE ZONA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Loader — Ofensiva vs Zona 2-3</a:t>
            </a:r>
            <a:endParaRPr lang="en-US" sz="2200" dirty="0"/>
          </a:p>
        </p:txBody>
      </p:sp>
      <p:sp>
        <p:nvSpPr>
          <p:cNvPr id="4" name="ph-8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82-0"/>
          <p:cNvSpPr/>
          <p:nvPr/>
        </p:nvSpPr>
        <p:spPr>
          <a:xfrm flipH="1">
            <a:off x="3321996" y="1602924"/>
            <a:ext cx="272861" cy="148833"/>
          </a:xfrm>
          <a:prstGeom prst="line">
            <a:avLst/>
          </a:prstGeom>
          <a:noFill/>
          <a:ln w="44450">
            <a:solidFill>
              <a:srgbClr val="2E7391">
                <a:alpha val="65000"/>
              </a:srgbClr>
            </a:solidFill>
            <a:prstDash val="solid"/>
            <a:tailEnd type="oval"/>
          </a:ln>
        </p:spPr>
      </p:sp>
      <p:sp>
        <p:nvSpPr>
          <p:cNvPr id="14" name="tr-82-1"/>
          <p:cNvSpPr/>
          <p:nvPr/>
        </p:nvSpPr>
        <p:spPr>
          <a:xfrm flipV="1">
            <a:off x="2478608" y="2280942"/>
            <a:ext cx="272861" cy="355546"/>
          </a:xfrm>
          <a:prstGeom prst="line">
            <a:avLst/>
          </a:prstGeom>
          <a:noFill/>
          <a:ln w="19050">
            <a:solidFill>
              <a:srgbClr val="14283A"/>
            </a:solidFill>
            <a:prstDash val="solid"/>
            <a:tailEnd type="triangle"/>
          </a:ln>
        </p:spPr>
      </p:sp>
      <p:sp>
        <p:nvSpPr>
          <p:cNvPr id="15"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16"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3776764" y="2901080"/>
            <a:ext cx="214981" cy="214981"/>
          </a:xfrm>
          <a:prstGeom prst="ellipse">
            <a:avLst/>
          </a:prstGeom>
          <a:solidFill>
            <a:srgbClr val="FFFFFF"/>
          </a:solidFill>
          <a:ln w="19050">
            <a:solidFill>
              <a:srgbClr val="14283A"/>
            </a:solidFill>
            <a:prstDash val="solid"/>
          </a:ln>
        </p:spPr>
      </p:sp>
      <p:sp>
        <p:nvSpPr>
          <p:cNvPr id="18" name="!!no2"/>
          <p:cNvSpPr/>
          <p:nvPr/>
        </p:nvSpPr>
        <p:spPr>
          <a:xfrm>
            <a:off x="3776764"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0"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3214505" y="1644266"/>
            <a:ext cx="214981" cy="214981"/>
          </a:xfrm>
          <a:prstGeom prst="ellipse">
            <a:avLst/>
          </a:prstGeom>
          <a:solidFill>
            <a:srgbClr val="FFFFFF"/>
          </a:solidFill>
          <a:ln w="19050">
            <a:solidFill>
              <a:srgbClr val="14283A"/>
            </a:solidFill>
            <a:prstDash val="solid"/>
          </a:ln>
        </p:spPr>
      </p:sp>
      <p:sp>
        <p:nvSpPr>
          <p:cNvPr id="22" name="!!no4"/>
          <p:cNvSpPr/>
          <p:nvPr/>
        </p:nvSpPr>
        <p:spPr>
          <a:xfrm>
            <a:off x="3214505" y="164426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2643978" y="2173451"/>
            <a:ext cx="214981" cy="214981"/>
          </a:xfrm>
          <a:prstGeom prst="ellipse">
            <a:avLst/>
          </a:prstGeom>
          <a:solidFill>
            <a:srgbClr val="FFFFFF"/>
          </a:solidFill>
          <a:ln w="19050">
            <a:solidFill>
              <a:srgbClr val="14283A"/>
            </a:solidFill>
            <a:prstDash val="solid"/>
          </a:ln>
        </p:spPr>
      </p:sp>
      <p:sp>
        <p:nvSpPr>
          <p:cNvPr id="24" name="!!no5"/>
          <p:cNvSpPr/>
          <p:nvPr/>
        </p:nvSpPr>
        <p:spPr>
          <a:xfrm>
            <a:off x="2643978" y="217345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d1"/>
          <p:cNvSpPr/>
          <p:nvPr/>
        </p:nvSpPr>
        <p:spPr>
          <a:xfrm>
            <a:off x="2395923" y="307471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6" name="!!d2"/>
          <p:cNvSpPr/>
          <p:nvPr/>
        </p:nvSpPr>
        <p:spPr>
          <a:xfrm>
            <a:off x="3437755" y="235535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7" name="!!d3"/>
          <p:cNvSpPr/>
          <p:nvPr/>
        </p:nvSpPr>
        <p:spPr>
          <a:xfrm>
            <a:off x="1428507"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8" name="!!d4"/>
          <p:cNvSpPr/>
          <p:nvPr/>
        </p:nvSpPr>
        <p:spPr>
          <a:xfrm>
            <a:off x="3892523" y="155331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9" name="!!d5"/>
          <p:cNvSpPr/>
          <p:nvPr/>
        </p:nvSpPr>
        <p:spPr>
          <a:xfrm>
            <a:off x="2858959" y="180136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0" name="!!ball"/>
          <p:cNvSpPr/>
          <p:nvPr/>
        </p:nvSpPr>
        <p:spPr>
          <a:xfrm>
            <a:off x="4256337" y="1354868"/>
            <a:ext cx="99222" cy="99222"/>
          </a:xfrm>
          <a:prstGeom prst="ellipse">
            <a:avLst/>
          </a:prstGeom>
          <a:solidFill>
            <a:srgbClr val="D9641E"/>
          </a:solidFill>
          <a:ln w="9525">
            <a:solidFill>
              <a:srgbClr val="B04E12"/>
            </a:solidFill>
            <a:prstDash val="solid"/>
          </a:ln>
        </p:spPr>
      </p:sp>
      <p:sp>
        <p:nvSpPr>
          <p:cNvPr id="31"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Sobrecarga un lado de la zona y ataca las costuras que se abren. Cuatro perimetrales inclinan la cancha a la derecha; el poste alto es la válvula de escape en el medio; el rincón corto vive detrás de la última línea donde las zonas no ven.</a:t>
            </a:r>
            <a:endParaRPr lang="en-US" sz="950" dirty="0"/>
          </a:p>
        </p:txBody>
      </p:sp>
      <p:sp>
        <p:nvSpPr>
          <p:cNvPr id="32" name="notebox-82"/>
          <p:cNvSpPr/>
          <p:nvPr/>
        </p:nvSpPr>
        <p:spPr>
          <a:xfrm>
            <a:off x="4911495" y="2606040"/>
            <a:ext cx="3821025" cy="1143000"/>
          </a:xfrm>
          <a:prstGeom prst="roundRect">
            <a:avLst>
              <a:gd name="adj" fmla="val 4800"/>
            </a:avLst>
          </a:prstGeom>
          <a:solidFill>
            <a:srgbClr val="E3EDF2"/>
          </a:solidFill>
          <a:ln/>
        </p:spPr>
      </p:sp>
      <p:sp>
        <p:nvSpPr>
          <p:cNvPr id="33" name="notelbl-8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4" name="note-8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Ataca las costuras que creó el movimiento: 4 sella detrás de la zona, 5 se clava al espacio del medio.</a:t>
            </a:r>
            <a:endParaRPr lang="en-US" sz="1050" dirty="0"/>
          </a:p>
        </p:txBody>
      </p:sp>
      <p:sp>
        <p:nvSpPr>
          <p:cNvPr id="35"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ATAQUE DE ZONA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Loader — Ofensiva vs Zona 2-3</a:t>
            </a:r>
            <a:endParaRPr lang="en-US" sz="2200" dirty="0"/>
          </a:p>
        </p:txBody>
      </p:sp>
      <p:sp>
        <p:nvSpPr>
          <p:cNvPr id="4" name="ph-8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83"/>
          <p:cNvSpPr/>
          <p:nvPr/>
        </p:nvSpPr>
        <p:spPr>
          <a:xfrm flipH="1">
            <a:off x="3429486" y="1404479"/>
            <a:ext cx="876462" cy="272861"/>
          </a:xfrm>
          <a:prstGeom prst="line">
            <a:avLst/>
          </a:prstGeom>
          <a:noFill/>
          <a:ln w="19050">
            <a:solidFill>
              <a:srgbClr val="2E7391"/>
            </a:solidFill>
            <a:prstDash val="dash"/>
            <a:tailEnd type="triangle"/>
          </a:ln>
        </p:spPr>
      </p:sp>
      <p:sp>
        <p:nvSpPr>
          <p:cNvPr id="14"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15"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776764" y="2901080"/>
            <a:ext cx="214981" cy="214981"/>
          </a:xfrm>
          <a:prstGeom prst="ellipse">
            <a:avLst/>
          </a:prstGeom>
          <a:solidFill>
            <a:srgbClr val="FFFFFF"/>
          </a:solidFill>
          <a:ln w="19050">
            <a:solidFill>
              <a:srgbClr val="14283A"/>
            </a:solidFill>
            <a:prstDash val="solid"/>
          </a:ln>
        </p:spPr>
      </p:sp>
      <p:sp>
        <p:nvSpPr>
          <p:cNvPr id="17" name="!!no2"/>
          <p:cNvSpPr/>
          <p:nvPr/>
        </p:nvSpPr>
        <p:spPr>
          <a:xfrm>
            <a:off x="3776764"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19"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214505" y="1644266"/>
            <a:ext cx="214981" cy="214981"/>
          </a:xfrm>
          <a:prstGeom prst="ellipse">
            <a:avLst/>
          </a:prstGeom>
          <a:solidFill>
            <a:srgbClr val="FFFFFF"/>
          </a:solidFill>
          <a:ln w="19050">
            <a:solidFill>
              <a:srgbClr val="14283A"/>
            </a:solidFill>
            <a:prstDash val="solid"/>
          </a:ln>
        </p:spPr>
      </p:sp>
      <p:sp>
        <p:nvSpPr>
          <p:cNvPr id="21" name="!!no4"/>
          <p:cNvSpPr/>
          <p:nvPr/>
        </p:nvSpPr>
        <p:spPr>
          <a:xfrm>
            <a:off x="3214505" y="164426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643978" y="2173451"/>
            <a:ext cx="214981" cy="214981"/>
          </a:xfrm>
          <a:prstGeom prst="ellipse">
            <a:avLst/>
          </a:prstGeom>
          <a:solidFill>
            <a:srgbClr val="FFFFFF"/>
          </a:solidFill>
          <a:ln w="19050">
            <a:solidFill>
              <a:srgbClr val="14283A"/>
            </a:solidFill>
            <a:prstDash val="solid"/>
          </a:ln>
        </p:spPr>
      </p:sp>
      <p:sp>
        <p:nvSpPr>
          <p:cNvPr id="23" name="!!no5"/>
          <p:cNvSpPr/>
          <p:nvPr/>
        </p:nvSpPr>
        <p:spPr>
          <a:xfrm>
            <a:off x="2643978" y="217345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d1"/>
          <p:cNvSpPr/>
          <p:nvPr/>
        </p:nvSpPr>
        <p:spPr>
          <a:xfrm>
            <a:off x="2395923" y="307471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5" name="!!d2"/>
          <p:cNvSpPr/>
          <p:nvPr/>
        </p:nvSpPr>
        <p:spPr>
          <a:xfrm>
            <a:off x="3437755" y="235535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6" name="!!d3"/>
          <p:cNvSpPr/>
          <p:nvPr/>
        </p:nvSpPr>
        <p:spPr>
          <a:xfrm>
            <a:off x="1428507"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7" name="!!d4"/>
          <p:cNvSpPr/>
          <p:nvPr/>
        </p:nvSpPr>
        <p:spPr>
          <a:xfrm>
            <a:off x="3892523" y="155331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8" name="!!d5"/>
          <p:cNvSpPr/>
          <p:nvPr/>
        </p:nvSpPr>
        <p:spPr>
          <a:xfrm>
            <a:off x="2858959" y="180136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9" name="!!ball"/>
          <p:cNvSpPr/>
          <p:nvPr/>
        </p:nvSpPr>
        <p:spPr>
          <a:xfrm>
            <a:off x="3379875" y="1627729"/>
            <a:ext cx="99222" cy="99222"/>
          </a:xfrm>
          <a:prstGeom prst="ellipse">
            <a:avLst/>
          </a:prstGeom>
          <a:solidFill>
            <a:srgbClr val="D9641E"/>
          </a:solidFill>
          <a:ln w="9525">
            <a:solidFill>
              <a:srgbClr val="B04E12"/>
            </a:solidFill>
            <a:prstDash val="solid"/>
          </a:ln>
        </p:spPr>
      </p:sp>
      <p:sp>
        <p:nvSpPr>
          <p:cNvPr id="30"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Sobrecarga un lado de la zona y ataca las costuras que se abren. Cuatro perimetrales inclinan la cancha a la derecha; el poste alto es la válvula de escape en el medio; el rincón corto vive detrás de la última línea donde las zonas no ven.</a:t>
            </a:r>
            <a:endParaRPr lang="en-US" sz="950" dirty="0"/>
          </a:p>
        </p:txBody>
      </p:sp>
      <p:sp>
        <p:nvSpPr>
          <p:cNvPr id="31" name="notebox-83"/>
          <p:cNvSpPr/>
          <p:nvPr/>
        </p:nvSpPr>
        <p:spPr>
          <a:xfrm>
            <a:off x="4911495" y="2606040"/>
            <a:ext cx="3821025" cy="1143000"/>
          </a:xfrm>
          <a:prstGeom prst="roundRect">
            <a:avLst>
              <a:gd name="adj" fmla="val 4800"/>
            </a:avLst>
          </a:prstGeom>
          <a:solidFill>
            <a:srgbClr val="E3EDF2"/>
          </a:solidFill>
          <a:ln/>
        </p:spPr>
      </p:sp>
      <p:sp>
        <p:nvSpPr>
          <p:cNvPr id="32" name="notelbl-8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33" name="note-8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Balón detrás de la zona — bandeja, o atrae al pívot y descarga a 5. Si X4 se recupera, skip al lado débil y reinicia.</a:t>
            </a:r>
            <a:endParaRPr lang="en-US" sz="1050" dirty="0"/>
          </a:p>
        </p:txBody>
      </p:sp>
      <p:sp>
        <p:nvSpPr>
          <p:cNvPr id="34" name="kp-83"/>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5" name="kpl-83"/>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Una recepción en el medio (poste alto) vence a toda zona — cázala primero, cada posesión.</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rincón corto es invisible para la última línea — recibe ahí y es bandeja o falta.</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Cuando la zona se sobrecarga contigo, el skip al ala débil es el tiro de gracia.</a:t>
            </a:r>
            <a:endParaRPr lang="en-US" sz="8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Ataque de Espacios — vs 2-3 (Brad Brownell)</a:t>
            </a:r>
            <a:endParaRPr lang="en-US" sz="2200" dirty="0"/>
          </a:p>
        </p:txBody>
      </p:sp>
      <p:sp>
        <p:nvSpPr>
          <p:cNvPr id="4" name="ph-8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4"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6"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18"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0"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2"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1883275"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2710126"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1097766"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3495634"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296700"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concepto de ataque de espacios que Brad Brownell construyó en Clemson: alinéate 1-3-1 contra la 2-3 para poner un jugador en cada costura de su forma, y ataca los espacios CON EL BOTE. Un drive real a una costura obliga a dos defensores de la zona a tomar el balón — y cuando dos marcan a uno, alguien queda libre por aritmética.</a:t>
            </a:r>
            <a:endParaRPr lang="en-US" sz="950" dirty="0"/>
          </a:p>
        </p:txBody>
      </p:sp>
      <p:sp>
        <p:nvSpPr>
          <p:cNvPr id="30" name="notebox-84"/>
          <p:cNvSpPr/>
          <p:nvPr/>
        </p:nvSpPr>
        <p:spPr>
          <a:xfrm>
            <a:off x="4911495" y="2606040"/>
            <a:ext cx="3821025" cy="1143000"/>
          </a:xfrm>
          <a:prstGeom prst="roundRect">
            <a:avLst>
              <a:gd name="adj" fmla="val 4800"/>
            </a:avLst>
          </a:prstGeom>
          <a:solidFill>
            <a:srgbClr val="E3EDF2"/>
          </a:solidFill>
          <a:ln/>
        </p:spPr>
      </p:sp>
      <p:sp>
        <p:nvSpPr>
          <p:cNvPr id="31" name="notelbl-8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2" name="note-8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Ataque principal de media cancha contra cualquier 2-3. La animación corre el ciclo completo: drive al espacio, pase afuera, juego alto-bajo, y reinicio a la forma 1-3-1.</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Ataque de Espacios — vs 2-3 (Brad Brownell)</a:t>
            </a:r>
            <a:endParaRPr lang="en-US" sz="2200" dirty="0"/>
          </a:p>
        </p:txBody>
      </p:sp>
      <p:sp>
        <p:nvSpPr>
          <p:cNvPr id="4" name="ph-8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85-0"/>
          <p:cNvSpPr/>
          <p:nvPr/>
        </p:nvSpPr>
        <p:spPr>
          <a:xfrm flipV="1">
            <a:off x="2478608" y="3504681"/>
            <a:ext cx="330740" cy="372083"/>
          </a:xfrm>
          <a:prstGeom prst="line">
            <a:avLst/>
          </a:prstGeom>
          <a:noFill/>
          <a:ln w="19050">
            <a:solidFill>
              <a:srgbClr val="14283A"/>
            </a:solidFill>
            <a:prstDash val="sysDot"/>
          </a:ln>
        </p:spPr>
      </p:sp>
      <p:sp>
        <p:nvSpPr>
          <p:cNvPr id="14" name="tr-85-0"/>
          <p:cNvSpPr/>
          <p:nvPr/>
        </p:nvSpPr>
        <p:spPr>
          <a:xfrm flipV="1">
            <a:off x="2809348" y="3173941"/>
            <a:ext cx="82685" cy="330740"/>
          </a:xfrm>
          <a:prstGeom prst="line">
            <a:avLst/>
          </a:prstGeom>
          <a:noFill/>
          <a:ln w="19050">
            <a:solidFill>
              <a:srgbClr val="14283A"/>
            </a:solidFill>
            <a:prstDash val="sysDot"/>
            <a:tailEnd type="triangle"/>
          </a:ln>
        </p:spPr>
      </p:sp>
      <p:sp>
        <p:nvSpPr>
          <p:cNvPr id="15" name="tr-85-1"/>
          <p:cNvSpPr/>
          <p:nvPr/>
        </p:nvSpPr>
        <p:spPr>
          <a:xfrm flipV="1">
            <a:off x="2892033" y="3190478"/>
            <a:ext cx="82685" cy="148833"/>
          </a:xfrm>
          <a:prstGeom prst="line">
            <a:avLst/>
          </a:prstGeom>
          <a:noFill/>
          <a:ln w="15875">
            <a:solidFill>
              <a:srgbClr val="A5392E"/>
            </a:solidFill>
            <a:prstDash val="dash"/>
            <a:tailEnd type="triangle"/>
          </a:ln>
        </p:spPr>
      </p:sp>
      <p:sp>
        <p:nvSpPr>
          <p:cNvPr id="16" name="tr-85-2"/>
          <p:cNvSpPr/>
          <p:nvPr/>
        </p:nvSpPr>
        <p:spPr>
          <a:xfrm flipV="1">
            <a:off x="2065182" y="3256626"/>
            <a:ext cx="454768" cy="82685"/>
          </a:xfrm>
          <a:prstGeom prst="line">
            <a:avLst/>
          </a:prstGeom>
          <a:noFill/>
          <a:ln w="15875">
            <a:solidFill>
              <a:srgbClr val="A5392E"/>
            </a:solidFill>
            <a:prstDash val="dash"/>
            <a:tailEnd type="triangle"/>
          </a:ln>
        </p:spPr>
      </p:sp>
      <p:sp>
        <p:nvSpPr>
          <p:cNvPr id="17" name="!!o1"/>
          <p:cNvSpPr/>
          <p:nvPr/>
        </p:nvSpPr>
        <p:spPr>
          <a:xfrm>
            <a:off x="2784543" y="3066450"/>
            <a:ext cx="214981" cy="214981"/>
          </a:xfrm>
          <a:prstGeom prst="ellipse">
            <a:avLst/>
          </a:prstGeom>
          <a:solidFill>
            <a:srgbClr val="FFFFFF"/>
          </a:solidFill>
          <a:ln w="19050">
            <a:solidFill>
              <a:srgbClr val="14283A"/>
            </a:solidFill>
            <a:prstDash val="solid"/>
          </a:ln>
        </p:spPr>
      </p:sp>
      <p:sp>
        <p:nvSpPr>
          <p:cNvPr id="18" name="!!no1"/>
          <p:cNvSpPr/>
          <p:nvPr/>
        </p:nvSpPr>
        <p:spPr>
          <a:xfrm>
            <a:off x="2784543" y="306645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0"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2"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4"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6"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2338043" y="314086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2792811" y="307471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1097766"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3495634"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2296700"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2949913" y="3049913"/>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concepto de ataque de espacios que Brad Brownell construyó en Clemson: alinéate 1-3-1 contra la 2-3 para poner un jugador en cada costura de su forma, y ataca los espacios CON EL BOTE. Un drive real a una costura obliga a dos defensores de la zona a tomar el balón — y cuando dos marcan a uno, alguien queda libre por aritmética.</a:t>
            </a:r>
            <a:endParaRPr lang="en-US" sz="950" dirty="0"/>
          </a:p>
        </p:txBody>
      </p:sp>
      <p:sp>
        <p:nvSpPr>
          <p:cNvPr id="34" name="notebox-85"/>
          <p:cNvSpPr/>
          <p:nvPr/>
        </p:nvSpPr>
        <p:spPr>
          <a:xfrm>
            <a:off x="4911495" y="2606040"/>
            <a:ext cx="3821025" cy="1143000"/>
          </a:xfrm>
          <a:prstGeom prst="roundRect">
            <a:avLst>
              <a:gd name="adj" fmla="val 4800"/>
            </a:avLst>
          </a:prstGeom>
          <a:solidFill>
            <a:srgbClr val="E3EDF2"/>
          </a:solidFill>
          <a:ln/>
        </p:spPr>
      </p:sp>
      <p:sp>
        <p:nvSpPr>
          <p:cNvPr id="35" name="notelbl-8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6" name="note-8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1 penetra EN la costura entre los dos guardias de arriba — un drive real para anotar, así que ambos deben tomarlo.</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Ataque de Espacios — vs 2-3 (Brad Brownell)</a:t>
            </a:r>
            <a:endParaRPr lang="en-US" sz="2200" dirty="0"/>
          </a:p>
        </p:txBody>
      </p:sp>
      <p:sp>
        <p:nvSpPr>
          <p:cNvPr id="4" name="ph-8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86-0"/>
          <p:cNvSpPr/>
          <p:nvPr/>
        </p:nvSpPr>
        <p:spPr>
          <a:xfrm flipH="1">
            <a:off x="2519950" y="3173941"/>
            <a:ext cx="372083" cy="661481"/>
          </a:xfrm>
          <a:prstGeom prst="line">
            <a:avLst/>
          </a:prstGeom>
          <a:noFill/>
          <a:ln w="19050">
            <a:solidFill>
              <a:srgbClr val="14283A"/>
            </a:solidFill>
            <a:prstDash val="solid"/>
            <a:tailEnd type="triangle"/>
          </a:ln>
        </p:spPr>
      </p:sp>
      <p:sp>
        <p:nvSpPr>
          <p:cNvPr id="14" name="tr-86-1"/>
          <p:cNvSpPr/>
          <p:nvPr/>
        </p:nvSpPr>
        <p:spPr>
          <a:xfrm flipV="1">
            <a:off x="2974718" y="3091256"/>
            <a:ext cx="454768" cy="99222"/>
          </a:xfrm>
          <a:prstGeom prst="line">
            <a:avLst/>
          </a:prstGeom>
          <a:noFill/>
          <a:ln w="15875">
            <a:solidFill>
              <a:srgbClr val="A5392E"/>
            </a:solidFill>
            <a:prstDash val="dash"/>
            <a:tailEnd type="triangle"/>
          </a:ln>
        </p:spPr>
      </p:sp>
      <p:sp>
        <p:nvSpPr>
          <p:cNvPr id="15" name="tr-86-2"/>
          <p:cNvSpPr/>
          <p:nvPr/>
        </p:nvSpPr>
        <p:spPr>
          <a:xfrm>
            <a:off x="3677542" y="1933664"/>
            <a:ext cx="107491" cy="66148"/>
          </a:xfrm>
          <a:prstGeom prst="line">
            <a:avLst/>
          </a:prstGeom>
          <a:noFill/>
          <a:ln w="15875">
            <a:solidFill>
              <a:srgbClr val="A5392E"/>
            </a:solidFill>
            <a:prstDash val="dash"/>
            <a:tailEnd type="triangle"/>
          </a:ln>
        </p:spPr>
      </p:sp>
      <p:sp>
        <p:nvSpPr>
          <p:cNvPr id="16" name="tr-86-3"/>
          <p:cNvSpPr/>
          <p:nvPr/>
        </p:nvSpPr>
        <p:spPr>
          <a:xfrm>
            <a:off x="2478608" y="2057692"/>
            <a:ext cx="231518" cy="24806"/>
          </a:xfrm>
          <a:prstGeom prst="line">
            <a:avLst/>
          </a:prstGeom>
          <a:noFill/>
          <a:ln w="15875">
            <a:solidFill>
              <a:srgbClr val="A5392E"/>
            </a:solidFill>
            <a:prstDash val="dash"/>
            <a:tailEnd type="triangle"/>
          </a:ln>
        </p:spPr>
      </p:sp>
      <p:sp>
        <p:nvSpPr>
          <p:cNvPr id="17" name="tr-86-4"/>
          <p:cNvSpPr/>
          <p:nvPr/>
        </p:nvSpPr>
        <p:spPr>
          <a:xfrm flipV="1">
            <a:off x="2519950" y="3190478"/>
            <a:ext cx="57880" cy="66148"/>
          </a:xfrm>
          <a:prstGeom prst="line">
            <a:avLst/>
          </a:prstGeom>
          <a:noFill/>
          <a:ln w="15875">
            <a:solidFill>
              <a:srgbClr val="A5392E"/>
            </a:solidFill>
            <a:prstDash val="dash"/>
            <a:tailEnd type="triangle"/>
          </a:ln>
        </p:spPr>
      </p:sp>
      <p:sp>
        <p:nvSpPr>
          <p:cNvPr id="18" name="trp-86"/>
          <p:cNvSpPr/>
          <p:nvPr/>
        </p:nvSpPr>
        <p:spPr>
          <a:xfrm flipV="1">
            <a:off x="2627441" y="3016839"/>
            <a:ext cx="1322962" cy="744166"/>
          </a:xfrm>
          <a:prstGeom prst="line">
            <a:avLst/>
          </a:prstGeom>
          <a:noFill/>
          <a:ln w="19050">
            <a:solidFill>
              <a:srgbClr val="2E7391"/>
            </a:solidFill>
            <a:prstDash val="dash"/>
            <a:tailEnd type="triangle"/>
          </a:ln>
        </p:spPr>
      </p:sp>
      <p:sp>
        <p:nvSpPr>
          <p:cNvPr id="19" name="!!o1"/>
          <p:cNvSpPr/>
          <p:nvPr/>
        </p:nvSpPr>
        <p:spPr>
          <a:xfrm>
            <a:off x="2412460" y="3727931"/>
            <a:ext cx="214981" cy="214981"/>
          </a:xfrm>
          <a:prstGeom prst="ellipse">
            <a:avLst/>
          </a:prstGeom>
          <a:solidFill>
            <a:srgbClr val="FFFFFF"/>
          </a:solidFill>
          <a:ln w="19050">
            <a:solidFill>
              <a:srgbClr val="14283A"/>
            </a:solidFill>
            <a:prstDash val="solid"/>
          </a:ln>
        </p:spPr>
      </p:sp>
      <p:sp>
        <p:nvSpPr>
          <p:cNvPr id="20" name="!!no1"/>
          <p:cNvSpPr/>
          <p:nvPr/>
        </p:nvSpPr>
        <p:spPr>
          <a:xfrm>
            <a:off x="2412460"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6"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8"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395923" y="307471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3247579"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1097766"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3603125"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528219" y="196673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concepto de ataque de espacios que Brad Brownell construyó en Clemson: alinéate 1-3-1 contra la 2-3 para poner un jugador en cada costura de su forma, y ataca los espacios CON EL BOTE. Un drive real a una costura obliga a dos defensores de la zona a tomar el balón — y cuando dos marcan a uno, alguien queda libre por aritmética.</a:t>
            </a:r>
            <a:endParaRPr lang="en-US" sz="950" dirty="0"/>
          </a:p>
        </p:txBody>
      </p:sp>
      <p:sp>
        <p:nvSpPr>
          <p:cNvPr id="36" name="notebox-86"/>
          <p:cNvSpPr/>
          <p:nvPr/>
        </p:nvSpPr>
        <p:spPr>
          <a:xfrm>
            <a:off x="4911495" y="2606040"/>
            <a:ext cx="3821025" cy="1143000"/>
          </a:xfrm>
          <a:prstGeom prst="roundRect">
            <a:avLst>
              <a:gd name="adj" fmla="val 4800"/>
            </a:avLst>
          </a:prstGeom>
          <a:solidFill>
            <a:srgbClr val="E3EDF2"/>
          </a:solidFill>
          <a:ln/>
        </p:spPr>
      </p:sp>
      <p:sp>
        <p:nvSpPr>
          <p:cNvPr id="37" name="notelbl-8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8" name="note-8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Dos defensores en el balón = alguien libre. Pase al ala y toda la zona persigue.</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name="Slide 8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Ataque de Espacios — vs 2-3 (Brad Brownell)</a:t>
            </a:r>
            <a:endParaRPr lang="en-US" sz="2200" dirty="0"/>
          </a:p>
        </p:txBody>
      </p:sp>
      <p:sp>
        <p:nvSpPr>
          <p:cNvPr id="4" name="ph-8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87-0"/>
          <p:cNvSpPr/>
          <p:nvPr/>
        </p:nvSpPr>
        <p:spPr>
          <a:xfrm flipV="1">
            <a:off x="2478608" y="2471117"/>
            <a:ext cx="330740" cy="124028"/>
          </a:xfrm>
          <a:prstGeom prst="line">
            <a:avLst/>
          </a:prstGeom>
          <a:noFill/>
          <a:ln w="19050">
            <a:solidFill>
              <a:srgbClr val="14283A"/>
            </a:solidFill>
            <a:prstDash val="solid"/>
            <a:tailEnd type="triangle"/>
          </a:ln>
        </p:spPr>
      </p:sp>
      <p:sp>
        <p:nvSpPr>
          <p:cNvPr id="14" name="tr-87-1"/>
          <p:cNvSpPr/>
          <p:nvPr/>
        </p:nvSpPr>
        <p:spPr>
          <a:xfrm>
            <a:off x="2710126" y="2082497"/>
            <a:ext cx="140565" cy="181907"/>
          </a:xfrm>
          <a:prstGeom prst="line">
            <a:avLst/>
          </a:prstGeom>
          <a:noFill/>
          <a:ln w="15875">
            <a:solidFill>
              <a:srgbClr val="A5392E"/>
            </a:solidFill>
            <a:prstDash val="dash"/>
            <a:tailEnd type="triangle"/>
          </a:ln>
        </p:spPr>
      </p:sp>
      <p:sp>
        <p:nvSpPr>
          <p:cNvPr id="15" name="trp-87"/>
          <p:cNvSpPr/>
          <p:nvPr/>
        </p:nvSpPr>
        <p:spPr>
          <a:xfrm flipH="1" flipV="1">
            <a:off x="2916839" y="2396701"/>
            <a:ext cx="1033564" cy="620138"/>
          </a:xfrm>
          <a:prstGeom prst="line">
            <a:avLst/>
          </a:prstGeom>
          <a:noFill/>
          <a:ln w="19050">
            <a:solidFill>
              <a:srgbClr val="2E7391"/>
            </a:solidFill>
            <a:prstDash val="dash"/>
            <a:tailEnd type="triangle"/>
          </a:ln>
        </p:spPr>
      </p:sp>
      <p:sp>
        <p:nvSpPr>
          <p:cNvPr id="16" name="!!o1"/>
          <p:cNvSpPr/>
          <p:nvPr/>
        </p:nvSpPr>
        <p:spPr>
          <a:xfrm>
            <a:off x="2412460" y="3727931"/>
            <a:ext cx="214981" cy="214981"/>
          </a:xfrm>
          <a:prstGeom prst="ellipse">
            <a:avLst/>
          </a:prstGeom>
          <a:solidFill>
            <a:srgbClr val="FFFFFF"/>
          </a:solidFill>
          <a:ln w="19050">
            <a:solidFill>
              <a:srgbClr val="14283A"/>
            </a:solidFill>
            <a:prstDash val="solid"/>
          </a:ln>
        </p:spPr>
      </p:sp>
      <p:sp>
        <p:nvSpPr>
          <p:cNvPr id="17" name="!!no1"/>
          <p:cNvSpPr/>
          <p:nvPr/>
        </p:nvSpPr>
        <p:spPr>
          <a:xfrm>
            <a:off x="2412460"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9"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1"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3"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701857" y="2363627"/>
            <a:ext cx="214981" cy="214981"/>
          </a:xfrm>
          <a:prstGeom prst="ellipse">
            <a:avLst/>
          </a:prstGeom>
          <a:solidFill>
            <a:srgbClr val="FFFFFF"/>
          </a:solidFill>
          <a:ln w="19050">
            <a:solidFill>
              <a:srgbClr val="14283A"/>
            </a:solidFill>
            <a:prstDash val="solid"/>
          </a:ln>
        </p:spPr>
      </p:sp>
      <p:sp>
        <p:nvSpPr>
          <p:cNvPr id="25" name="!!no5"/>
          <p:cNvSpPr/>
          <p:nvPr/>
        </p:nvSpPr>
        <p:spPr>
          <a:xfrm>
            <a:off x="2701857" y="236362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2395923" y="307471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3247579"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1097766"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3603125"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2668783" y="214864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2867228" y="2347090"/>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concepto de ataque de espacios que Brad Brownell construyó en Clemson: alinéate 1-3-1 contra la 2-3 para poner un jugador en cada costura de su forma, y ataca los espacios CON EL BOTE. Un drive real a una costura obliga a dos defensores de la zona a tomar el balón — y cuando dos marcan a uno, alguien queda libre por aritmética.</a:t>
            </a:r>
            <a:endParaRPr lang="en-US" sz="950" dirty="0"/>
          </a:p>
        </p:txBody>
      </p:sp>
      <p:sp>
        <p:nvSpPr>
          <p:cNvPr id="33" name="notebox-87"/>
          <p:cNvSpPr/>
          <p:nvPr/>
        </p:nvSpPr>
        <p:spPr>
          <a:xfrm>
            <a:off x="4911495" y="2606040"/>
            <a:ext cx="3821025" cy="1143000"/>
          </a:xfrm>
          <a:prstGeom prst="roundRect">
            <a:avLst>
              <a:gd name="adj" fmla="val 4800"/>
            </a:avLst>
          </a:prstGeom>
          <a:solidFill>
            <a:srgbClr val="E3EDF2"/>
          </a:solidFill>
          <a:ln/>
        </p:spPr>
      </p:sp>
      <p:sp>
        <p:nvSpPr>
          <p:cNvPr id="34" name="notelbl-8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5" name="note-8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5 se lanza a la costura del lado del balón. La recepción en el poste alto es el tiro de gracia vs la 2-3 — el pívot debe elegir.</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Ataque de Espacios — vs 2-3 (Brad Brownell)</a:t>
            </a:r>
            <a:endParaRPr lang="en-US" sz="2200" dirty="0"/>
          </a:p>
        </p:txBody>
      </p:sp>
      <p:sp>
        <p:nvSpPr>
          <p:cNvPr id="4" name="ph-8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88-0"/>
          <p:cNvSpPr/>
          <p:nvPr/>
        </p:nvSpPr>
        <p:spPr>
          <a:xfrm>
            <a:off x="3553514" y="1602924"/>
            <a:ext cx="99222" cy="16537"/>
          </a:xfrm>
          <a:prstGeom prst="line">
            <a:avLst/>
          </a:prstGeom>
          <a:noFill/>
          <a:ln w="19050">
            <a:solidFill>
              <a:srgbClr val="14283A"/>
            </a:solidFill>
            <a:prstDash val="solid"/>
          </a:ln>
        </p:spPr>
      </p:sp>
      <p:sp>
        <p:nvSpPr>
          <p:cNvPr id="14" name="tr-88-0"/>
          <p:cNvSpPr/>
          <p:nvPr/>
        </p:nvSpPr>
        <p:spPr>
          <a:xfrm flipH="1">
            <a:off x="3140089" y="1619461"/>
            <a:ext cx="512648" cy="107491"/>
          </a:xfrm>
          <a:prstGeom prst="line">
            <a:avLst/>
          </a:prstGeom>
          <a:noFill/>
          <a:ln w="19050">
            <a:solidFill>
              <a:srgbClr val="14283A"/>
            </a:solidFill>
            <a:prstDash val="solid"/>
            <a:tailEnd type="triangle"/>
          </a:ln>
        </p:spPr>
      </p:sp>
      <p:sp>
        <p:nvSpPr>
          <p:cNvPr id="15" name="tr-88-1"/>
          <p:cNvSpPr/>
          <p:nvPr/>
        </p:nvSpPr>
        <p:spPr>
          <a:xfrm flipV="1">
            <a:off x="2850691" y="1850979"/>
            <a:ext cx="372083" cy="413426"/>
          </a:xfrm>
          <a:prstGeom prst="line">
            <a:avLst/>
          </a:prstGeom>
          <a:noFill/>
          <a:ln w="15875">
            <a:solidFill>
              <a:srgbClr val="A5392E"/>
            </a:solidFill>
            <a:prstDash val="dash"/>
            <a:tailEnd type="triangle"/>
          </a:ln>
        </p:spPr>
      </p:sp>
      <p:sp>
        <p:nvSpPr>
          <p:cNvPr id="16" name="trp-88"/>
          <p:cNvSpPr/>
          <p:nvPr/>
        </p:nvSpPr>
        <p:spPr>
          <a:xfrm flipV="1">
            <a:off x="2916839" y="1652535"/>
            <a:ext cx="330740" cy="744166"/>
          </a:xfrm>
          <a:prstGeom prst="line">
            <a:avLst/>
          </a:prstGeom>
          <a:noFill/>
          <a:ln w="19050">
            <a:solidFill>
              <a:srgbClr val="2E7391"/>
            </a:solidFill>
            <a:prstDash val="dash"/>
            <a:tailEnd type="triangle"/>
          </a:ln>
        </p:spPr>
      </p:sp>
      <p:sp>
        <p:nvSpPr>
          <p:cNvPr id="17" name="!!o1"/>
          <p:cNvSpPr/>
          <p:nvPr/>
        </p:nvSpPr>
        <p:spPr>
          <a:xfrm>
            <a:off x="2412460" y="3727931"/>
            <a:ext cx="214981" cy="214981"/>
          </a:xfrm>
          <a:prstGeom prst="ellipse">
            <a:avLst/>
          </a:prstGeom>
          <a:solidFill>
            <a:srgbClr val="FFFFFF"/>
          </a:solidFill>
          <a:ln w="19050">
            <a:solidFill>
              <a:srgbClr val="14283A"/>
            </a:solidFill>
            <a:prstDash val="solid"/>
          </a:ln>
        </p:spPr>
      </p:sp>
      <p:sp>
        <p:nvSpPr>
          <p:cNvPr id="18" name="!!no1"/>
          <p:cNvSpPr/>
          <p:nvPr/>
        </p:nvSpPr>
        <p:spPr>
          <a:xfrm>
            <a:off x="2412460"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0"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2"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3032598" y="1619461"/>
            <a:ext cx="214981" cy="214981"/>
          </a:xfrm>
          <a:prstGeom prst="ellipse">
            <a:avLst/>
          </a:prstGeom>
          <a:solidFill>
            <a:srgbClr val="FFFFFF"/>
          </a:solidFill>
          <a:ln w="19050">
            <a:solidFill>
              <a:srgbClr val="14283A"/>
            </a:solidFill>
            <a:prstDash val="solid"/>
          </a:ln>
        </p:spPr>
      </p:sp>
      <p:sp>
        <p:nvSpPr>
          <p:cNvPr id="24" name="!!no4"/>
          <p:cNvSpPr/>
          <p:nvPr/>
        </p:nvSpPr>
        <p:spPr>
          <a:xfrm>
            <a:off x="3032598" y="16194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701857" y="2363627"/>
            <a:ext cx="214981" cy="214981"/>
          </a:xfrm>
          <a:prstGeom prst="ellipse">
            <a:avLst/>
          </a:prstGeom>
          <a:solidFill>
            <a:srgbClr val="FFFFFF"/>
          </a:solidFill>
          <a:ln w="19050">
            <a:solidFill>
              <a:srgbClr val="14283A"/>
            </a:solidFill>
            <a:prstDash val="solid"/>
          </a:ln>
        </p:spPr>
      </p:sp>
      <p:sp>
        <p:nvSpPr>
          <p:cNvPr id="26" name="!!no5"/>
          <p:cNvSpPr/>
          <p:nvPr/>
        </p:nvSpPr>
        <p:spPr>
          <a:xfrm>
            <a:off x="2701857" y="236362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2395923" y="307471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3247579"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1097766"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3603125"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3040866"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3197968" y="1602924"/>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concepto de ataque de espacios que Brad Brownell construyó en Clemson: alinéate 1-3-1 contra la 2-3 para poner un jugador en cada costura de su forma, y ataca los espacios CON EL BOTE. Un drive real a una costura obliga a dos defensores de la zona a tomar el balón — y cuando dos marcan a uno, alguien queda libre por aritmética.</a:t>
            </a:r>
            <a:endParaRPr lang="en-US" sz="950" dirty="0"/>
          </a:p>
        </p:txBody>
      </p:sp>
      <p:sp>
        <p:nvSpPr>
          <p:cNvPr id="34" name="notebox-88"/>
          <p:cNvSpPr/>
          <p:nvPr/>
        </p:nvSpPr>
        <p:spPr>
          <a:xfrm>
            <a:off x="4911495" y="2606040"/>
            <a:ext cx="3821025" cy="1143000"/>
          </a:xfrm>
          <a:prstGeom prst="roundRect">
            <a:avLst>
              <a:gd name="adj" fmla="val 4800"/>
            </a:avLst>
          </a:prstGeom>
          <a:solidFill>
            <a:srgbClr val="E3EDF2"/>
          </a:solidFill>
          <a:ln/>
        </p:spPr>
      </p:sp>
      <p:sp>
        <p:nvSpPr>
          <p:cNvPr id="35" name="notelbl-8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36" name="note-8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Eligió mal: alto-bajo al rincón corto que se clava al aro. Bandeja o falta.</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Ataque de Espacios — vs 2-3 (Brad Brownell)</a:t>
            </a:r>
            <a:endParaRPr lang="en-US" sz="2200" dirty="0"/>
          </a:p>
        </p:txBody>
      </p:sp>
      <p:sp>
        <p:nvSpPr>
          <p:cNvPr id="4" name="ph-8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89-0"/>
          <p:cNvSpPr/>
          <p:nvPr/>
        </p:nvSpPr>
        <p:spPr>
          <a:xfrm flipH="1">
            <a:off x="2478608" y="2471117"/>
            <a:ext cx="330740" cy="140565"/>
          </a:xfrm>
          <a:prstGeom prst="line">
            <a:avLst/>
          </a:prstGeom>
          <a:noFill/>
          <a:ln w="19050">
            <a:solidFill>
              <a:srgbClr val="14283A"/>
            </a:solidFill>
            <a:prstDash val="solid"/>
            <a:tailEnd type="triangle"/>
          </a:ln>
        </p:spPr>
      </p:sp>
      <p:sp>
        <p:nvSpPr>
          <p:cNvPr id="14" name="tr-89-1"/>
          <p:cNvSpPr/>
          <p:nvPr/>
        </p:nvSpPr>
        <p:spPr>
          <a:xfrm flipV="1">
            <a:off x="3140089" y="1602924"/>
            <a:ext cx="413426" cy="124028"/>
          </a:xfrm>
          <a:prstGeom prst="line">
            <a:avLst/>
          </a:prstGeom>
          <a:noFill/>
          <a:ln w="19050">
            <a:solidFill>
              <a:srgbClr val="14283A"/>
            </a:solidFill>
            <a:prstDash val="solid"/>
            <a:tailEnd type="triangle"/>
          </a:ln>
        </p:spPr>
      </p:sp>
      <p:sp>
        <p:nvSpPr>
          <p:cNvPr id="15" name="tr-89-2"/>
          <p:cNvSpPr/>
          <p:nvPr/>
        </p:nvSpPr>
        <p:spPr>
          <a:xfrm flipH="1">
            <a:off x="2478608" y="3835422"/>
            <a:ext cx="41343" cy="41343"/>
          </a:xfrm>
          <a:prstGeom prst="line">
            <a:avLst/>
          </a:prstGeom>
          <a:noFill/>
          <a:ln w="19050">
            <a:solidFill>
              <a:srgbClr val="14283A"/>
            </a:solidFill>
            <a:prstDash val="solid"/>
            <a:tailEnd type="triangle"/>
          </a:ln>
        </p:spPr>
      </p:sp>
      <p:sp>
        <p:nvSpPr>
          <p:cNvPr id="16" name="tr-89-3"/>
          <p:cNvSpPr/>
          <p:nvPr/>
        </p:nvSpPr>
        <p:spPr>
          <a:xfrm flipH="1">
            <a:off x="2065182" y="3190478"/>
            <a:ext cx="512648" cy="148833"/>
          </a:xfrm>
          <a:prstGeom prst="line">
            <a:avLst/>
          </a:prstGeom>
          <a:noFill/>
          <a:ln w="15875">
            <a:solidFill>
              <a:srgbClr val="A5392E"/>
            </a:solidFill>
            <a:prstDash val="dash"/>
            <a:tailEnd type="triangle"/>
          </a:ln>
        </p:spPr>
      </p:sp>
      <p:sp>
        <p:nvSpPr>
          <p:cNvPr id="17" name="tr-89-4"/>
          <p:cNvSpPr/>
          <p:nvPr/>
        </p:nvSpPr>
        <p:spPr>
          <a:xfrm flipH="1">
            <a:off x="2892033" y="3091256"/>
            <a:ext cx="537453" cy="248055"/>
          </a:xfrm>
          <a:prstGeom prst="line">
            <a:avLst/>
          </a:prstGeom>
          <a:noFill/>
          <a:ln w="15875">
            <a:solidFill>
              <a:srgbClr val="A5392E"/>
            </a:solidFill>
            <a:prstDash val="dash"/>
            <a:tailEnd type="triangle"/>
          </a:ln>
        </p:spPr>
      </p:sp>
      <p:sp>
        <p:nvSpPr>
          <p:cNvPr id="18" name="tr-89-5"/>
          <p:cNvSpPr/>
          <p:nvPr/>
        </p:nvSpPr>
        <p:spPr>
          <a:xfrm flipH="1" flipV="1">
            <a:off x="3677542" y="1933664"/>
            <a:ext cx="107491" cy="66148"/>
          </a:xfrm>
          <a:prstGeom prst="line">
            <a:avLst/>
          </a:prstGeom>
          <a:noFill/>
          <a:ln w="15875">
            <a:solidFill>
              <a:srgbClr val="A5392E"/>
            </a:solidFill>
            <a:prstDash val="dash"/>
            <a:tailEnd type="triangle"/>
          </a:ln>
        </p:spPr>
      </p:sp>
      <p:sp>
        <p:nvSpPr>
          <p:cNvPr id="19" name="tr-89-6"/>
          <p:cNvSpPr/>
          <p:nvPr/>
        </p:nvSpPr>
        <p:spPr>
          <a:xfrm flipH="1">
            <a:off x="2478608" y="1850979"/>
            <a:ext cx="744166" cy="206713"/>
          </a:xfrm>
          <a:prstGeom prst="line">
            <a:avLst/>
          </a:prstGeom>
          <a:noFill/>
          <a:ln w="15875">
            <a:solidFill>
              <a:srgbClr val="A5392E"/>
            </a:solidFill>
            <a:prstDash val="dash"/>
            <a:tailEnd type="triangle"/>
          </a:ln>
        </p:spPr>
      </p:sp>
      <p:sp>
        <p:nvSpPr>
          <p:cNvPr id="20" name="trp-89"/>
          <p:cNvSpPr/>
          <p:nvPr/>
        </p:nvSpPr>
        <p:spPr>
          <a:xfrm>
            <a:off x="3661005" y="1528507"/>
            <a:ext cx="289398" cy="1488332"/>
          </a:xfrm>
          <a:prstGeom prst="line">
            <a:avLst/>
          </a:prstGeom>
          <a:noFill/>
          <a:ln w="19050">
            <a:solidFill>
              <a:srgbClr val="2E7391"/>
            </a:solidFill>
            <a:prstDash val="dash"/>
            <a:tailEnd type="triangle"/>
          </a:ln>
        </p:spPr>
      </p:sp>
      <p:sp>
        <p:nvSpPr>
          <p:cNvPr id="21"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22"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3"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4"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5"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6"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7"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8"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9" name="!!o5"/>
          <p:cNvSpPr/>
          <p:nvPr/>
        </p:nvSpPr>
        <p:spPr>
          <a:xfrm>
            <a:off x="2371117" y="2504191"/>
            <a:ext cx="214981" cy="214981"/>
          </a:xfrm>
          <a:prstGeom prst="ellipse">
            <a:avLst/>
          </a:prstGeom>
          <a:solidFill>
            <a:srgbClr val="FFFFFF"/>
          </a:solidFill>
          <a:ln w="19050">
            <a:solidFill>
              <a:srgbClr val="14283A"/>
            </a:solidFill>
            <a:prstDash val="solid"/>
          </a:ln>
        </p:spPr>
      </p:sp>
      <p:sp>
        <p:nvSpPr>
          <p:cNvPr id="30" name="!!no5"/>
          <p:cNvSpPr/>
          <p:nvPr/>
        </p:nvSpPr>
        <p:spPr>
          <a:xfrm>
            <a:off x="2371117" y="250419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31" name="!!d1"/>
          <p:cNvSpPr/>
          <p:nvPr/>
        </p:nvSpPr>
        <p:spPr>
          <a:xfrm>
            <a:off x="1883275"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2" name="!!d2"/>
          <p:cNvSpPr/>
          <p:nvPr/>
        </p:nvSpPr>
        <p:spPr>
          <a:xfrm>
            <a:off x="2710126"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3" name="!!d3"/>
          <p:cNvSpPr/>
          <p:nvPr/>
        </p:nvSpPr>
        <p:spPr>
          <a:xfrm>
            <a:off x="1097766"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4" name="!!d4"/>
          <p:cNvSpPr/>
          <p:nvPr/>
        </p:nvSpPr>
        <p:spPr>
          <a:xfrm>
            <a:off x="3495634"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5" name="!!d5"/>
          <p:cNvSpPr/>
          <p:nvPr/>
        </p:nvSpPr>
        <p:spPr>
          <a:xfrm>
            <a:off x="2296700"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6"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3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concepto de ataque de espacios que Brad Brownell construyó en Clemson: alinéate 1-3-1 contra la 2-3 para poner un jugador en cada costura de su forma, y ataca los espacios CON EL BOTE. Un drive real a una costura obliga a dos defensores de la zona a tomar el balón — y cuando dos marcan a uno, alguien queda libre por aritmética.</a:t>
            </a:r>
            <a:endParaRPr lang="en-US" sz="950" dirty="0"/>
          </a:p>
        </p:txBody>
      </p:sp>
      <p:sp>
        <p:nvSpPr>
          <p:cNvPr id="38" name="notebox-89"/>
          <p:cNvSpPr/>
          <p:nvPr/>
        </p:nvSpPr>
        <p:spPr>
          <a:xfrm>
            <a:off x="4911495" y="2606040"/>
            <a:ext cx="3821025" cy="1143000"/>
          </a:xfrm>
          <a:prstGeom prst="roundRect">
            <a:avLst>
              <a:gd name="adj" fmla="val 4800"/>
            </a:avLst>
          </a:prstGeom>
          <a:solidFill>
            <a:srgbClr val="E3EDF2"/>
          </a:solidFill>
          <a:ln/>
        </p:spPr>
      </p:sp>
      <p:sp>
        <p:nvSpPr>
          <p:cNvPr id="39" name="notelbl-8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40" name="note-8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¿Sin bandeja? Suelta afuera y reinicia — forma 1-3-1 restaurada contra su 2-3, y el siguiente drive ya se carga. Ciclo completo.</a:t>
            </a:r>
            <a:endParaRPr lang="en-US" sz="1050" dirty="0"/>
          </a:p>
        </p:txBody>
      </p:sp>
      <p:sp>
        <p:nvSpPr>
          <p:cNvPr id="41" name="kp-89"/>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42" name="kpl-89"/>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1-3-1 contra 2-3 pone un jugador en las cuatro costuras — nunca dejes que su forma iguale la tuya.</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Los drives a los espacios son drives PARA ANOTAR: ataca a tirar y los dos defensores deben comprometerse.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 recepción en el poste alto es la prioridad uno en cada viaje: el pívot sube y el rincón come, o se queda y 5 anota.</a:t>
            </a:r>
            <a:endParaRPr lang="en-US" sz="850" dirty="0"/>
          </a:p>
        </p:txBody>
      </p:sp>
      <p:sp>
        <p:nvSpPr>
          <p:cNvPr id="4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Skip y Pin — Pantallas contra la 2-3</a:t>
            </a:r>
            <a:endParaRPr lang="en-US" sz="2200" dirty="0"/>
          </a:p>
        </p:txBody>
      </p:sp>
      <p:sp>
        <p:nvSpPr>
          <p:cNvPr id="4" name="ph-9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4"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6"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18"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1626951" y="1908859"/>
            <a:ext cx="214981" cy="214981"/>
          </a:xfrm>
          <a:prstGeom prst="ellipse">
            <a:avLst/>
          </a:prstGeom>
          <a:solidFill>
            <a:srgbClr val="FFFFFF"/>
          </a:solidFill>
          <a:ln w="19050">
            <a:solidFill>
              <a:srgbClr val="14283A"/>
            </a:solidFill>
            <a:prstDash val="solid"/>
          </a:ln>
        </p:spPr>
      </p:sp>
      <p:sp>
        <p:nvSpPr>
          <p:cNvPr id="20" name="!!no4"/>
          <p:cNvSpPr/>
          <p:nvPr/>
        </p:nvSpPr>
        <p:spPr>
          <a:xfrm>
            <a:off x="1626951" y="190885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2"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1883275"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2710126"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1097766"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3495634"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296700"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Las zonas mueren con las pantallas porque nadie salta ni ayuda: el contragolpe clásico es el pase skip lanzado sobre una pantalla PIN. Carga la zona a un lado, luego lanza el skip — mientras nuestro grande clava adentro al alero débil. El cierre que debía llegar nunca llega, y el tirador recibe con ritmo.</a:t>
            </a:r>
            <a:endParaRPr lang="en-US" sz="950" dirty="0"/>
          </a:p>
        </p:txBody>
      </p:sp>
      <p:sp>
        <p:nvSpPr>
          <p:cNvPr id="30" name="notebox-90"/>
          <p:cNvSpPr/>
          <p:nvPr/>
        </p:nvSpPr>
        <p:spPr>
          <a:xfrm>
            <a:off x="4911495" y="2606040"/>
            <a:ext cx="3821025" cy="1143000"/>
          </a:xfrm>
          <a:prstGeom prst="roundRect">
            <a:avLst>
              <a:gd name="adj" fmla="val 4800"/>
            </a:avLst>
          </a:prstGeom>
          <a:solidFill>
            <a:srgbClr val="E3EDF2"/>
          </a:solidFill>
          <a:ln/>
        </p:spPr>
      </p:sp>
      <p:sp>
        <p:nvSpPr>
          <p:cNvPr id="31" name="notelbl-9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2" name="note-9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Contra equipos de 2-3 que se mueven bien y quitan los espacios. También la mejor respuesta cuando su última línea es lenta. Corre el ciclo completo: cargar, skip y pin, contragolpe por el fondo, reinicio.</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Skip y Pin — Pantallas contra la 2-3</a:t>
            </a:r>
            <a:endParaRPr lang="en-US" sz="2200" dirty="0"/>
          </a:p>
        </p:txBody>
      </p:sp>
      <p:sp>
        <p:nvSpPr>
          <p:cNvPr id="4" name="ph-9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91-0"/>
          <p:cNvSpPr/>
          <p:nvPr/>
        </p:nvSpPr>
        <p:spPr>
          <a:xfrm flipV="1">
            <a:off x="2892033" y="3091256"/>
            <a:ext cx="537453" cy="248055"/>
          </a:xfrm>
          <a:prstGeom prst="line">
            <a:avLst/>
          </a:prstGeom>
          <a:noFill/>
          <a:ln w="15875">
            <a:solidFill>
              <a:srgbClr val="A5392E"/>
            </a:solidFill>
            <a:prstDash val="dash"/>
            <a:tailEnd type="triangle"/>
          </a:ln>
        </p:spPr>
      </p:sp>
      <p:sp>
        <p:nvSpPr>
          <p:cNvPr id="14" name="tr-91-1"/>
          <p:cNvSpPr/>
          <p:nvPr/>
        </p:nvSpPr>
        <p:spPr>
          <a:xfrm flipV="1">
            <a:off x="2065182" y="3190478"/>
            <a:ext cx="496111" cy="148833"/>
          </a:xfrm>
          <a:prstGeom prst="line">
            <a:avLst/>
          </a:prstGeom>
          <a:noFill/>
          <a:ln w="15875">
            <a:solidFill>
              <a:srgbClr val="A5392E"/>
            </a:solidFill>
            <a:prstDash val="dash"/>
            <a:tailEnd type="triangle"/>
          </a:ln>
        </p:spPr>
      </p:sp>
      <p:sp>
        <p:nvSpPr>
          <p:cNvPr id="15" name="tr-91-2"/>
          <p:cNvSpPr/>
          <p:nvPr/>
        </p:nvSpPr>
        <p:spPr>
          <a:xfrm>
            <a:off x="2478608" y="2057692"/>
            <a:ext cx="231518" cy="24806"/>
          </a:xfrm>
          <a:prstGeom prst="line">
            <a:avLst/>
          </a:prstGeom>
          <a:noFill/>
          <a:ln w="15875">
            <a:solidFill>
              <a:srgbClr val="A5392E"/>
            </a:solidFill>
            <a:prstDash val="dash"/>
            <a:tailEnd type="triangle"/>
          </a:ln>
        </p:spPr>
      </p:sp>
      <p:sp>
        <p:nvSpPr>
          <p:cNvPr id="16" name="tr-91-3"/>
          <p:cNvSpPr/>
          <p:nvPr/>
        </p:nvSpPr>
        <p:spPr>
          <a:xfrm>
            <a:off x="3677542" y="1933664"/>
            <a:ext cx="107491" cy="66148"/>
          </a:xfrm>
          <a:prstGeom prst="line">
            <a:avLst/>
          </a:prstGeom>
          <a:noFill/>
          <a:ln w="15875">
            <a:solidFill>
              <a:srgbClr val="A5392E"/>
            </a:solidFill>
            <a:prstDash val="dash"/>
            <a:tailEnd type="triangle"/>
          </a:ln>
        </p:spPr>
      </p:sp>
      <p:sp>
        <p:nvSpPr>
          <p:cNvPr id="17" name="tr-91-4"/>
          <p:cNvSpPr/>
          <p:nvPr/>
        </p:nvSpPr>
        <p:spPr>
          <a:xfrm>
            <a:off x="1279674" y="1933664"/>
            <a:ext cx="330740" cy="66148"/>
          </a:xfrm>
          <a:prstGeom prst="line">
            <a:avLst/>
          </a:prstGeom>
          <a:noFill/>
          <a:ln w="15875">
            <a:solidFill>
              <a:srgbClr val="A5392E"/>
            </a:solidFill>
            <a:prstDash val="dash"/>
            <a:tailEnd type="triangle"/>
          </a:ln>
        </p:spPr>
      </p:sp>
      <p:sp>
        <p:nvSpPr>
          <p:cNvPr id="18" name="trp-91"/>
          <p:cNvSpPr/>
          <p:nvPr/>
        </p:nvSpPr>
        <p:spPr>
          <a:xfrm flipV="1">
            <a:off x="2586098" y="3016839"/>
            <a:ext cx="1364304" cy="785509"/>
          </a:xfrm>
          <a:prstGeom prst="line">
            <a:avLst/>
          </a:prstGeom>
          <a:noFill/>
          <a:ln w="19050">
            <a:solidFill>
              <a:srgbClr val="2E7391"/>
            </a:solidFill>
            <a:prstDash val="dash"/>
            <a:tailEnd type="triangle"/>
          </a:ln>
        </p:spPr>
      </p:sp>
      <p:sp>
        <p:nvSpPr>
          <p:cNvPr id="19"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20"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1626951" y="1908859"/>
            <a:ext cx="214981" cy="214981"/>
          </a:xfrm>
          <a:prstGeom prst="ellipse">
            <a:avLst/>
          </a:prstGeom>
          <a:solidFill>
            <a:srgbClr val="FFFFFF"/>
          </a:solidFill>
          <a:ln w="19050">
            <a:solidFill>
              <a:srgbClr val="14283A"/>
            </a:solidFill>
            <a:prstDash val="solid"/>
          </a:ln>
        </p:spPr>
      </p:sp>
      <p:sp>
        <p:nvSpPr>
          <p:cNvPr id="26" name="!!no4"/>
          <p:cNvSpPr/>
          <p:nvPr/>
        </p:nvSpPr>
        <p:spPr>
          <a:xfrm>
            <a:off x="1626951" y="190885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8"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379386" y="307471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3247579"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1428507"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3603125"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528219" y="196673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Las zonas mueren con las pantallas porque nadie salta ni ayuda: el contragolpe clásico es el pase skip lanzado sobre una pantalla PIN. Carga la zona a un lado, luego lanza el skip — mientras nuestro grande clava adentro al alero débil. El cierre que debía llegar nunca llega, y el tirador recibe con ritmo.</a:t>
            </a:r>
            <a:endParaRPr lang="en-US" sz="950" dirty="0"/>
          </a:p>
        </p:txBody>
      </p:sp>
      <p:sp>
        <p:nvSpPr>
          <p:cNvPr id="36" name="notebox-91"/>
          <p:cNvSpPr/>
          <p:nvPr/>
        </p:nvSpPr>
        <p:spPr>
          <a:xfrm>
            <a:off x="4911495" y="2606040"/>
            <a:ext cx="3821025" cy="1143000"/>
          </a:xfrm>
          <a:prstGeom prst="roundRect">
            <a:avLst>
              <a:gd name="adj" fmla="val 4800"/>
            </a:avLst>
          </a:prstGeom>
          <a:solidFill>
            <a:srgbClr val="E3EDF2"/>
          </a:solidFill>
          <a:ln/>
        </p:spPr>
      </p:sp>
      <p:sp>
        <p:nvSpPr>
          <p:cNvPr id="37" name="notelbl-9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8" name="note-9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Carga la zona a la derecha — los ojos y los pies de cada defensor se mueven con el swing.</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Skip y Pin — Pantallas contra la 2-3</a:t>
            </a:r>
            <a:endParaRPr lang="en-US" sz="2200" dirty="0"/>
          </a:p>
        </p:txBody>
      </p:sp>
      <p:sp>
        <p:nvSpPr>
          <p:cNvPr id="4" name="ph-9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92-0"/>
          <p:cNvSpPr/>
          <p:nvPr/>
        </p:nvSpPr>
        <p:spPr>
          <a:xfrm flipH="1">
            <a:off x="1403701" y="2016349"/>
            <a:ext cx="330740" cy="124028"/>
          </a:xfrm>
          <a:prstGeom prst="line">
            <a:avLst/>
          </a:prstGeom>
          <a:noFill/>
          <a:ln w="44450">
            <a:solidFill>
              <a:srgbClr val="2E7391">
                <a:alpha val="65000"/>
              </a:srgbClr>
            </a:solidFill>
            <a:prstDash val="solid"/>
            <a:tailEnd type="oval"/>
          </a:ln>
        </p:spPr>
      </p:sp>
      <p:sp>
        <p:nvSpPr>
          <p:cNvPr id="14" name="tr-92-1"/>
          <p:cNvSpPr/>
          <p:nvPr/>
        </p:nvSpPr>
        <p:spPr>
          <a:xfrm>
            <a:off x="1610414" y="1999812"/>
            <a:ext cx="41343" cy="99222"/>
          </a:xfrm>
          <a:prstGeom prst="line">
            <a:avLst/>
          </a:prstGeom>
          <a:noFill/>
          <a:ln w="15875">
            <a:solidFill>
              <a:srgbClr val="A5392E"/>
            </a:solidFill>
            <a:prstDash val="dash"/>
            <a:tailEnd type="triangle"/>
          </a:ln>
        </p:spPr>
      </p:sp>
      <p:sp>
        <p:nvSpPr>
          <p:cNvPr id="15" name="tr-92-2"/>
          <p:cNvSpPr/>
          <p:nvPr/>
        </p:nvSpPr>
        <p:spPr>
          <a:xfrm flipH="1" flipV="1">
            <a:off x="1651757" y="3074719"/>
            <a:ext cx="909536" cy="115759"/>
          </a:xfrm>
          <a:prstGeom prst="line">
            <a:avLst/>
          </a:prstGeom>
          <a:noFill/>
          <a:ln w="15875">
            <a:solidFill>
              <a:srgbClr val="A5392E"/>
            </a:solidFill>
            <a:prstDash val="dash"/>
            <a:tailEnd type="triangle"/>
          </a:ln>
        </p:spPr>
      </p:sp>
      <p:sp>
        <p:nvSpPr>
          <p:cNvPr id="16" name="trp-92"/>
          <p:cNvSpPr/>
          <p:nvPr/>
        </p:nvSpPr>
        <p:spPr>
          <a:xfrm flipH="1">
            <a:off x="1221794" y="3016839"/>
            <a:ext cx="2728609" cy="0"/>
          </a:xfrm>
          <a:prstGeom prst="line">
            <a:avLst/>
          </a:prstGeom>
          <a:noFill/>
          <a:ln w="19050">
            <a:solidFill>
              <a:srgbClr val="2E7391"/>
            </a:solidFill>
            <a:prstDash val="dash"/>
            <a:tailEnd type="triangle"/>
          </a:ln>
        </p:spPr>
      </p:sp>
      <p:sp>
        <p:nvSpPr>
          <p:cNvPr id="17"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8"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0"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2"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1296211" y="2032886"/>
            <a:ext cx="214981" cy="214981"/>
          </a:xfrm>
          <a:prstGeom prst="ellipse">
            <a:avLst/>
          </a:prstGeom>
          <a:solidFill>
            <a:srgbClr val="FFFFFF"/>
          </a:solidFill>
          <a:ln w="19050">
            <a:solidFill>
              <a:srgbClr val="14283A"/>
            </a:solidFill>
            <a:prstDash val="solid"/>
          </a:ln>
        </p:spPr>
      </p:sp>
      <p:sp>
        <p:nvSpPr>
          <p:cNvPr id="24" name="!!no4"/>
          <p:cNvSpPr/>
          <p:nvPr/>
        </p:nvSpPr>
        <p:spPr>
          <a:xfrm>
            <a:off x="1296211" y="203288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6"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1469849" y="295895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3247579"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1469849" y="198327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3603125"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2528219" y="196673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1172183" y="2967228"/>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Las zonas mueren con las pantallas porque nadie salta ni ayuda: el contragolpe clásico es el pase skip lanzado sobre una pantalla PIN. Carga la zona a un lado, luego lanza el skip — mientras nuestro grande clava adentro al alero débil. El cierre que debía llegar nunca llega, y el tirador recibe con ritmo.</a:t>
            </a:r>
            <a:endParaRPr lang="en-US" sz="950" dirty="0"/>
          </a:p>
        </p:txBody>
      </p:sp>
      <p:sp>
        <p:nvSpPr>
          <p:cNvPr id="34" name="notebox-92"/>
          <p:cNvSpPr/>
          <p:nvPr/>
        </p:nvSpPr>
        <p:spPr>
          <a:xfrm>
            <a:off x="4911495" y="2606040"/>
            <a:ext cx="3821025" cy="1143000"/>
          </a:xfrm>
          <a:prstGeom prst="roundRect">
            <a:avLst>
              <a:gd name="adj" fmla="val 4800"/>
            </a:avLst>
          </a:prstGeom>
          <a:solidFill>
            <a:srgbClr val="E3EDF2"/>
          </a:solidFill>
          <a:ln/>
        </p:spPr>
      </p:sp>
      <p:sp>
        <p:nvSpPr>
          <p:cNvPr id="35" name="notelbl-9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6" name="note-9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SKIP — y 4 clava adentro al alero débil mientras el balón vuela. El cierre nunca llega; 2 recibe con ritmo.</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Skip y Pin — Pantallas contra la 2-3</a:t>
            </a:r>
            <a:endParaRPr lang="en-US" sz="2200" dirty="0"/>
          </a:p>
        </p:txBody>
      </p:sp>
      <p:sp>
        <p:nvSpPr>
          <p:cNvPr id="4" name="ph-9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93-0"/>
          <p:cNvSpPr/>
          <p:nvPr/>
        </p:nvSpPr>
        <p:spPr>
          <a:xfrm flipH="1" flipV="1">
            <a:off x="990276" y="2264405"/>
            <a:ext cx="124028" cy="826851"/>
          </a:xfrm>
          <a:prstGeom prst="line">
            <a:avLst/>
          </a:prstGeom>
          <a:noFill/>
          <a:ln w="19050">
            <a:solidFill>
              <a:srgbClr val="14283A"/>
            </a:solidFill>
            <a:prstDash val="sysDot"/>
          </a:ln>
        </p:spPr>
      </p:sp>
      <p:sp>
        <p:nvSpPr>
          <p:cNvPr id="14" name="tr-93-0"/>
          <p:cNvSpPr/>
          <p:nvPr/>
        </p:nvSpPr>
        <p:spPr>
          <a:xfrm flipV="1">
            <a:off x="990276" y="1768294"/>
            <a:ext cx="330740" cy="496111"/>
          </a:xfrm>
          <a:prstGeom prst="line">
            <a:avLst/>
          </a:prstGeom>
          <a:noFill/>
          <a:ln w="19050">
            <a:solidFill>
              <a:srgbClr val="14283A"/>
            </a:solidFill>
            <a:prstDash val="sysDot"/>
            <a:tailEnd type="triangle"/>
          </a:ln>
        </p:spPr>
      </p:sp>
      <p:sp>
        <p:nvSpPr>
          <p:cNvPr id="15" name="tr-93-1"/>
          <p:cNvSpPr/>
          <p:nvPr/>
        </p:nvSpPr>
        <p:spPr>
          <a:xfrm flipV="1">
            <a:off x="1403701" y="1850979"/>
            <a:ext cx="248055" cy="289398"/>
          </a:xfrm>
          <a:prstGeom prst="line">
            <a:avLst/>
          </a:prstGeom>
          <a:noFill/>
          <a:ln w="44450">
            <a:solidFill>
              <a:srgbClr val="2E7391">
                <a:alpha val="65000"/>
              </a:srgbClr>
            </a:solidFill>
            <a:prstDash val="solid"/>
            <a:tailEnd type="oval"/>
          </a:ln>
        </p:spPr>
      </p:sp>
      <p:sp>
        <p:nvSpPr>
          <p:cNvPr id="16" name="tr-93-2"/>
          <p:cNvSpPr/>
          <p:nvPr/>
        </p:nvSpPr>
        <p:spPr>
          <a:xfrm flipH="1" flipV="1">
            <a:off x="2065182" y="1933664"/>
            <a:ext cx="644944" cy="148833"/>
          </a:xfrm>
          <a:prstGeom prst="line">
            <a:avLst/>
          </a:prstGeom>
          <a:noFill/>
          <a:ln w="15875">
            <a:solidFill>
              <a:srgbClr val="A5392E"/>
            </a:solidFill>
            <a:prstDash val="dash"/>
            <a:tailEnd type="triangle"/>
          </a:ln>
        </p:spPr>
      </p:sp>
      <p:sp>
        <p:nvSpPr>
          <p:cNvPr id="17"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8"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1213526" y="1660803"/>
            <a:ext cx="214981" cy="214981"/>
          </a:xfrm>
          <a:prstGeom prst="ellipse">
            <a:avLst/>
          </a:prstGeom>
          <a:solidFill>
            <a:srgbClr val="FFFFFF"/>
          </a:solidFill>
          <a:ln w="19050">
            <a:solidFill>
              <a:srgbClr val="14283A"/>
            </a:solidFill>
            <a:prstDash val="solid"/>
          </a:ln>
        </p:spPr>
      </p:sp>
      <p:sp>
        <p:nvSpPr>
          <p:cNvPr id="20" name="!!no2"/>
          <p:cNvSpPr/>
          <p:nvPr/>
        </p:nvSpPr>
        <p:spPr>
          <a:xfrm>
            <a:off x="1213526" y="16608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2"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1544266" y="1743488"/>
            <a:ext cx="214981" cy="214981"/>
          </a:xfrm>
          <a:prstGeom prst="ellipse">
            <a:avLst/>
          </a:prstGeom>
          <a:solidFill>
            <a:srgbClr val="FFFFFF"/>
          </a:solidFill>
          <a:ln w="19050">
            <a:solidFill>
              <a:srgbClr val="14283A"/>
            </a:solidFill>
            <a:prstDash val="solid"/>
          </a:ln>
        </p:spPr>
      </p:sp>
      <p:sp>
        <p:nvSpPr>
          <p:cNvPr id="24" name="!!no4"/>
          <p:cNvSpPr/>
          <p:nvPr/>
        </p:nvSpPr>
        <p:spPr>
          <a:xfrm>
            <a:off x="1544266" y="17434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6"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1469849" y="295895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3247579"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1469849" y="198327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3603125"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1883275"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1378896" y="1644266"/>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Las zonas mueren con las pantallas porque nadie salta ni ayuda: el contragolpe clásico es el pase skip lanzado sobre una pantalla PIN. Carga la zona a un lado, luego lanza el skip — mientras nuestro grande clava adentro al alero débil. El cierre que debía llegar nunca llega, y el tirador recibe con ritmo.</a:t>
            </a:r>
            <a:endParaRPr lang="en-US" sz="950" dirty="0"/>
          </a:p>
        </p:txBody>
      </p:sp>
      <p:sp>
        <p:nvSpPr>
          <p:cNvPr id="34" name="notebox-93"/>
          <p:cNvSpPr/>
          <p:nvPr/>
        </p:nvSpPr>
        <p:spPr>
          <a:xfrm>
            <a:off x="4911495" y="2606040"/>
            <a:ext cx="3821025" cy="1143000"/>
          </a:xfrm>
          <a:prstGeom prst="roundRect">
            <a:avLst>
              <a:gd name="adj" fmla="val 4800"/>
            </a:avLst>
          </a:prstGeom>
          <a:solidFill>
            <a:srgbClr val="E3EDF2"/>
          </a:solidFill>
          <a:ln/>
        </p:spPr>
      </p:sp>
      <p:sp>
        <p:nvSpPr>
          <p:cNvPr id="35" name="notelbl-9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6" name="note-9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Si el guardia sale corriendo igual, penetra el fondo DETRÁS del pin — el sello del pantallador abre la pista.</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Skip y Pin — Pantallas contra la 2-3</a:t>
            </a:r>
            <a:endParaRPr lang="en-US" sz="2200" dirty="0"/>
          </a:p>
        </p:txBody>
      </p:sp>
      <p:sp>
        <p:nvSpPr>
          <p:cNvPr id="4" name="ph-9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94"/>
          <p:cNvSpPr/>
          <p:nvPr/>
        </p:nvSpPr>
        <p:spPr>
          <a:xfrm>
            <a:off x="1428507" y="1693877"/>
            <a:ext cx="330740" cy="82685"/>
          </a:xfrm>
          <a:prstGeom prst="line">
            <a:avLst/>
          </a:prstGeom>
          <a:noFill/>
          <a:ln w="19050">
            <a:solidFill>
              <a:srgbClr val="2E7391"/>
            </a:solidFill>
            <a:prstDash val="dash"/>
            <a:tailEnd type="triangle"/>
          </a:ln>
        </p:spPr>
      </p:sp>
      <p:sp>
        <p:nvSpPr>
          <p:cNvPr id="14"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5"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1213526" y="1660803"/>
            <a:ext cx="214981" cy="214981"/>
          </a:xfrm>
          <a:prstGeom prst="ellipse">
            <a:avLst/>
          </a:prstGeom>
          <a:solidFill>
            <a:srgbClr val="FFFFFF"/>
          </a:solidFill>
          <a:ln w="19050">
            <a:solidFill>
              <a:srgbClr val="14283A"/>
            </a:solidFill>
            <a:prstDash val="solid"/>
          </a:ln>
        </p:spPr>
      </p:sp>
      <p:sp>
        <p:nvSpPr>
          <p:cNvPr id="17" name="!!no2"/>
          <p:cNvSpPr/>
          <p:nvPr/>
        </p:nvSpPr>
        <p:spPr>
          <a:xfrm>
            <a:off x="1213526" y="16608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19"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1544266" y="1743488"/>
            <a:ext cx="214981" cy="214981"/>
          </a:xfrm>
          <a:prstGeom prst="ellipse">
            <a:avLst/>
          </a:prstGeom>
          <a:solidFill>
            <a:srgbClr val="FFFFFF"/>
          </a:solidFill>
          <a:ln w="19050">
            <a:solidFill>
              <a:srgbClr val="14283A"/>
            </a:solidFill>
            <a:prstDash val="solid"/>
          </a:ln>
        </p:spPr>
      </p:sp>
      <p:sp>
        <p:nvSpPr>
          <p:cNvPr id="21" name="!!no4"/>
          <p:cNvSpPr/>
          <p:nvPr/>
        </p:nvSpPr>
        <p:spPr>
          <a:xfrm>
            <a:off x="1544266" y="17434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3"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d1"/>
          <p:cNvSpPr/>
          <p:nvPr/>
        </p:nvSpPr>
        <p:spPr>
          <a:xfrm>
            <a:off x="1469849" y="295895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5" name="!!d2"/>
          <p:cNvSpPr/>
          <p:nvPr/>
        </p:nvSpPr>
        <p:spPr>
          <a:xfrm>
            <a:off x="3247579"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6" name="!!d3"/>
          <p:cNvSpPr/>
          <p:nvPr/>
        </p:nvSpPr>
        <p:spPr>
          <a:xfrm>
            <a:off x="1469849" y="198327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7" name="!!d4"/>
          <p:cNvSpPr/>
          <p:nvPr/>
        </p:nvSpPr>
        <p:spPr>
          <a:xfrm>
            <a:off x="3603125"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8" name="!!d5"/>
          <p:cNvSpPr/>
          <p:nvPr/>
        </p:nvSpPr>
        <p:spPr>
          <a:xfrm>
            <a:off x="1883275"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9" name="!!ball"/>
          <p:cNvSpPr/>
          <p:nvPr/>
        </p:nvSpPr>
        <p:spPr>
          <a:xfrm>
            <a:off x="1709636" y="1726951"/>
            <a:ext cx="99222" cy="99222"/>
          </a:xfrm>
          <a:prstGeom prst="ellipse">
            <a:avLst/>
          </a:prstGeom>
          <a:solidFill>
            <a:srgbClr val="D9641E"/>
          </a:solidFill>
          <a:ln w="9525">
            <a:solidFill>
              <a:srgbClr val="B04E12"/>
            </a:solidFill>
            <a:prstDash val="solid"/>
          </a:ln>
        </p:spPr>
      </p:sp>
      <p:sp>
        <p:nvSpPr>
          <p:cNvPr id="30"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Las zonas mueren con las pantallas porque nadie salta ni ayuda: el contragolpe clásico es el pase skip lanzado sobre una pantalla PIN. Carga la zona a un lado, luego lanza el skip — mientras nuestro grande clava adentro al alero débil. El cierre que debía llegar nunca llega, y el tirador recibe con ritmo.</a:t>
            </a:r>
            <a:endParaRPr lang="en-US" sz="950" dirty="0"/>
          </a:p>
        </p:txBody>
      </p:sp>
      <p:sp>
        <p:nvSpPr>
          <p:cNvPr id="31" name="notebox-94"/>
          <p:cNvSpPr/>
          <p:nvPr/>
        </p:nvSpPr>
        <p:spPr>
          <a:xfrm>
            <a:off x="4911495" y="2606040"/>
            <a:ext cx="3821025" cy="1143000"/>
          </a:xfrm>
          <a:prstGeom prst="roundRect">
            <a:avLst>
              <a:gd name="adj" fmla="val 4800"/>
            </a:avLst>
          </a:prstGeom>
          <a:solidFill>
            <a:srgbClr val="E3EDF2"/>
          </a:solidFill>
          <a:ln/>
        </p:spPr>
      </p:sp>
      <p:sp>
        <p:nvSpPr>
          <p:cNvPr id="32" name="notelbl-9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33" name="note-9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Descarga adentro con el sello — o rocía afuera si el pívot colapsa. La zona está rota detrás de su propia última línea.</a:t>
            </a:r>
            <a:endParaRPr lang="en-US" sz="1050" dirty="0"/>
          </a:p>
        </p:txBody>
      </p:sp>
      <p:sp>
        <p:nvSpPr>
          <p:cNvPr id="3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Skip y Pin — Pantallas contra la 2-3</a:t>
            </a:r>
            <a:endParaRPr lang="en-US" sz="2200" dirty="0"/>
          </a:p>
        </p:txBody>
      </p:sp>
      <p:sp>
        <p:nvSpPr>
          <p:cNvPr id="4" name="ph-9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95-0"/>
          <p:cNvSpPr/>
          <p:nvPr/>
        </p:nvSpPr>
        <p:spPr>
          <a:xfrm>
            <a:off x="1651757" y="1850979"/>
            <a:ext cx="82685" cy="165370"/>
          </a:xfrm>
          <a:prstGeom prst="line">
            <a:avLst/>
          </a:prstGeom>
          <a:noFill/>
          <a:ln w="19050">
            <a:solidFill>
              <a:srgbClr val="14283A"/>
            </a:solidFill>
            <a:prstDash val="solid"/>
            <a:tailEnd type="triangle"/>
          </a:ln>
        </p:spPr>
      </p:sp>
      <p:sp>
        <p:nvSpPr>
          <p:cNvPr id="14" name="tr-95-1"/>
          <p:cNvSpPr/>
          <p:nvPr/>
        </p:nvSpPr>
        <p:spPr>
          <a:xfrm flipH="1">
            <a:off x="1114303" y="1768294"/>
            <a:ext cx="206713" cy="1322962"/>
          </a:xfrm>
          <a:prstGeom prst="line">
            <a:avLst/>
          </a:prstGeom>
          <a:noFill/>
          <a:ln w="19050">
            <a:solidFill>
              <a:srgbClr val="14283A"/>
            </a:solidFill>
            <a:prstDash val="solid"/>
            <a:tailEnd type="triangle"/>
          </a:ln>
        </p:spPr>
      </p:sp>
      <p:sp>
        <p:nvSpPr>
          <p:cNvPr id="15" name="tr-95-2"/>
          <p:cNvSpPr/>
          <p:nvPr/>
        </p:nvSpPr>
        <p:spPr>
          <a:xfrm>
            <a:off x="1651757" y="3074719"/>
            <a:ext cx="413426" cy="264592"/>
          </a:xfrm>
          <a:prstGeom prst="line">
            <a:avLst/>
          </a:prstGeom>
          <a:noFill/>
          <a:ln w="15875">
            <a:solidFill>
              <a:srgbClr val="A5392E"/>
            </a:solidFill>
            <a:prstDash val="dash"/>
            <a:tailEnd type="triangle"/>
          </a:ln>
        </p:spPr>
      </p:sp>
      <p:sp>
        <p:nvSpPr>
          <p:cNvPr id="16" name="tr-95-3"/>
          <p:cNvSpPr/>
          <p:nvPr/>
        </p:nvSpPr>
        <p:spPr>
          <a:xfrm flipH="1">
            <a:off x="2892033" y="3091256"/>
            <a:ext cx="537453" cy="248055"/>
          </a:xfrm>
          <a:prstGeom prst="line">
            <a:avLst/>
          </a:prstGeom>
          <a:noFill/>
          <a:ln w="15875">
            <a:solidFill>
              <a:srgbClr val="A5392E"/>
            </a:solidFill>
            <a:prstDash val="dash"/>
            <a:tailEnd type="triangle"/>
          </a:ln>
        </p:spPr>
      </p:sp>
      <p:sp>
        <p:nvSpPr>
          <p:cNvPr id="17" name="tr-95-4"/>
          <p:cNvSpPr/>
          <p:nvPr/>
        </p:nvSpPr>
        <p:spPr>
          <a:xfrm flipH="1" flipV="1">
            <a:off x="1279674" y="1933664"/>
            <a:ext cx="372083" cy="165370"/>
          </a:xfrm>
          <a:prstGeom prst="line">
            <a:avLst/>
          </a:prstGeom>
          <a:noFill/>
          <a:ln w="15875">
            <a:solidFill>
              <a:srgbClr val="A5392E"/>
            </a:solidFill>
            <a:prstDash val="dash"/>
            <a:tailEnd type="triangle"/>
          </a:ln>
        </p:spPr>
      </p:sp>
      <p:sp>
        <p:nvSpPr>
          <p:cNvPr id="18" name="tr-95-5"/>
          <p:cNvSpPr/>
          <p:nvPr/>
        </p:nvSpPr>
        <p:spPr>
          <a:xfrm>
            <a:off x="2065182" y="1933664"/>
            <a:ext cx="413426" cy="124028"/>
          </a:xfrm>
          <a:prstGeom prst="line">
            <a:avLst/>
          </a:prstGeom>
          <a:noFill/>
          <a:ln w="15875">
            <a:solidFill>
              <a:srgbClr val="A5392E"/>
            </a:solidFill>
            <a:prstDash val="dash"/>
            <a:tailEnd type="triangle"/>
          </a:ln>
        </p:spPr>
      </p:sp>
      <p:sp>
        <p:nvSpPr>
          <p:cNvPr id="19" name="trp-95"/>
          <p:cNvSpPr/>
          <p:nvPr/>
        </p:nvSpPr>
        <p:spPr>
          <a:xfrm flipH="1">
            <a:off x="1221794" y="1941933"/>
            <a:ext cx="620138" cy="1074906"/>
          </a:xfrm>
          <a:prstGeom prst="line">
            <a:avLst/>
          </a:prstGeom>
          <a:noFill/>
          <a:ln w="19050">
            <a:solidFill>
              <a:srgbClr val="2E7391"/>
            </a:solidFill>
            <a:prstDash val="dash"/>
            <a:tailEnd type="triangle"/>
          </a:ln>
        </p:spPr>
      </p:sp>
      <p:sp>
        <p:nvSpPr>
          <p:cNvPr id="20"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21"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2"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3"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4"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5"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6" name="!!o4"/>
          <p:cNvSpPr/>
          <p:nvPr/>
        </p:nvSpPr>
        <p:spPr>
          <a:xfrm>
            <a:off x="1626951" y="1908859"/>
            <a:ext cx="214981" cy="214981"/>
          </a:xfrm>
          <a:prstGeom prst="ellipse">
            <a:avLst/>
          </a:prstGeom>
          <a:solidFill>
            <a:srgbClr val="FFFFFF"/>
          </a:solidFill>
          <a:ln w="19050">
            <a:solidFill>
              <a:srgbClr val="14283A"/>
            </a:solidFill>
            <a:prstDash val="solid"/>
          </a:ln>
        </p:spPr>
      </p:sp>
      <p:sp>
        <p:nvSpPr>
          <p:cNvPr id="27" name="!!no4"/>
          <p:cNvSpPr/>
          <p:nvPr/>
        </p:nvSpPr>
        <p:spPr>
          <a:xfrm>
            <a:off x="1626951" y="190885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8"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9"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30" name="!!d1"/>
          <p:cNvSpPr/>
          <p:nvPr/>
        </p:nvSpPr>
        <p:spPr>
          <a:xfrm>
            <a:off x="1883275"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1" name="!!d2"/>
          <p:cNvSpPr/>
          <p:nvPr/>
        </p:nvSpPr>
        <p:spPr>
          <a:xfrm>
            <a:off x="2710126"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2" name="!!d3"/>
          <p:cNvSpPr/>
          <p:nvPr/>
        </p:nvSpPr>
        <p:spPr>
          <a:xfrm>
            <a:off x="1097766"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3" name="!!d4"/>
          <p:cNvSpPr/>
          <p:nvPr/>
        </p:nvSpPr>
        <p:spPr>
          <a:xfrm>
            <a:off x="3603125"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4" name="!!d5"/>
          <p:cNvSpPr/>
          <p:nvPr/>
        </p:nvSpPr>
        <p:spPr>
          <a:xfrm>
            <a:off x="2296700"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5" name="!!ball"/>
          <p:cNvSpPr/>
          <p:nvPr/>
        </p:nvSpPr>
        <p:spPr>
          <a:xfrm>
            <a:off x="1172183" y="2967228"/>
            <a:ext cx="99222" cy="99222"/>
          </a:xfrm>
          <a:prstGeom prst="ellipse">
            <a:avLst/>
          </a:prstGeom>
          <a:solidFill>
            <a:srgbClr val="D9641E"/>
          </a:solidFill>
          <a:ln w="9525">
            <a:solidFill>
              <a:srgbClr val="B04E12"/>
            </a:solidFill>
            <a:prstDash val="solid"/>
          </a:ln>
        </p:spPr>
      </p:sp>
      <p:sp>
        <p:nvSpPr>
          <p:cNvPr id="3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Las zonas mueren con las pantallas porque nadie salta ni ayuda: el contragolpe clásico es el pase skip lanzado sobre una pantalla PIN. Carga la zona a un lado, luego lanza el skip — mientras nuestro grande clava adentro al alero débil. El cierre que debía llegar nunca llega, y el tirador recibe con ritmo.</a:t>
            </a:r>
            <a:endParaRPr lang="en-US" sz="950" dirty="0"/>
          </a:p>
        </p:txBody>
      </p:sp>
      <p:sp>
        <p:nvSpPr>
          <p:cNvPr id="37" name="notebox-95"/>
          <p:cNvSpPr/>
          <p:nvPr/>
        </p:nvSpPr>
        <p:spPr>
          <a:xfrm>
            <a:off x="4911495" y="2606040"/>
            <a:ext cx="3821025" cy="1143000"/>
          </a:xfrm>
          <a:prstGeom prst="roundRect">
            <a:avLst>
              <a:gd name="adj" fmla="val 4800"/>
            </a:avLst>
          </a:prstGeom>
          <a:solidFill>
            <a:srgbClr val="E3EDF2"/>
          </a:solidFill>
          <a:ln/>
        </p:spPr>
      </p:sp>
      <p:sp>
        <p:nvSpPr>
          <p:cNvPr id="38" name="notelbl-9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39" name="note-9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Reinicia la forma y clava el OTRO lado el próximo viaje — las zonas no pueden perseguir pantallas toda la noche. Ciclo completo.</a:t>
            </a:r>
            <a:endParaRPr lang="en-US" sz="1050" dirty="0"/>
          </a:p>
        </p:txBody>
      </p:sp>
      <p:sp>
        <p:nvSpPr>
          <p:cNvPr id="40" name="kp-95"/>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41" name="kpl-95"/>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skip debe ser PLANO y rápido — un globo le da tiempo al defensor clavado de pelear y salir.</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Clava legal: pantalla al cuerpo hacia adentro, brazos pegados, y deja que el defensor choque.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Tras cada pin el pantallador SELLA — el pin se vuelve posteo, y luego bloqueo de rebote.</a:t>
            </a:r>
            <a:endParaRPr lang="en-US" sz="850" dirty="0"/>
          </a:p>
        </p:txBody>
      </p:sp>
      <p:sp>
        <p:nvSpPr>
          <p:cNvPr id="4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2-1-2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Split — vs Frentes Pares (2-1-2)</a:t>
            </a:r>
            <a:endParaRPr lang="en-US" sz="2200" dirty="0"/>
          </a:p>
        </p:txBody>
      </p:sp>
      <p:sp>
        <p:nvSpPr>
          <p:cNvPr id="4" name="ph-9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810616"/>
            <a:ext cx="214981" cy="214981"/>
          </a:xfrm>
          <a:prstGeom prst="ellipse">
            <a:avLst/>
          </a:prstGeom>
          <a:solidFill>
            <a:srgbClr val="FFFFFF"/>
          </a:solidFill>
          <a:ln w="19050">
            <a:solidFill>
              <a:srgbClr val="14283A"/>
            </a:solidFill>
            <a:prstDash val="solid"/>
          </a:ln>
        </p:spPr>
      </p:sp>
      <p:sp>
        <p:nvSpPr>
          <p:cNvPr id="14" name="!!no1"/>
          <p:cNvSpPr/>
          <p:nvPr/>
        </p:nvSpPr>
        <p:spPr>
          <a:xfrm>
            <a:off x="2371117" y="381061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6"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18"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0"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1792321" y="2156914"/>
            <a:ext cx="214981" cy="214981"/>
          </a:xfrm>
          <a:prstGeom prst="ellipse">
            <a:avLst/>
          </a:prstGeom>
          <a:solidFill>
            <a:srgbClr val="FFFFFF"/>
          </a:solidFill>
          <a:ln w="19050">
            <a:solidFill>
              <a:srgbClr val="14283A"/>
            </a:solidFill>
            <a:prstDash val="solid"/>
          </a:ln>
        </p:spPr>
      </p:sp>
      <p:sp>
        <p:nvSpPr>
          <p:cNvPr id="22" name="!!no5"/>
          <p:cNvSpPr/>
          <p:nvPr/>
        </p:nvSpPr>
        <p:spPr>
          <a:xfrm>
            <a:off x="1792321" y="215691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1800590"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2792811"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1387164" y="165253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3206237" y="165253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296700" y="223133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2536487" y="3794079"/>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Las zonas de frente par (2-1-2, y la 2-3 arriba) dejan una costura por la que pasa un camión: directo por el medio entre los dos guardias. La partimos con el bote, y luego lanzamos un jugador DETRÁS del defensor del medio — el único hombre que una 2-1-2 no puede reemplazar cuando sus guardias pellizcan.</a:t>
            </a:r>
            <a:endParaRPr lang="en-US" sz="950" dirty="0"/>
          </a:p>
        </p:txBody>
      </p:sp>
      <p:sp>
        <p:nvSpPr>
          <p:cNvPr id="30" name="notebox-96"/>
          <p:cNvSpPr/>
          <p:nvPr/>
        </p:nvSpPr>
        <p:spPr>
          <a:xfrm>
            <a:off x="4911495" y="2606040"/>
            <a:ext cx="3821025" cy="1143000"/>
          </a:xfrm>
          <a:prstGeom prst="roundRect">
            <a:avLst>
              <a:gd name="adj" fmla="val 4800"/>
            </a:avLst>
          </a:prstGeom>
          <a:solidFill>
            <a:srgbClr val="E3EDF2"/>
          </a:solidFill>
          <a:ln/>
        </p:spPr>
      </p:sp>
      <p:sp>
        <p:nvSpPr>
          <p:cNvPr id="31" name="notelbl-9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2" name="note-9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Cualquier 2-1-2 o zona de emparejamientos con dos arriba. El defensor del medio de la 2-1-2 cuida el poste alto, así que nuestras recepciones del medio ocurren DETRÁS de él. Ciclo completo: split, recepción en el bolsillo, rociada al fondo, reinicio.</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2-1-2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Split — vs Frentes Pares (2-1-2)</a:t>
            </a:r>
            <a:endParaRPr lang="en-US" sz="2200" dirty="0"/>
          </a:p>
        </p:txBody>
      </p:sp>
      <p:sp>
        <p:nvSpPr>
          <p:cNvPr id="4" name="ph-9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97-0"/>
          <p:cNvSpPr/>
          <p:nvPr/>
        </p:nvSpPr>
        <p:spPr>
          <a:xfrm flipV="1">
            <a:off x="2478608" y="3463339"/>
            <a:ext cx="0" cy="454768"/>
          </a:xfrm>
          <a:prstGeom prst="line">
            <a:avLst/>
          </a:prstGeom>
          <a:noFill/>
          <a:ln w="19050">
            <a:solidFill>
              <a:srgbClr val="14283A"/>
            </a:solidFill>
            <a:prstDash val="sysDot"/>
          </a:ln>
        </p:spPr>
      </p:sp>
      <p:sp>
        <p:nvSpPr>
          <p:cNvPr id="14" name="tr-97-0"/>
          <p:cNvSpPr/>
          <p:nvPr/>
        </p:nvSpPr>
        <p:spPr>
          <a:xfrm flipV="1">
            <a:off x="2478608" y="3132598"/>
            <a:ext cx="41343" cy="330740"/>
          </a:xfrm>
          <a:prstGeom prst="line">
            <a:avLst/>
          </a:prstGeom>
          <a:noFill/>
          <a:ln w="19050">
            <a:solidFill>
              <a:srgbClr val="14283A"/>
            </a:solidFill>
            <a:prstDash val="sysDot"/>
            <a:tailEnd type="triangle"/>
          </a:ln>
        </p:spPr>
      </p:sp>
      <p:sp>
        <p:nvSpPr>
          <p:cNvPr id="15" name="tr-97-1"/>
          <p:cNvSpPr/>
          <p:nvPr/>
        </p:nvSpPr>
        <p:spPr>
          <a:xfrm flipV="1">
            <a:off x="1982497" y="3240089"/>
            <a:ext cx="314203" cy="99222"/>
          </a:xfrm>
          <a:prstGeom prst="line">
            <a:avLst/>
          </a:prstGeom>
          <a:noFill/>
          <a:ln w="15875">
            <a:solidFill>
              <a:srgbClr val="A5392E"/>
            </a:solidFill>
            <a:prstDash val="dash"/>
            <a:tailEnd type="triangle"/>
          </a:ln>
        </p:spPr>
      </p:sp>
      <p:sp>
        <p:nvSpPr>
          <p:cNvPr id="16" name="tr-97-2"/>
          <p:cNvSpPr/>
          <p:nvPr/>
        </p:nvSpPr>
        <p:spPr>
          <a:xfrm flipH="1" flipV="1">
            <a:off x="2743200" y="3240089"/>
            <a:ext cx="231518" cy="99222"/>
          </a:xfrm>
          <a:prstGeom prst="line">
            <a:avLst/>
          </a:prstGeom>
          <a:noFill/>
          <a:ln w="15875">
            <a:solidFill>
              <a:srgbClr val="A5392E"/>
            </a:solidFill>
            <a:prstDash val="dash"/>
            <a:tailEnd type="triangle"/>
          </a:ln>
        </p:spPr>
      </p:sp>
      <p:sp>
        <p:nvSpPr>
          <p:cNvPr id="17" name="!!o1"/>
          <p:cNvSpPr/>
          <p:nvPr/>
        </p:nvSpPr>
        <p:spPr>
          <a:xfrm>
            <a:off x="2412460" y="3025108"/>
            <a:ext cx="214981" cy="214981"/>
          </a:xfrm>
          <a:prstGeom prst="ellipse">
            <a:avLst/>
          </a:prstGeom>
          <a:solidFill>
            <a:srgbClr val="FFFFFF"/>
          </a:solidFill>
          <a:ln w="19050">
            <a:solidFill>
              <a:srgbClr val="14283A"/>
            </a:solidFill>
            <a:prstDash val="solid"/>
          </a:ln>
        </p:spPr>
      </p:sp>
      <p:sp>
        <p:nvSpPr>
          <p:cNvPr id="18" name="!!no1"/>
          <p:cNvSpPr/>
          <p:nvPr/>
        </p:nvSpPr>
        <p:spPr>
          <a:xfrm>
            <a:off x="2412460"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0"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2"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4"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1792321" y="2156914"/>
            <a:ext cx="214981" cy="214981"/>
          </a:xfrm>
          <a:prstGeom prst="ellipse">
            <a:avLst/>
          </a:prstGeom>
          <a:solidFill>
            <a:srgbClr val="FFFFFF"/>
          </a:solidFill>
          <a:ln w="19050">
            <a:solidFill>
              <a:srgbClr val="14283A"/>
            </a:solidFill>
            <a:prstDash val="solid"/>
          </a:ln>
        </p:spPr>
      </p:sp>
      <p:sp>
        <p:nvSpPr>
          <p:cNvPr id="26" name="!!no5"/>
          <p:cNvSpPr/>
          <p:nvPr/>
        </p:nvSpPr>
        <p:spPr>
          <a:xfrm>
            <a:off x="1792321" y="215691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2114793"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2561293"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1387164" y="165253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3206237" y="165253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2296700" y="223133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2577830" y="3008571"/>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Las zonas de frente par (2-1-2, y la 2-3 arriba) dejan una costura por la que pasa un camión: directo por el medio entre los dos guardias. La partimos con el bote, y luego lanzamos un jugador DETRÁS del defensor del medio — el único hombre que una 2-1-2 no puede reemplazar cuando sus guardias pellizcan.</a:t>
            </a:r>
            <a:endParaRPr lang="en-US" sz="950" dirty="0"/>
          </a:p>
        </p:txBody>
      </p:sp>
      <p:sp>
        <p:nvSpPr>
          <p:cNvPr id="34" name="notebox-97"/>
          <p:cNvSpPr/>
          <p:nvPr/>
        </p:nvSpPr>
        <p:spPr>
          <a:xfrm>
            <a:off x="4911495" y="2606040"/>
            <a:ext cx="3821025" cy="1143000"/>
          </a:xfrm>
          <a:prstGeom prst="roundRect">
            <a:avLst>
              <a:gd name="adj" fmla="val 4800"/>
            </a:avLst>
          </a:prstGeom>
          <a:solidFill>
            <a:srgbClr val="E3EDF2"/>
          </a:solidFill>
          <a:ln/>
        </p:spPr>
      </p:sp>
      <p:sp>
        <p:nvSpPr>
          <p:cNvPr id="35" name="notelbl-9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6" name="note-9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Frente par = una costura directa por el medio. 1 parte a los dos guardias con bote vivo — ambos deben pellizcar.</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2-1-2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Split — vs Frentes Pares (2-1-2)</a:t>
            </a:r>
            <a:endParaRPr lang="en-US" sz="2200" dirty="0"/>
          </a:p>
        </p:txBody>
      </p:sp>
      <p:sp>
        <p:nvSpPr>
          <p:cNvPr id="4" name="ph-9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98-0"/>
          <p:cNvSpPr/>
          <p:nvPr/>
        </p:nvSpPr>
        <p:spPr>
          <a:xfrm flipV="1">
            <a:off x="1899812" y="2016349"/>
            <a:ext cx="496111" cy="248055"/>
          </a:xfrm>
          <a:prstGeom prst="line">
            <a:avLst/>
          </a:prstGeom>
          <a:noFill/>
          <a:ln w="19050">
            <a:solidFill>
              <a:srgbClr val="14283A"/>
            </a:solidFill>
            <a:prstDash val="solid"/>
            <a:tailEnd type="triangle"/>
          </a:ln>
        </p:spPr>
      </p:sp>
      <p:sp>
        <p:nvSpPr>
          <p:cNvPr id="14" name="tr-98-1"/>
          <p:cNvSpPr/>
          <p:nvPr/>
        </p:nvSpPr>
        <p:spPr>
          <a:xfrm flipH="1" flipV="1">
            <a:off x="2437265" y="2223062"/>
            <a:ext cx="41343" cy="124028"/>
          </a:xfrm>
          <a:prstGeom prst="line">
            <a:avLst/>
          </a:prstGeom>
          <a:noFill/>
          <a:ln w="15875">
            <a:solidFill>
              <a:srgbClr val="A5392E"/>
            </a:solidFill>
            <a:prstDash val="dash"/>
            <a:tailEnd type="triangle"/>
          </a:ln>
        </p:spPr>
      </p:sp>
      <p:sp>
        <p:nvSpPr>
          <p:cNvPr id="15" name="trp-98"/>
          <p:cNvSpPr/>
          <p:nvPr/>
        </p:nvSpPr>
        <p:spPr>
          <a:xfrm flipH="1" flipV="1">
            <a:off x="2503413" y="1941933"/>
            <a:ext cx="124028" cy="1116249"/>
          </a:xfrm>
          <a:prstGeom prst="line">
            <a:avLst/>
          </a:prstGeom>
          <a:noFill/>
          <a:ln w="19050">
            <a:solidFill>
              <a:srgbClr val="2E7391"/>
            </a:solidFill>
            <a:prstDash val="dash"/>
            <a:tailEnd type="triangle"/>
          </a:ln>
        </p:spPr>
      </p:sp>
      <p:sp>
        <p:nvSpPr>
          <p:cNvPr id="16" name="!!o1"/>
          <p:cNvSpPr/>
          <p:nvPr/>
        </p:nvSpPr>
        <p:spPr>
          <a:xfrm>
            <a:off x="2412460" y="3025108"/>
            <a:ext cx="214981" cy="214981"/>
          </a:xfrm>
          <a:prstGeom prst="ellipse">
            <a:avLst/>
          </a:prstGeom>
          <a:solidFill>
            <a:srgbClr val="FFFFFF"/>
          </a:solidFill>
          <a:ln w="19050">
            <a:solidFill>
              <a:srgbClr val="14283A"/>
            </a:solidFill>
            <a:prstDash val="solid"/>
          </a:ln>
        </p:spPr>
      </p:sp>
      <p:sp>
        <p:nvSpPr>
          <p:cNvPr id="17" name="!!no1"/>
          <p:cNvSpPr/>
          <p:nvPr/>
        </p:nvSpPr>
        <p:spPr>
          <a:xfrm>
            <a:off x="2412460"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9"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1"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3"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288432" y="1908859"/>
            <a:ext cx="214981" cy="214981"/>
          </a:xfrm>
          <a:prstGeom prst="ellipse">
            <a:avLst/>
          </a:prstGeom>
          <a:solidFill>
            <a:srgbClr val="FFFFFF"/>
          </a:solidFill>
          <a:ln w="19050">
            <a:solidFill>
              <a:srgbClr val="14283A"/>
            </a:solidFill>
            <a:prstDash val="solid"/>
          </a:ln>
        </p:spPr>
      </p:sp>
      <p:sp>
        <p:nvSpPr>
          <p:cNvPr id="25" name="!!no5"/>
          <p:cNvSpPr/>
          <p:nvPr/>
        </p:nvSpPr>
        <p:spPr>
          <a:xfrm>
            <a:off x="2288432" y="190885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2114793"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2561293"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1387164" y="165253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3206237" y="165253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2255358" y="210730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2453802" y="1892322"/>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Las zonas de frente par (2-1-2, y la 2-3 arriba) dejan una costura por la que pasa un camión: directo por el medio entre los dos guardias. La partimos con el bote, y luego lanzamos un jugador DETRÁS del defensor del medio — el único hombre que una 2-1-2 no puede reemplazar cuando sus guardias pellizcan.</a:t>
            </a:r>
            <a:endParaRPr lang="en-US" sz="950" dirty="0"/>
          </a:p>
        </p:txBody>
      </p:sp>
      <p:sp>
        <p:nvSpPr>
          <p:cNvPr id="33" name="notebox-98"/>
          <p:cNvSpPr/>
          <p:nvPr/>
        </p:nvSpPr>
        <p:spPr>
          <a:xfrm>
            <a:off x="4911495" y="2606040"/>
            <a:ext cx="3821025" cy="1143000"/>
          </a:xfrm>
          <a:prstGeom prst="roundRect">
            <a:avLst>
              <a:gd name="adj" fmla="val 4800"/>
            </a:avLst>
          </a:prstGeom>
          <a:solidFill>
            <a:srgbClr val="E3EDF2"/>
          </a:solidFill>
          <a:ln/>
        </p:spPr>
      </p:sp>
      <p:sp>
        <p:nvSpPr>
          <p:cNvPr id="34" name="notelbl-9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5" name="note-9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hombre del medio de la 2-1-2 protege el poste alto — así que 5 se lanza DETRÁS de él al bolsillo del aro. Esa recepción rompe la forma.</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2-1-2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Split — vs Frentes Pares (2-1-2)</a:t>
            </a:r>
            <a:endParaRPr lang="en-US" sz="2200" dirty="0"/>
          </a:p>
        </p:txBody>
      </p:sp>
      <p:sp>
        <p:nvSpPr>
          <p:cNvPr id="4" name="ph-9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99-0"/>
          <p:cNvSpPr/>
          <p:nvPr/>
        </p:nvSpPr>
        <p:spPr>
          <a:xfrm flipV="1">
            <a:off x="3842912" y="2016349"/>
            <a:ext cx="305935" cy="1074906"/>
          </a:xfrm>
          <a:prstGeom prst="line">
            <a:avLst/>
          </a:prstGeom>
          <a:noFill/>
          <a:ln w="19050">
            <a:solidFill>
              <a:srgbClr val="14283A"/>
            </a:solidFill>
            <a:prstDash val="solid"/>
          </a:ln>
        </p:spPr>
      </p:sp>
      <p:sp>
        <p:nvSpPr>
          <p:cNvPr id="14" name="tr-99-0"/>
          <p:cNvSpPr/>
          <p:nvPr/>
        </p:nvSpPr>
        <p:spPr>
          <a:xfrm flipV="1">
            <a:off x="4148847" y="1478896"/>
            <a:ext cx="49611" cy="537453"/>
          </a:xfrm>
          <a:prstGeom prst="line">
            <a:avLst/>
          </a:prstGeom>
          <a:noFill/>
          <a:ln w="19050">
            <a:solidFill>
              <a:srgbClr val="14283A"/>
            </a:solidFill>
            <a:prstDash val="solid"/>
            <a:tailEnd type="triangle"/>
          </a:ln>
        </p:spPr>
      </p:sp>
      <p:sp>
        <p:nvSpPr>
          <p:cNvPr id="15" name="tr-99-1"/>
          <p:cNvSpPr/>
          <p:nvPr/>
        </p:nvSpPr>
        <p:spPr>
          <a:xfrm>
            <a:off x="1569071" y="1768294"/>
            <a:ext cx="537453" cy="124028"/>
          </a:xfrm>
          <a:prstGeom prst="line">
            <a:avLst/>
          </a:prstGeom>
          <a:noFill/>
          <a:ln w="15875">
            <a:solidFill>
              <a:srgbClr val="A5392E"/>
            </a:solidFill>
            <a:prstDash val="dash"/>
            <a:tailEnd type="triangle"/>
          </a:ln>
        </p:spPr>
      </p:sp>
      <p:sp>
        <p:nvSpPr>
          <p:cNvPr id="16" name="tr-99-2"/>
          <p:cNvSpPr/>
          <p:nvPr/>
        </p:nvSpPr>
        <p:spPr>
          <a:xfrm flipH="1">
            <a:off x="2892033" y="1768294"/>
            <a:ext cx="496111" cy="82685"/>
          </a:xfrm>
          <a:prstGeom prst="line">
            <a:avLst/>
          </a:prstGeom>
          <a:noFill/>
          <a:ln w="15875">
            <a:solidFill>
              <a:srgbClr val="A5392E"/>
            </a:solidFill>
            <a:prstDash val="dash"/>
            <a:tailEnd type="triangle"/>
          </a:ln>
        </p:spPr>
      </p:sp>
      <p:sp>
        <p:nvSpPr>
          <p:cNvPr id="17" name="trp-99"/>
          <p:cNvSpPr/>
          <p:nvPr/>
        </p:nvSpPr>
        <p:spPr>
          <a:xfrm flipV="1">
            <a:off x="2503413" y="1404479"/>
            <a:ext cx="1802535" cy="537453"/>
          </a:xfrm>
          <a:prstGeom prst="line">
            <a:avLst/>
          </a:prstGeom>
          <a:noFill/>
          <a:ln w="19050">
            <a:solidFill>
              <a:srgbClr val="2E7391"/>
            </a:solidFill>
            <a:prstDash val="dash"/>
            <a:tailEnd type="triangle"/>
          </a:ln>
        </p:spPr>
      </p:sp>
      <p:sp>
        <p:nvSpPr>
          <p:cNvPr id="18" name="!!o1"/>
          <p:cNvSpPr/>
          <p:nvPr/>
        </p:nvSpPr>
        <p:spPr>
          <a:xfrm>
            <a:off x="2412460" y="3025108"/>
            <a:ext cx="214981" cy="214981"/>
          </a:xfrm>
          <a:prstGeom prst="ellipse">
            <a:avLst/>
          </a:prstGeom>
          <a:solidFill>
            <a:srgbClr val="FFFFFF"/>
          </a:solidFill>
          <a:ln w="19050">
            <a:solidFill>
              <a:srgbClr val="14283A"/>
            </a:solidFill>
            <a:prstDash val="solid"/>
          </a:ln>
        </p:spPr>
      </p:sp>
      <p:sp>
        <p:nvSpPr>
          <p:cNvPr id="19" name="!!no1"/>
          <p:cNvSpPr/>
          <p:nvPr/>
        </p:nvSpPr>
        <p:spPr>
          <a:xfrm>
            <a:off x="2412460"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1"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5"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o5"/>
          <p:cNvSpPr/>
          <p:nvPr/>
        </p:nvSpPr>
        <p:spPr>
          <a:xfrm>
            <a:off x="2288432" y="1908859"/>
            <a:ext cx="214981" cy="214981"/>
          </a:xfrm>
          <a:prstGeom prst="ellipse">
            <a:avLst/>
          </a:prstGeom>
          <a:solidFill>
            <a:srgbClr val="FFFFFF"/>
          </a:solidFill>
          <a:ln w="19050">
            <a:solidFill>
              <a:srgbClr val="14283A"/>
            </a:solidFill>
            <a:prstDash val="solid"/>
          </a:ln>
        </p:spPr>
      </p:sp>
      <p:sp>
        <p:nvSpPr>
          <p:cNvPr id="27" name="!!no5"/>
          <p:cNvSpPr/>
          <p:nvPr/>
        </p:nvSpPr>
        <p:spPr>
          <a:xfrm>
            <a:off x="2288432" y="190885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8" name="!!d1"/>
          <p:cNvSpPr/>
          <p:nvPr/>
        </p:nvSpPr>
        <p:spPr>
          <a:xfrm>
            <a:off x="2114793"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9" name="!!d2"/>
          <p:cNvSpPr/>
          <p:nvPr/>
        </p:nvSpPr>
        <p:spPr>
          <a:xfrm>
            <a:off x="2561293"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0" name="!!d3"/>
          <p:cNvSpPr/>
          <p:nvPr/>
        </p:nvSpPr>
        <p:spPr>
          <a:xfrm>
            <a:off x="1924617" y="177656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1" name="!!d4"/>
          <p:cNvSpPr/>
          <p:nvPr/>
        </p:nvSpPr>
        <p:spPr>
          <a:xfrm>
            <a:off x="2710126"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2" name="!!d5"/>
          <p:cNvSpPr/>
          <p:nvPr/>
        </p:nvSpPr>
        <p:spPr>
          <a:xfrm>
            <a:off x="2255358" y="210730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3" name="!!ball"/>
          <p:cNvSpPr/>
          <p:nvPr/>
        </p:nvSpPr>
        <p:spPr>
          <a:xfrm>
            <a:off x="4256337" y="1354868"/>
            <a:ext cx="99222" cy="99222"/>
          </a:xfrm>
          <a:prstGeom prst="ellipse">
            <a:avLst/>
          </a:prstGeom>
          <a:solidFill>
            <a:srgbClr val="D9641E"/>
          </a:solidFill>
          <a:ln w="9525">
            <a:solidFill>
              <a:srgbClr val="B04E12"/>
            </a:solidFill>
            <a:prstDash val="solid"/>
          </a:ln>
        </p:spPr>
      </p:sp>
      <p:sp>
        <p:nvSpPr>
          <p:cNvPr id="3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Las zonas de frente par (2-1-2, y la 2-3 arriba) dejan una costura por la que pasa un camión: directo por el medio entre los dos guardias. La partimos con el bote, y luego lanzamos un jugador DETRÁS del defensor del medio — el único hombre que una 2-1-2 no puede reemplazar cuando sus guardias pellizcan.</a:t>
            </a:r>
            <a:endParaRPr lang="en-US" sz="950" dirty="0"/>
          </a:p>
        </p:txBody>
      </p:sp>
      <p:sp>
        <p:nvSpPr>
          <p:cNvPr id="35" name="notebox-99"/>
          <p:cNvSpPr/>
          <p:nvPr/>
        </p:nvSpPr>
        <p:spPr>
          <a:xfrm>
            <a:off x="4911495" y="2606040"/>
            <a:ext cx="3821025" cy="1143000"/>
          </a:xfrm>
          <a:prstGeom prst="roundRect">
            <a:avLst>
              <a:gd name="adj" fmla="val 4800"/>
            </a:avLst>
          </a:prstGeom>
          <a:solidFill>
            <a:srgbClr val="E3EDF2"/>
          </a:solidFill>
          <a:ln/>
        </p:spPr>
      </p:sp>
      <p:sp>
        <p:nvSpPr>
          <p:cNvPr id="36" name="notelbl-9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7" name="note-9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La última línea colapsa con la recepción — y la esquina cae a la línea de fondo detrás de ellos. Rocíala para el triple abierto.</a:t>
            </a:r>
            <a:endParaRPr lang="en-US" sz="1050" dirty="0"/>
          </a:p>
        </p:txBody>
      </p:sp>
      <p:sp>
        <p:nvSpPr>
          <p:cNvPr id="3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2-1-2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Split — vs Frentes Pares (2-1-2)</a:t>
            </a:r>
            <a:endParaRPr lang="en-US" sz="2200" dirty="0"/>
          </a:p>
        </p:txBody>
      </p:sp>
      <p:sp>
        <p:nvSpPr>
          <p:cNvPr id="4" name="ph-10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00-0"/>
          <p:cNvSpPr/>
          <p:nvPr/>
        </p:nvSpPr>
        <p:spPr>
          <a:xfrm flipH="1">
            <a:off x="2478608" y="3132598"/>
            <a:ext cx="41343" cy="785509"/>
          </a:xfrm>
          <a:prstGeom prst="line">
            <a:avLst/>
          </a:prstGeom>
          <a:noFill/>
          <a:ln w="19050">
            <a:solidFill>
              <a:srgbClr val="14283A"/>
            </a:solidFill>
            <a:prstDash val="solid"/>
            <a:tailEnd type="triangle"/>
          </a:ln>
        </p:spPr>
      </p:sp>
      <p:sp>
        <p:nvSpPr>
          <p:cNvPr id="14" name="tr-100-1"/>
          <p:cNvSpPr/>
          <p:nvPr/>
        </p:nvSpPr>
        <p:spPr>
          <a:xfrm flipH="1">
            <a:off x="1899812" y="2016349"/>
            <a:ext cx="496111" cy="248055"/>
          </a:xfrm>
          <a:prstGeom prst="line">
            <a:avLst/>
          </a:prstGeom>
          <a:noFill/>
          <a:ln w="19050">
            <a:solidFill>
              <a:srgbClr val="14283A"/>
            </a:solidFill>
            <a:prstDash val="solid"/>
            <a:tailEnd type="triangle"/>
          </a:ln>
        </p:spPr>
      </p:sp>
      <p:sp>
        <p:nvSpPr>
          <p:cNvPr id="15" name="tr-100-2"/>
          <p:cNvSpPr/>
          <p:nvPr/>
        </p:nvSpPr>
        <p:spPr>
          <a:xfrm flipH="1">
            <a:off x="3842912" y="1478896"/>
            <a:ext cx="355546" cy="1612360"/>
          </a:xfrm>
          <a:prstGeom prst="line">
            <a:avLst/>
          </a:prstGeom>
          <a:noFill/>
          <a:ln w="19050">
            <a:solidFill>
              <a:srgbClr val="14283A"/>
            </a:solidFill>
            <a:prstDash val="solid"/>
            <a:tailEnd type="triangle"/>
          </a:ln>
        </p:spPr>
      </p:sp>
      <p:sp>
        <p:nvSpPr>
          <p:cNvPr id="16" name="tr-100-3"/>
          <p:cNvSpPr/>
          <p:nvPr/>
        </p:nvSpPr>
        <p:spPr>
          <a:xfrm flipH="1">
            <a:off x="1982497" y="3240089"/>
            <a:ext cx="314203" cy="99222"/>
          </a:xfrm>
          <a:prstGeom prst="line">
            <a:avLst/>
          </a:prstGeom>
          <a:noFill/>
          <a:ln w="15875">
            <a:solidFill>
              <a:srgbClr val="A5392E"/>
            </a:solidFill>
            <a:prstDash val="dash"/>
            <a:tailEnd type="triangle"/>
          </a:ln>
        </p:spPr>
      </p:sp>
      <p:sp>
        <p:nvSpPr>
          <p:cNvPr id="17" name="tr-100-4"/>
          <p:cNvSpPr/>
          <p:nvPr/>
        </p:nvSpPr>
        <p:spPr>
          <a:xfrm>
            <a:off x="2743200" y="3240089"/>
            <a:ext cx="231518" cy="99222"/>
          </a:xfrm>
          <a:prstGeom prst="line">
            <a:avLst/>
          </a:prstGeom>
          <a:noFill/>
          <a:ln w="15875">
            <a:solidFill>
              <a:srgbClr val="A5392E"/>
            </a:solidFill>
            <a:prstDash val="dash"/>
            <a:tailEnd type="triangle"/>
          </a:ln>
        </p:spPr>
      </p:sp>
      <p:sp>
        <p:nvSpPr>
          <p:cNvPr id="18" name="tr-100-5"/>
          <p:cNvSpPr/>
          <p:nvPr/>
        </p:nvSpPr>
        <p:spPr>
          <a:xfrm>
            <a:off x="2437265" y="2223062"/>
            <a:ext cx="41343" cy="124028"/>
          </a:xfrm>
          <a:prstGeom prst="line">
            <a:avLst/>
          </a:prstGeom>
          <a:noFill/>
          <a:ln w="15875">
            <a:solidFill>
              <a:srgbClr val="A5392E"/>
            </a:solidFill>
            <a:prstDash val="dash"/>
            <a:tailEnd type="triangle"/>
          </a:ln>
        </p:spPr>
      </p:sp>
      <p:sp>
        <p:nvSpPr>
          <p:cNvPr id="19" name="tr-100-6"/>
          <p:cNvSpPr/>
          <p:nvPr/>
        </p:nvSpPr>
        <p:spPr>
          <a:xfrm flipH="1" flipV="1">
            <a:off x="1569071" y="1768294"/>
            <a:ext cx="537453" cy="124028"/>
          </a:xfrm>
          <a:prstGeom prst="line">
            <a:avLst/>
          </a:prstGeom>
          <a:noFill/>
          <a:ln w="15875">
            <a:solidFill>
              <a:srgbClr val="A5392E"/>
            </a:solidFill>
            <a:prstDash val="dash"/>
            <a:tailEnd type="triangle"/>
          </a:ln>
        </p:spPr>
      </p:sp>
      <p:sp>
        <p:nvSpPr>
          <p:cNvPr id="20" name="tr-100-7"/>
          <p:cNvSpPr/>
          <p:nvPr/>
        </p:nvSpPr>
        <p:spPr>
          <a:xfrm flipV="1">
            <a:off x="2892033" y="1768294"/>
            <a:ext cx="496111" cy="82685"/>
          </a:xfrm>
          <a:prstGeom prst="line">
            <a:avLst/>
          </a:prstGeom>
          <a:noFill/>
          <a:ln w="15875">
            <a:solidFill>
              <a:srgbClr val="A5392E"/>
            </a:solidFill>
            <a:prstDash val="dash"/>
            <a:tailEnd type="triangle"/>
          </a:ln>
        </p:spPr>
      </p:sp>
      <p:sp>
        <p:nvSpPr>
          <p:cNvPr id="21" name="trp-100"/>
          <p:cNvSpPr/>
          <p:nvPr/>
        </p:nvSpPr>
        <p:spPr>
          <a:xfrm flipH="1">
            <a:off x="2586098" y="3016839"/>
            <a:ext cx="1364304" cy="826851"/>
          </a:xfrm>
          <a:prstGeom prst="line">
            <a:avLst/>
          </a:prstGeom>
          <a:noFill/>
          <a:ln w="19050">
            <a:solidFill>
              <a:srgbClr val="2E7391"/>
            </a:solidFill>
            <a:prstDash val="dash"/>
            <a:tailEnd type="triangle"/>
          </a:ln>
        </p:spPr>
      </p:sp>
      <p:sp>
        <p:nvSpPr>
          <p:cNvPr id="22" name="!!o1"/>
          <p:cNvSpPr/>
          <p:nvPr/>
        </p:nvSpPr>
        <p:spPr>
          <a:xfrm>
            <a:off x="2371117" y="3810616"/>
            <a:ext cx="214981" cy="214981"/>
          </a:xfrm>
          <a:prstGeom prst="ellipse">
            <a:avLst/>
          </a:prstGeom>
          <a:solidFill>
            <a:srgbClr val="FFFFFF"/>
          </a:solidFill>
          <a:ln w="19050">
            <a:solidFill>
              <a:srgbClr val="14283A"/>
            </a:solidFill>
            <a:prstDash val="solid"/>
          </a:ln>
        </p:spPr>
      </p:sp>
      <p:sp>
        <p:nvSpPr>
          <p:cNvPr id="23" name="!!no1"/>
          <p:cNvSpPr/>
          <p:nvPr/>
        </p:nvSpPr>
        <p:spPr>
          <a:xfrm>
            <a:off x="2371117" y="381061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4"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5"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6"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7"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8"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9"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30" name="!!o5"/>
          <p:cNvSpPr/>
          <p:nvPr/>
        </p:nvSpPr>
        <p:spPr>
          <a:xfrm>
            <a:off x="1792321" y="2156914"/>
            <a:ext cx="214981" cy="214981"/>
          </a:xfrm>
          <a:prstGeom prst="ellipse">
            <a:avLst/>
          </a:prstGeom>
          <a:solidFill>
            <a:srgbClr val="FFFFFF"/>
          </a:solidFill>
          <a:ln w="19050">
            <a:solidFill>
              <a:srgbClr val="14283A"/>
            </a:solidFill>
            <a:prstDash val="solid"/>
          </a:ln>
        </p:spPr>
      </p:sp>
      <p:sp>
        <p:nvSpPr>
          <p:cNvPr id="31" name="!!no5"/>
          <p:cNvSpPr/>
          <p:nvPr/>
        </p:nvSpPr>
        <p:spPr>
          <a:xfrm>
            <a:off x="1792321" y="215691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32" name="!!d1"/>
          <p:cNvSpPr/>
          <p:nvPr/>
        </p:nvSpPr>
        <p:spPr>
          <a:xfrm>
            <a:off x="1800590"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3" name="!!d2"/>
          <p:cNvSpPr/>
          <p:nvPr/>
        </p:nvSpPr>
        <p:spPr>
          <a:xfrm>
            <a:off x="2792811"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4" name="!!d3"/>
          <p:cNvSpPr/>
          <p:nvPr/>
        </p:nvSpPr>
        <p:spPr>
          <a:xfrm>
            <a:off x="1387164" y="165253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5" name="!!d4"/>
          <p:cNvSpPr/>
          <p:nvPr/>
        </p:nvSpPr>
        <p:spPr>
          <a:xfrm>
            <a:off x="3206237" y="165253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6" name="!!d5"/>
          <p:cNvSpPr/>
          <p:nvPr/>
        </p:nvSpPr>
        <p:spPr>
          <a:xfrm>
            <a:off x="2296700" y="223133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7" name="!!ball"/>
          <p:cNvSpPr/>
          <p:nvPr/>
        </p:nvSpPr>
        <p:spPr>
          <a:xfrm>
            <a:off x="2536487" y="3794079"/>
            <a:ext cx="99222" cy="99222"/>
          </a:xfrm>
          <a:prstGeom prst="ellipse">
            <a:avLst/>
          </a:prstGeom>
          <a:solidFill>
            <a:srgbClr val="D9641E"/>
          </a:solidFill>
          <a:ln w="9525">
            <a:solidFill>
              <a:srgbClr val="B04E12"/>
            </a:solidFill>
            <a:prstDash val="solid"/>
          </a:ln>
        </p:spPr>
      </p:sp>
      <p:sp>
        <p:nvSpPr>
          <p:cNvPr id="3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Las zonas de frente par (2-1-2, y la 2-3 arriba) dejan una costura por la que pasa un camión: directo por el medio entre los dos guardias. La partimos con el bote, y luego lanzamos un jugador DETRÁS del defensor del medio — el único hombre que una 2-1-2 no puede reemplazar cuando sus guardias pellizcan.</a:t>
            </a:r>
            <a:endParaRPr lang="en-US" sz="950" dirty="0"/>
          </a:p>
        </p:txBody>
      </p:sp>
      <p:sp>
        <p:nvSpPr>
          <p:cNvPr id="39" name="notebox-100"/>
          <p:cNvSpPr/>
          <p:nvPr/>
        </p:nvSpPr>
        <p:spPr>
          <a:xfrm>
            <a:off x="4911495" y="2606040"/>
            <a:ext cx="3821025" cy="1143000"/>
          </a:xfrm>
          <a:prstGeom prst="roundRect">
            <a:avLst>
              <a:gd name="adj" fmla="val 4800"/>
            </a:avLst>
          </a:prstGeom>
          <a:solidFill>
            <a:srgbClr val="E3EDF2"/>
          </a:solidFill>
          <a:ln/>
        </p:spPr>
      </p:sp>
      <p:sp>
        <p:nvSpPr>
          <p:cNvPr id="40" name="notelbl-10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41" name="note-10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¿Nada claro? De vuelta arriba, todos a casa — la forma está reiniciada y el siguiente split ya viene. Los frentes pares se quiebran a la tercera costura. Ciclo completo.</a:t>
            </a:r>
            <a:endParaRPr lang="en-US" sz="1050" dirty="0"/>
          </a:p>
        </p:txBody>
      </p:sp>
      <p:sp>
        <p:nvSpPr>
          <p:cNvPr id="42" name="kp-100"/>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43" name="kpl-100"/>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Frente impar contra zona par, siempre: el espaciado 1-3-1 pone tiradores donde su forma no está.</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split debe amenazar bandeja — un trote a la costura no pellizca a nadie.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Lánzate DETRÁS del defensor del medio, nunca a su lado: el bolsillo del lado del aro es su punto ciego.</a:t>
            </a:r>
            <a:endParaRPr lang="en-US" sz="850" dirty="0"/>
          </a:p>
        </p:txBody>
      </p:sp>
      <p:sp>
        <p:nvSpPr>
          <p:cNvPr id="4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1-3-1</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Cazador de Esquinas — vs 1-3-1</a:t>
            </a:r>
            <a:endParaRPr lang="en-US" sz="2200" dirty="0"/>
          </a:p>
        </p:txBody>
      </p:sp>
      <p:sp>
        <p:nvSpPr>
          <p:cNvPr id="4" name="ph-10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4"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6"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18"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0"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2446312"/>
            <a:ext cx="214981" cy="214981"/>
          </a:xfrm>
          <a:prstGeom prst="ellipse">
            <a:avLst/>
          </a:prstGeom>
          <a:solidFill>
            <a:srgbClr val="FFFFFF"/>
          </a:solidFill>
          <a:ln w="19050">
            <a:solidFill>
              <a:srgbClr val="14283A"/>
            </a:solidFill>
            <a:prstDash val="solid"/>
          </a:ln>
        </p:spPr>
      </p:sp>
      <p:sp>
        <p:nvSpPr>
          <p:cNvPr id="22" name="!!no5"/>
          <p:cNvSpPr/>
          <p:nvPr/>
        </p:nvSpPr>
        <p:spPr>
          <a:xfrm>
            <a:off x="2371117"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2296700" y="351295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1221794"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3371607"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2296700" y="14044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296700" y="214864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1875006" y="3670051"/>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1-3-1 tiene un solo corredor cubriendo toda la línea de fondo — así que lo obligamos a defender ambas esquinas en cada posesión. El frente de dos guardias se sienta en los espacios junto al cazador, ambas esquinas siempre llenas, y el balón viaja de esquina a esquina hasta que las piernas del corredor se rinden. Su sprint es nuestro reloj de tiro.</a:t>
            </a:r>
            <a:endParaRPr lang="en-US" sz="950" dirty="0"/>
          </a:p>
        </p:txBody>
      </p:sp>
      <p:sp>
        <p:nvSpPr>
          <p:cNvPr id="30" name="notebox-101"/>
          <p:cNvSpPr/>
          <p:nvPr/>
        </p:nvSpPr>
        <p:spPr>
          <a:xfrm>
            <a:off x="4911495" y="2606040"/>
            <a:ext cx="3821025" cy="1143000"/>
          </a:xfrm>
          <a:prstGeom prst="roundRect">
            <a:avLst>
              <a:gd name="adj" fmla="val 4800"/>
            </a:avLst>
          </a:prstGeom>
          <a:solidFill>
            <a:srgbClr val="E3EDF2"/>
          </a:solidFill>
          <a:ln/>
        </p:spPr>
      </p:sp>
      <p:sp>
        <p:nvSpPr>
          <p:cNvPr id="31" name="notelbl-10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2" name="note-10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Cualquier 1-3-1, con trampas o sin ellas. Las esquinas son la debilidad estructural de la 1-3-1; esta jugada es una prueba de condición física que le damos a su corredor en cada viaje. Ciclo completo de vuelta al frente de dos guardias.</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1-3-1</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Cazador de Esquinas — vs 1-3-1</a:t>
            </a:r>
            <a:endParaRPr lang="en-US" sz="2200" dirty="0"/>
          </a:p>
        </p:txBody>
      </p:sp>
      <p:sp>
        <p:nvSpPr>
          <p:cNvPr id="4" name="ph-10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02-0"/>
          <p:cNvSpPr/>
          <p:nvPr/>
        </p:nvSpPr>
        <p:spPr>
          <a:xfrm flipV="1">
            <a:off x="2478608" y="3504681"/>
            <a:ext cx="413426" cy="124028"/>
          </a:xfrm>
          <a:prstGeom prst="line">
            <a:avLst/>
          </a:prstGeom>
          <a:noFill/>
          <a:ln w="15875">
            <a:solidFill>
              <a:srgbClr val="A5392E"/>
            </a:solidFill>
            <a:prstDash val="dash"/>
            <a:tailEnd type="triangle"/>
          </a:ln>
        </p:spPr>
      </p:sp>
      <p:sp>
        <p:nvSpPr>
          <p:cNvPr id="14" name="tr-102-1"/>
          <p:cNvSpPr/>
          <p:nvPr/>
        </p:nvSpPr>
        <p:spPr>
          <a:xfrm flipH="1">
            <a:off x="3388144" y="2801858"/>
            <a:ext cx="165370" cy="206713"/>
          </a:xfrm>
          <a:prstGeom prst="line">
            <a:avLst/>
          </a:prstGeom>
          <a:noFill/>
          <a:ln w="15875">
            <a:solidFill>
              <a:srgbClr val="A5392E"/>
            </a:solidFill>
            <a:prstDash val="dash"/>
            <a:tailEnd type="triangle"/>
          </a:ln>
        </p:spPr>
      </p:sp>
      <p:sp>
        <p:nvSpPr>
          <p:cNvPr id="15" name="trp-102"/>
          <p:cNvSpPr/>
          <p:nvPr/>
        </p:nvSpPr>
        <p:spPr>
          <a:xfrm>
            <a:off x="1924617" y="3719662"/>
            <a:ext cx="1322962" cy="0"/>
          </a:xfrm>
          <a:prstGeom prst="line">
            <a:avLst/>
          </a:prstGeom>
          <a:noFill/>
          <a:ln w="19050">
            <a:solidFill>
              <a:srgbClr val="2E7391"/>
            </a:solidFill>
            <a:prstDash val="dash"/>
            <a:tailEnd type="triangle"/>
          </a:ln>
        </p:spPr>
      </p:sp>
      <p:sp>
        <p:nvSpPr>
          <p:cNvPr id="16"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7"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1"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371117" y="2446312"/>
            <a:ext cx="214981" cy="214981"/>
          </a:xfrm>
          <a:prstGeom prst="ellipse">
            <a:avLst/>
          </a:prstGeom>
          <a:solidFill>
            <a:srgbClr val="FFFFFF"/>
          </a:solidFill>
          <a:ln w="19050">
            <a:solidFill>
              <a:srgbClr val="14283A"/>
            </a:solidFill>
            <a:prstDash val="solid"/>
          </a:ln>
        </p:spPr>
      </p:sp>
      <p:sp>
        <p:nvSpPr>
          <p:cNvPr id="25" name="!!no5"/>
          <p:cNvSpPr/>
          <p:nvPr/>
        </p:nvSpPr>
        <p:spPr>
          <a:xfrm>
            <a:off x="2371117"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2710126" y="33889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1221794"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206237" y="289281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2296700" y="14044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2296700" y="214864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1-3-1 tiene un solo corredor cubriendo toda la línea de fondo — así que lo obligamos a defender ambas esquinas en cada posesión. El frente de dos guardias se sienta en los espacios junto al cazador, ambas esquinas siempre llenas, y el balón viaja de esquina a esquina hasta que las piernas del corredor se rinden. Su sprint es nuestro reloj de tiro.</a:t>
            </a:r>
            <a:endParaRPr lang="en-US" sz="950" dirty="0"/>
          </a:p>
        </p:txBody>
      </p:sp>
      <p:sp>
        <p:nvSpPr>
          <p:cNvPr id="33" name="notebox-102"/>
          <p:cNvSpPr/>
          <p:nvPr/>
        </p:nvSpPr>
        <p:spPr>
          <a:xfrm>
            <a:off x="4911495" y="2606040"/>
            <a:ext cx="3821025" cy="1143000"/>
          </a:xfrm>
          <a:prstGeom prst="roundRect">
            <a:avLst>
              <a:gd name="adj" fmla="val 4800"/>
            </a:avLst>
          </a:prstGeom>
          <a:solidFill>
            <a:srgbClr val="E3EDF2"/>
          </a:solidFill>
          <a:ln/>
        </p:spPr>
      </p:sp>
      <p:sp>
        <p:nvSpPr>
          <p:cNvPr id="34" name="notelbl-10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5" name="note-10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Frente de dos guardias contra la 1-3-1: ambos en los espacios junto al cazador, esquinas llenas. El problema de matemáticas empieza ahora.</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1-3-1</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Cazador de Esquinas — vs 1-3-1</a:t>
            </a:r>
            <a:endParaRPr lang="en-US" sz="2200" dirty="0"/>
          </a:p>
        </p:txBody>
      </p:sp>
      <p:sp>
        <p:nvSpPr>
          <p:cNvPr id="4" name="ph-10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03-0"/>
          <p:cNvSpPr/>
          <p:nvPr/>
        </p:nvSpPr>
        <p:spPr>
          <a:xfrm>
            <a:off x="2478608" y="1520239"/>
            <a:ext cx="1571017" cy="99222"/>
          </a:xfrm>
          <a:prstGeom prst="line">
            <a:avLst/>
          </a:prstGeom>
          <a:noFill/>
          <a:ln w="15875">
            <a:solidFill>
              <a:srgbClr val="A5392E"/>
            </a:solidFill>
            <a:prstDash val="dash"/>
            <a:tailEnd type="triangle"/>
          </a:ln>
        </p:spPr>
      </p:sp>
      <p:sp>
        <p:nvSpPr>
          <p:cNvPr id="14" name="tr-103-1"/>
          <p:cNvSpPr/>
          <p:nvPr/>
        </p:nvSpPr>
        <p:spPr>
          <a:xfrm flipV="1">
            <a:off x="3388144" y="2264405"/>
            <a:ext cx="82685" cy="744166"/>
          </a:xfrm>
          <a:prstGeom prst="line">
            <a:avLst/>
          </a:prstGeom>
          <a:noFill/>
          <a:ln w="15875">
            <a:solidFill>
              <a:srgbClr val="A5392E"/>
            </a:solidFill>
            <a:prstDash val="dash"/>
            <a:tailEnd type="triangle"/>
          </a:ln>
        </p:spPr>
      </p:sp>
      <p:sp>
        <p:nvSpPr>
          <p:cNvPr id="15" name="tr-103-2"/>
          <p:cNvSpPr/>
          <p:nvPr/>
        </p:nvSpPr>
        <p:spPr>
          <a:xfrm flipV="1">
            <a:off x="2478608" y="2181719"/>
            <a:ext cx="330740" cy="82685"/>
          </a:xfrm>
          <a:prstGeom prst="line">
            <a:avLst/>
          </a:prstGeom>
          <a:noFill/>
          <a:ln w="15875">
            <a:solidFill>
              <a:srgbClr val="A5392E"/>
            </a:solidFill>
            <a:prstDash val="dash"/>
            <a:tailEnd type="triangle"/>
          </a:ln>
        </p:spPr>
      </p:sp>
      <p:sp>
        <p:nvSpPr>
          <p:cNvPr id="16" name="trp-103"/>
          <p:cNvSpPr/>
          <p:nvPr/>
        </p:nvSpPr>
        <p:spPr>
          <a:xfrm flipV="1">
            <a:off x="3247579" y="1404479"/>
            <a:ext cx="1058369" cy="2315183"/>
          </a:xfrm>
          <a:prstGeom prst="line">
            <a:avLst/>
          </a:prstGeom>
          <a:noFill/>
          <a:ln w="19050">
            <a:solidFill>
              <a:srgbClr val="2E7391"/>
            </a:solidFill>
            <a:prstDash val="dash"/>
            <a:tailEnd type="triangle"/>
          </a:ln>
        </p:spPr>
      </p:sp>
      <p:sp>
        <p:nvSpPr>
          <p:cNvPr id="17"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8"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20"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4"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371117" y="2446312"/>
            <a:ext cx="214981" cy="214981"/>
          </a:xfrm>
          <a:prstGeom prst="ellipse">
            <a:avLst/>
          </a:prstGeom>
          <a:solidFill>
            <a:srgbClr val="FFFFFF"/>
          </a:solidFill>
          <a:ln w="19050">
            <a:solidFill>
              <a:srgbClr val="14283A"/>
            </a:solidFill>
            <a:prstDash val="solid"/>
          </a:ln>
        </p:spPr>
      </p:sp>
      <p:sp>
        <p:nvSpPr>
          <p:cNvPr id="26" name="!!no5"/>
          <p:cNvSpPr/>
          <p:nvPr/>
        </p:nvSpPr>
        <p:spPr>
          <a:xfrm>
            <a:off x="2371117"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2710126" y="33889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1221794"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3288922" y="214864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3867717" y="150370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2627441" y="206596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4256337" y="1354868"/>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1-3-1 tiene un solo corredor cubriendo toda la línea de fondo — así que lo obligamos a defender ambas esquinas en cada posesión. El frente de dos guardias se sienta en los espacios junto al cazador, ambas esquinas siempre llenas, y el balón viaja de esquina a esquina hasta que las piernas del corredor se rinden. Su sprint es nuestro reloj de tiro.</a:t>
            </a:r>
            <a:endParaRPr lang="en-US" sz="950" dirty="0"/>
          </a:p>
        </p:txBody>
      </p:sp>
      <p:sp>
        <p:nvSpPr>
          <p:cNvPr id="34" name="notebox-103"/>
          <p:cNvSpPr/>
          <p:nvPr/>
        </p:nvSpPr>
        <p:spPr>
          <a:xfrm>
            <a:off x="4911495" y="2606040"/>
            <a:ext cx="3821025" cy="1143000"/>
          </a:xfrm>
          <a:prstGeom prst="roundRect">
            <a:avLst>
              <a:gd name="adj" fmla="val 4800"/>
            </a:avLst>
          </a:prstGeom>
          <a:solidFill>
            <a:srgbClr val="E3EDF2"/>
          </a:solidFill>
          <a:ln/>
        </p:spPr>
      </p:sp>
      <p:sp>
        <p:nvSpPr>
          <p:cNvPr id="35" name="notelbl-10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6" name="note-10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Recepción de esquina — el corredor de fondo sale corriendo. Solo puede cubrir un lado a la vez.</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1-3-1</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Cazador de Esquinas — vs 1-3-1</a:t>
            </a:r>
            <a:endParaRPr lang="en-US" sz="2200" dirty="0"/>
          </a:p>
        </p:txBody>
      </p:sp>
      <p:sp>
        <p:nvSpPr>
          <p:cNvPr id="4" name="ph-10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04-0"/>
          <p:cNvSpPr/>
          <p:nvPr/>
        </p:nvSpPr>
        <p:spPr>
          <a:xfrm flipH="1">
            <a:off x="3966940" y="1478896"/>
            <a:ext cx="231518" cy="165370"/>
          </a:xfrm>
          <a:prstGeom prst="line">
            <a:avLst/>
          </a:prstGeom>
          <a:noFill/>
          <a:ln w="19050">
            <a:solidFill>
              <a:srgbClr val="14283A"/>
            </a:solidFill>
            <a:prstDash val="sysDot"/>
            <a:tailEnd type="triangle"/>
          </a:ln>
        </p:spPr>
      </p:sp>
      <p:sp>
        <p:nvSpPr>
          <p:cNvPr id="14" name="tr-104-1"/>
          <p:cNvSpPr/>
          <p:nvPr/>
        </p:nvSpPr>
        <p:spPr>
          <a:xfrm flipV="1">
            <a:off x="2478608" y="2016349"/>
            <a:ext cx="413426" cy="537453"/>
          </a:xfrm>
          <a:prstGeom prst="line">
            <a:avLst/>
          </a:prstGeom>
          <a:noFill/>
          <a:ln w="44450">
            <a:solidFill>
              <a:srgbClr val="2E7391">
                <a:alpha val="65000"/>
              </a:srgbClr>
            </a:solidFill>
            <a:prstDash val="solid"/>
          </a:ln>
        </p:spPr>
      </p:sp>
      <p:sp>
        <p:nvSpPr>
          <p:cNvPr id="15" name="tr-104-1"/>
          <p:cNvSpPr/>
          <p:nvPr/>
        </p:nvSpPr>
        <p:spPr>
          <a:xfrm flipV="1">
            <a:off x="2892033" y="1933664"/>
            <a:ext cx="41343" cy="82685"/>
          </a:xfrm>
          <a:prstGeom prst="line">
            <a:avLst/>
          </a:prstGeom>
          <a:noFill/>
          <a:ln w="44450">
            <a:solidFill>
              <a:srgbClr val="2E7391">
                <a:alpha val="65000"/>
              </a:srgbClr>
            </a:solidFill>
            <a:prstDash val="solid"/>
            <a:tailEnd type="oval"/>
          </a:ln>
        </p:spPr>
      </p:sp>
      <p:sp>
        <p:nvSpPr>
          <p:cNvPr id="16"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7"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1"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859449" y="1536776"/>
            <a:ext cx="214981" cy="214981"/>
          </a:xfrm>
          <a:prstGeom prst="ellipse">
            <a:avLst/>
          </a:prstGeom>
          <a:solidFill>
            <a:srgbClr val="FFFFFF"/>
          </a:solidFill>
          <a:ln w="19050">
            <a:solidFill>
              <a:srgbClr val="14283A"/>
            </a:solidFill>
            <a:prstDash val="solid"/>
          </a:ln>
        </p:spPr>
      </p:sp>
      <p:sp>
        <p:nvSpPr>
          <p:cNvPr id="23" name="!!no4"/>
          <p:cNvSpPr/>
          <p:nvPr/>
        </p:nvSpPr>
        <p:spPr>
          <a:xfrm>
            <a:off x="3859449" y="153677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825885" y="1826174"/>
            <a:ext cx="214981" cy="214981"/>
          </a:xfrm>
          <a:prstGeom prst="ellipse">
            <a:avLst/>
          </a:prstGeom>
          <a:solidFill>
            <a:srgbClr val="FFFFFF"/>
          </a:solidFill>
          <a:ln w="19050">
            <a:solidFill>
              <a:srgbClr val="14283A"/>
            </a:solidFill>
            <a:prstDash val="solid"/>
          </a:ln>
        </p:spPr>
      </p:sp>
      <p:sp>
        <p:nvSpPr>
          <p:cNvPr id="25" name="!!no5"/>
          <p:cNvSpPr/>
          <p:nvPr/>
        </p:nvSpPr>
        <p:spPr>
          <a:xfrm>
            <a:off x="2825885" y="1826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2710126" y="33889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1221794"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288922" y="214864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3867717" y="150370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2627441" y="206596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4024819" y="1520239"/>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1-3-1 tiene un solo corredor cubriendo toda la línea de fondo — así que lo obligamos a defender ambas esquinas en cada posesión. El frente de dos guardias se sienta en los espacios junto al cazador, ambas esquinas siempre llenas, y el balón viaja de esquina a esquina hasta que las piernas del corredor se rinden. Su sprint es nuestro reloj de tiro.</a:t>
            </a:r>
            <a:endParaRPr lang="en-US" sz="950" dirty="0"/>
          </a:p>
        </p:txBody>
      </p:sp>
      <p:sp>
        <p:nvSpPr>
          <p:cNvPr id="33" name="notebox-104"/>
          <p:cNvSpPr/>
          <p:nvPr/>
        </p:nvSpPr>
        <p:spPr>
          <a:xfrm>
            <a:off x="4911495" y="2606040"/>
            <a:ext cx="3821025" cy="1143000"/>
          </a:xfrm>
          <a:prstGeom prst="roundRect">
            <a:avLst>
              <a:gd name="adj" fmla="val 4800"/>
            </a:avLst>
          </a:prstGeom>
          <a:solidFill>
            <a:srgbClr val="E3EDF2"/>
          </a:solidFill>
          <a:ln/>
        </p:spPr>
      </p:sp>
      <p:sp>
        <p:nvSpPr>
          <p:cNvPr id="34" name="notelbl-10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5" name="note-10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Ataca el cierre — el corredor llega a toda velocidad y no puede frenar. 5 sella al defensor del medio fuera de la jugada.</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1-3-1</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Cazador de Esquinas — vs 1-3-1</a:t>
            </a:r>
            <a:endParaRPr lang="en-US" sz="2200" dirty="0"/>
          </a:p>
        </p:txBody>
      </p:sp>
      <p:sp>
        <p:nvSpPr>
          <p:cNvPr id="4" name="ph-10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05-0"/>
          <p:cNvSpPr/>
          <p:nvPr/>
        </p:nvSpPr>
        <p:spPr>
          <a:xfrm flipH="1" flipV="1">
            <a:off x="2065182" y="1569850"/>
            <a:ext cx="1984443" cy="49611"/>
          </a:xfrm>
          <a:prstGeom prst="line">
            <a:avLst/>
          </a:prstGeom>
          <a:noFill/>
          <a:ln w="15875">
            <a:solidFill>
              <a:srgbClr val="A5392E"/>
            </a:solidFill>
            <a:prstDash val="dash"/>
            <a:tailEnd type="triangle"/>
          </a:ln>
        </p:spPr>
      </p:sp>
      <p:sp>
        <p:nvSpPr>
          <p:cNvPr id="14" name="tr-105-1"/>
          <p:cNvSpPr/>
          <p:nvPr/>
        </p:nvSpPr>
        <p:spPr>
          <a:xfrm flipH="1" flipV="1">
            <a:off x="1196989" y="2264405"/>
            <a:ext cx="206713" cy="537453"/>
          </a:xfrm>
          <a:prstGeom prst="line">
            <a:avLst/>
          </a:prstGeom>
          <a:noFill/>
          <a:ln w="15875">
            <a:solidFill>
              <a:srgbClr val="A5392E"/>
            </a:solidFill>
            <a:prstDash val="dash"/>
            <a:tailEnd type="triangle"/>
          </a:ln>
        </p:spPr>
      </p:sp>
      <p:sp>
        <p:nvSpPr>
          <p:cNvPr id="15" name="trp-105"/>
          <p:cNvSpPr/>
          <p:nvPr/>
        </p:nvSpPr>
        <p:spPr>
          <a:xfrm flipH="1" flipV="1">
            <a:off x="866248" y="1404479"/>
            <a:ext cx="3208182" cy="165370"/>
          </a:xfrm>
          <a:prstGeom prst="line">
            <a:avLst/>
          </a:prstGeom>
          <a:noFill/>
          <a:ln w="19050">
            <a:solidFill>
              <a:srgbClr val="2E7391"/>
            </a:solidFill>
            <a:prstDash val="dash"/>
            <a:tailEnd type="triangle"/>
          </a:ln>
        </p:spPr>
      </p:sp>
      <p:sp>
        <p:nvSpPr>
          <p:cNvPr id="16"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7"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1"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859449" y="1536776"/>
            <a:ext cx="214981" cy="214981"/>
          </a:xfrm>
          <a:prstGeom prst="ellipse">
            <a:avLst/>
          </a:prstGeom>
          <a:solidFill>
            <a:srgbClr val="FFFFFF"/>
          </a:solidFill>
          <a:ln w="19050">
            <a:solidFill>
              <a:srgbClr val="14283A"/>
            </a:solidFill>
            <a:prstDash val="solid"/>
          </a:ln>
        </p:spPr>
      </p:sp>
      <p:sp>
        <p:nvSpPr>
          <p:cNvPr id="23" name="!!no4"/>
          <p:cNvSpPr/>
          <p:nvPr/>
        </p:nvSpPr>
        <p:spPr>
          <a:xfrm>
            <a:off x="3859449" y="153677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825885" y="1826174"/>
            <a:ext cx="214981" cy="214981"/>
          </a:xfrm>
          <a:prstGeom prst="ellipse">
            <a:avLst/>
          </a:prstGeom>
          <a:solidFill>
            <a:srgbClr val="FFFFFF"/>
          </a:solidFill>
          <a:ln w="19050">
            <a:solidFill>
              <a:srgbClr val="14283A"/>
            </a:solidFill>
            <a:prstDash val="solid"/>
          </a:ln>
        </p:spPr>
      </p:sp>
      <p:sp>
        <p:nvSpPr>
          <p:cNvPr id="25" name="!!no5"/>
          <p:cNvSpPr/>
          <p:nvPr/>
        </p:nvSpPr>
        <p:spPr>
          <a:xfrm>
            <a:off x="2825885" y="1826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2710126" y="33889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1015081" y="214864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288922" y="214864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1883275" y="145409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2627441" y="206596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816637" y="1354868"/>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1-3-1 tiene un solo corredor cubriendo toda la línea de fondo — así que lo obligamos a defender ambas esquinas en cada posesión. El frente de dos guardias se sienta en los espacios junto al cazador, ambas esquinas siempre llenas, y el balón viaja de esquina a esquina hasta que las piernas del corredor se rinden. Su sprint es nuestro reloj de tiro.</a:t>
            </a:r>
            <a:endParaRPr lang="en-US" sz="950" dirty="0"/>
          </a:p>
        </p:txBody>
      </p:sp>
      <p:sp>
        <p:nvSpPr>
          <p:cNvPr id="33" name="notebox-105"/>
          <p:cNvSpPr/>
          <p:nvPr/>
        </p:nvSpPr>
        <p:spPr>
          <a:xfrm>
            <a:off x="4911495" y="2606040"/>
            <a:ext cx="3821025" cy="1143000"/>
          </a:xfrm>
          <a:prstGeom prst="roundRect">
            <a:avLst>
              <a:gd name="adj" fmla="val 4800"/>
            </a:avLst>
          </a:prstGeom>
          <a:solidFill>
            <a:srgbClr val="E3EDF2"/>
          </a:solidFill>
          <a:ln/>
        </p:spPr>
      </p:sp>
      <p:sp>
        <p:nvSpPr>
          <p:cNvPr id="34" name="notelbl-10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35" name="note-10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Ahora el skip, esquina a esquina — 15 metros que el corredor debe correr. Al tercero está fundido y la recepción es un triple caminando.</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1-3-1</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Cazador de Esquinas — vs 1-3-1</a:t>
            </a:r>
            <a:endParaRPr lang="en-US" sz="2200" dirty="0"/>
          </a:p>
        </p:txBody>
      </p:sp>
      <p:sp>
        <p:nvSpPr>
          <p:cNvPr id="4" name="ph-10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06-0"/>
          <p:cNvSpPr/>
          <p:nvPr/>
        </p:nvSpPr>
        <p:spPr>
          <a:xfrm flipH="1">
            <a:off x="2478608" y="1933664"/>
            <a:ext cx="454768" cy="636675"/>
          </a:xfrm>
          <a:prstGeom prst="line">
            <a:avLst/>
          </a:prstGeom>
          <a:noFill/>
          <a:ln w="19050">
            <a:solidFill>
              <a:srgbClr val="14283A"/>
            </a:solidFill>
            <a:prstDash val="solid"/>
            <a:tailEnd type="triangle"/>
          </a:ln>
        </p:spPr>
      </p:sp>
      <p:sp>
        <p:nvSpPr>
          <p:cNvPr id="14" name="tr-106-1"/>
          <p:cNvSpPr/>
          <p:nvPr/>
        </p:nvSpPr>
        <p:spPr>
          <a:xfrm flipV="1">
            <a:off x="3966940" y="1478896"/>
            <a:ext cx="231518" cy="165370"/>
          </a:xfrm>
          <a:prstGeom prst="line">
            <a:avLst/>
          </a:prstGeom>
          <a:noFill/>
          <a:ln w="19050">
            <a:solidFill>
              <a:srgbClr val="14283A"/>
            </a:solidFill>
            <a:prstDash val="solid"/>
            <a:tailEnd type="triangle"/>
          </a:ln>
        </p:spPr>
      </p:sp>
      <p:sp>
        <p:nvSpPr>
          <p:cNvPr id="15" name="tr-106-2"/>
          <p:cNvSpPr/>
          <p:nvPr/>
        </p:nvSpPr>
        <p:spPr>
          <a:xfrm flipH="1">
            <a:off x="2478608" y="3504681"/>
            <a:ext cx="413426" cy="124028"/>
          </a:xfrm>
          <a:prstGeom prst="line">
            <a:avLst/>
          </a:prstGeom>
          <a:noFill/>
          <a:ln w="15875">
            <a:solidFill>
              <a:srgbClr val="A5392E"/>
            </a:solidFill>
            <a:prstDash val="dash"/>
            <a:tailEnd type="triangle"/>
          </a:ln>
        </p:spPr>
      </p:sp>
      <p:sp>
        <p:nvSpPr>
          <p:cNvPr id="16" name="tr-106-3"/>
          <p:cNvSpPr/>
          <p:nvPr/>
        </p:nvSpPr>
        <p:spPr>
          <a:xfrm>
            <a:off x="1196989" y="2264405"/>
            <a:ext cx="206713" cy="537453"/>
          </a:xfrm>
          <a:prstGeom prst="line">
            <a:avLst/>
          </a:prstGeom>
          <a:noFill/>
          <a:ln w="15875">
            <a:solidFill>
              <a:srgbClr val="A5392E"/>
            </a:solidFill>
            <a:prstDash val="dash"/>
            <a:tailEnd type="triangle"/>
          </a:ln>
        </p:spPr>
      </p:sp>
      <p:sp>
        <p:nvSpPr>
          <p:cNvPr id="17" name="tr-106-4"/>
          <p:cNvSpPr/>
          <p:nvPr/>
        </p:nvSpPr>
        <p:spPr>
          <a:xfrm>
            <a:off x="3470829" y="2264405"/>
            <a:ext cx="82685" cy="537453"/>
          </a:xfrm>
          <a:prstGeom prst="line">
            <a:avLst/>
          </a:prstGeom>
          <a:noFill/>
          <a:ln w="15875">
            <a:solidFill>
              <a:srgbClr val="A5392E"/>
            </a:solidFill>
            <a:prstDash val="dash"/>
            <a:tailEnd type="triangle"/>
          </a:ln>
        </p:spPr>
      </p:sp>
      <p:sp>
        <p:nvSpPr>
          <p:cNvPr id="18" name="tr-106-5"/>
          <p:cNvSpPr/>
          <p:nvPr/>
        </p:nvSpPr>
        <p:spPr>
          <a:xfrm flipV="1">
            <a:off x="2065182" y="1520239"/>
            <a:ext cx="413426" cy="49611"/>
          </a:xfrm>
          <a:prstGeom prst="line">
            <a:avLst/>
          </a:prstGeom>
          <a:noFill/>
          <a:ln w="15875">
            <a:solidFill>
              <a:srgbClr val="A5392E"/>
            </a:solidFill>
            <a:prstDash val="dash"/>
            <a:tailEnd type="triangle"/>
          </a:ln>
        </p:spPr>
      </p:sp>
      <p:sp>
        <p:nvSpPr>
          <p:cNvPr id="19" name="tr-106-6"/>
          <p:cNvSpPr/>
          <p:nvPr/>
        </p:nvSpPr>
        <p:spPr>
          <a:xfrm flipH="1">
            <a:off x="2478608" y="2181719"/>
            <a:ext cx="330740" cy="82685"/>
          </a:xfrm>
          <a:prstGeom prst="line">
            <a:avLst/>
          </a:prstGeom>
          <a:noFill/>
          <a:ln w="15875">
            <a:solidFill>
              <a:srgbClr val="A5392E"/>
            </a:solidFill>
            <a:prstDash val="dash"/>
            <a:tailEnd type="triangle"/>
          </a:ln>
        </p:spPr>
      </p:sp>
      <p:sp>
        <p:nvSpPr>
          <p:cNvPr id="20" name="trp-106"/>
          <p:cNvSpPr/>
          <p:nvPr/>
        </p:nvSpPr>
        <p:spPr>
          <a:xfrm>
            <a:off x="866248" y="1404479"/>
            <a:ext cx="1058369" cy="2315183"/>
          </a:xfrm>
          <a:prstGeom prst="line">
            <a:avLst/>
          </a:prstGeom>
          <a:noFill/>
          <a:ln w="19050">
            <a:solidFill>
              <a:srgbClr val="2E7391"/>
            </a:solidFill>
            <a:prstDash val="dash"/>
            <a:tailEnd type="triangle"/>
          </a:ln>
        </p:spPr>
      </p:sp>
      <p:sp>
        <p:nvSpPr>
          <p:cNvPr id="21"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22"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3"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24"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5"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7"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8"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9" name="!!o5"/>
          <p:cNvSpPr/>
          <p:nvPr/>
        </p:nvSpPr>
        <p:spPr>
          <a:xfrm>
            <a:off x="2371117" y="2462849"/>
            <a:ext cx="214981" cy="214981"/>
          </a:xfrm>
          <a:prstGeom prst="ellipse">
            <a:avLst/>
          </a:prstGeom>
          <a:solidFill>
            <a:srgbClr val="FFFFFF"/>
          </a:solidFill>
          <a:ln w="19050">
            <a:solidFill>
              <a:srgbClr val="14283A"/>
            </a:solidFill>
            <a:prstDash val="solid"/>
          </a:ln>
        </p:spPr>
      </p:sp>
      <p:sp>
        <p:nvSpPr>
          <p:cNvPr id="30" name="!!no5"/>
          <p:cNvSpPr/>
          <p:nvPr/>
        </p:nvSpPr>
        <p:spPr>
          <a:xfrm>
            <a:off x="2371117" y="246284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31" name="!!d1"/>
          <p:cNvSpPr/>
          <p:nvPr/>
        </p:nvSpPr>
        <p:spPr>
          <a:xfrm>
            <a:off x="2296700" y="351295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2" name="!!d2"/>
          <p:cNvSpPr/>
          <p:nvPr/>
        </p:nvSpPr>
        <p:spPr>
          <a:xfrm>
            <a:off x="1221794"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3" name="!!d3"/>
          <p:cNvSpPr/>
          <p:nvPr/>
        </p:nvSpPr>
        <p:spPr>
          <a:xfrm>
            <a:off x="3371607"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4" name="!!d4"/>
          <p:cNvSpPr/>
          <p:nvPr/>
        </p:nvSpPr>
        <p:spPr>
          <a:xfrm>
            <a:off x="2296700" y="14044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5" name="!!d5"/>
          <p:cNvSpPr/>
          <p:nvPr/>
        </p:nvSpPr>
        <p:spPr>
          <a:xfrm>
            <a:off x="2296700" y="214864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6" name="!!ball"/>
          <p:cNvSpPr/>
          <p:nvPr/>
        </p:nvSpPr>
        <p:spPr>
          <a:xfrm>
            <a:off x="1875006" y="3670051"/>
            <a:ext cx="99222" cy="99222"/>
          </a:xfrm>
          <a:prstGeom prst="ellipse">
            <a:avLst/>
          </a:prstGeom>
          <a:solidFill>
            <a:srgbClr val="D9641E"/>
          </a:solidFill>
          <a:ln w="9525">
            <a:solidFill>
              <a:srgbClr val="B04E12"/>
            </a:solidFill>
            <a:prstDash val="solid"/>
          </a:ln>
        </p:spPr>
      </p:sp>
      <p:sp>
        <p:nvSpPr>
          <p:cNvPr id="3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1-3-1 tiene un solo corredor cubriendo toda la línea de fondo — así que lo obligamos a defender ambas esquinas en cada posesión. El frente de dos guardias se sienta en los espacios junto al cazador, ambas esquinas siempre llenas, y el balón viaja de esquina a esquina hasta que las piernas del corredor se rinden. Su sprint es nuestro reloj de tiro.</a:t>
            </a:r>
            <a:endParaRPr lang="en-US" sz="950" dirty="0"/>
          </a:p>
        </p:txBody>
      </p:sp>
      <p:sp>
        <p:nvSpPr>
          <p:cNvPr id="38" name="notebox-106"/>
          <p:cNvSpPr/>
          <p:nvPr/>
        </p:nvSpPr>
        <p:spPr>
          <a:xfrm>
            <a:off x="4911495" y="2606040"/>
            <a:ext cx="3821025" cy="1143000"/>
          </a:xfrm>
          <a:prstGeom prst="roundRect">
            <a:avLst>
              <a:gd name="adj" fmla="val 4800"/>
            </a:avLst>
          </a:prstGeom>
          <a:solidFill>
            <a:srgbClr val="E3EDF2"/>
          </a:solidFill>
          <a:ln/>
        </p:spPr>
      </p:sp>
      <p:sp>
        <p:nvSpPr>
          <p:cNvPr id="39" name="notelbl-10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40" name="note-10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Reinicia el frente y caza esquinas otra vez — ciclo completo. Las esquinas son donde las 1-3-1 van a morir.</a:t>
            </a:r>
            <a:endParaRPr lang="en-US" sz="1050" dirty="0"/>
          </a:p>
        </p:txBody>
      </p:sp>
      <p:sp>
        <p:nvSpPr>
          <p:cNvPr id="41" name="kp-106"/>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42" name="kpl-106"/>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Las esquinas van SIEMPRE llenas contra una 1-3-1 — esa sola regla rompe a la mayoría.</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Cada recepción de esquina hace correr al corredor; cada skip lo hace correr 15 metros. Cuenta sus viajes.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poste alto sella al defensor del medio para que los drives de esquina tengan el fondo limpio.</a:t>
            </a:r>
            <a:endParaRPr lang="en-US" sz="850" dirty="0"/>
          </a:p>
        </p:txBody>
      </p:sp>
      <p:sp>
        <p:nvSpPr>
          <p:cNvPr id="4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3-2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Flash — vs 3-2 / 1-2-2</a:t>
            </a:r>
            <a:endParaRPr lang="en-US" sz="2200" dirty="0"/>
          </a:p>
        </p:txBody>
      </p:sp>
      <p:sp>
        <p:nvSpPr>
          <p:cNvPr id="4" name="ph-10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4"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6"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18"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0"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2"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2296700" y="33889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1304479" y="301683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3288922" y="301683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1552534" y="177656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3040866" y="177656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1875006" y="3670051"/>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3-2 y la 1-2-2 cuidan el arco con tres y los bloques con dos — y no dejan a NADIE en la línea de tiros libres. Así que tomamos la línea en cada viaje: el frente de dos guardias parte su punta, 5 se lanza al medio libre, y ambas esquinas cortan por la línea de fondo detrás de los grandes que colapsan.</a:t>
            </a:r>
            <a:endParaRPr lang="en-US" sz="950" dirty="0"/>
          </a:p>
        </p:txBody>
      </p:sp>
      <p:sp>
        <p:nvSpPr>
          <p:cNvPr id="30" name="notebox-107"/>
          <p:cNvSpPr/>
          <p:nvPr/>
        </p:nvSpPr>
        <p:spPr>
          <a:xfrm>
            <a:off x="4911495" y="2606040"/>
            <a:ext cx="3821025" cy="1143000"/>
          </a:xfrm>
          <a:prstGeom prst="roundRect">
            <a:avLst>
              <a:gd name="adj" fmla="val 4800"/>
            </a:avLst>
          </a:prstGeom>
          <a:solidFill>
            <a:srgbClr val="E3EDF2"/>
          </a:solidFill>
          <a:ln/>
        </p:spPr>
      </p:sp>
      <p:sp>
        <p:nvSpPr>
          <p:cNvPr id="31" name="notelbl-10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2" name="note-10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Cualquier 3-2 o 1-2-2 — el look sorpresa común de equipos que protegen la pintura con dos. La recepción del medio es gratis; los cortes de fondo detrás son el nocaut. Ciclo completo de vuelta al frente par.</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3-2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Flash — vs 3-2 / 1-2-2</a:t>
            </a:r>
            <a:endParaRPr lang="en-US" sz="2200" dirty="0"/>
          </a:p>
        </p:txBody>
      </p:sp>
      <p:sp>
        <p:nvSpPr>
          <p:cNvPr id="4" name="ph-10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08-0"/>
          <p:cNvSpPr/>
          <p:nvPr/>
        </p:nvSpPr>
        <p:spPr>
          <a:xfrm flipV="1">
            <a:off x="2478608" y="3463339"/>
            <a:ext cx="372083" cy="41343"/>
          </a:xfrm>
          <a:prstGeom prst="line">
            <a:avLst/>
          </a:prstGeom>
          <a:noFill/>
          <a:ln w="15875">
            <a:solidFill>
              <a:srgbClr val="A5392E"/>
            </a:solidFill>
            <a:prstDash val="dash"/>
            <a:tailEnd type="triangle"/>
          </a:ln>
        </p:spPr>
      </p:sp>
      <p:sp>
        <p:nvSpPr>
          <p:cNvPr id="14" name="tr-108-1"/>
          <p:cNvSpPr/>
          <p:nvPr/>
        </p:nvSpPr>
        <p:spPr>
          <a:xfrm flipH="1">
            <a:off x="3346801" y="3132598"/>
            <a:ext cx="124028" cy="124028"/>
          </a:xfrm>
          <a:prstGeom prst="line">
            <a:avLst/>
          </a:prstGeom>
          <a:noFill/>
          <a:ln w="15875">
            <a:solidFill>
              <a:srgbClr val="A5392E"/>
            </a:solidFill>
            <a:prstDash val="dash"/>
            <a:tailEnd type="triangle"/>
          </a:ln>
        </p:spPr>
      </p:sp>
      <p:sp>
        <p:nvSpPr>
          <p:cNvPr id="15" name="trp-108"/>
          <p:cNvSpPr/>
          <p:nvPr/>
        </p:nvSpPr>
        <p:spPr>
          <a:xfrm>
            <a:off x="1924617" y="3719662"/>
            <a:ext cx="1322962" cy="0"/>
          </a:xfrm>
          <a:prstGeom prst="line">
            <a:avLst/>
          </a:prstGeom>
          <a:noFill/>
          <a:ln w="19050">
            <a:solidFill>
              <a:srgbClr val="2E7391"/>
            </a:solidFill>
            <a:prstDash val="dash"/>
            <a:tailEnd type="triangle"/>
          </a:ln>
        </p:spPr>
      </p:sp>
      <p:sp>
        <p:nvSpPr>
          <p:cNvPr id="16"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7"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1"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5"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2668783" y="33475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1304479" y="301683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164894" y="314086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1552534" y="177656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3040866" y="177656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3-2 y la 1-2-2 cuidan el arco con tres y los bloques con dos — y no dejan a NADIE en la línea de tiros libres. Así que tomamos la línea en cada viaje: el frente de dos guardias parte su punta, 5 se lanza al medio libre, y ambas esquinas cortan por la línea de fondo detrás de los grandes que colapsan.</a:t>
            </a:r>
            <a:endParaRPr lang="en-US" sz="950" dirty="0"/>
          </a:p>
        </p:txBody>
      </p:sp>
      <p:sp>
        <p:nvSpPr>
          <p:cNvPr id="33" name="notebox-108"/>
          <p:cNvSpPr/>
          <p:nvPr/>
        </p:nvSpPr>
        <p:spPr>
          <a:xfrm>
            <a:off x="4911495" y="2606040"/>
            <a:ext cx="3821025" cy="1143000"/>
          </a:xfrm>
          <a:prstGeom prst="roundRect">
            <a:avLst>
              <a:gd name="adj" fmla="val 4800"/>
            </a:avLst>
          </a:prstGeom>
          <a:solidFill>
            <a:srgbClr val="E3EDF2"/>
          </a:solidFill>
          <a:ln/>
        </p:spPr>
      </p:sp>
      <p:sp>
        <p:nvSpPr>
          <p:cNvPr id="34" name="notelbl-10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5" name="note-10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Frente par contra su frente impar: el swing de slot hace que el defensor de punta elija un lado que no puede sostener.</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name="Slide 10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3-2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Flash — vs 3-2 / 1-2-2</a:t>
            </a:r>
            <a:endParaRPr lang="en-US" sz="2200" dirty="0"/>
          </a:p>
        </p:txBody>
      </p:sp>
      <p:sp>
        <p:nvSpPr>
          <p:cNvPr id="4" name="ph-10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09-0"/>
          <p:cNvSpPr/>
          <p:nvPr/>
        </p:nvSpPr>
        <p:spPr>
          <a:xfrm>
            <a:off x="1734442" y="1892322"/>
            <a:ext cx="372083" cy="289398"/>
          </a:xfrm>
          <a:prstGeom prst="line">
            <a:avLst/>
          </a:prstGeom>
          <a:noFill/>
          <a:ln w="15875">
            <a:solidFill>
              <a:srgbClr val="A5392E"/>
            </a:solidFill>
            <a:prstDash val="dash"/>
            <a:tailEnd type="triangle"/>
          </a:ln>
        </p:spPr>
      </p:sp>
      <p:sp>
        <p:nvSpPr>
          <p:cNvPr id="14" name="tr-109-1"/>
          <p:cNvSpPr/>
          <p:nvPr/>
        </p:nvSpPr>
        <p:spPr>
          <a:xfrm flipH="1">
            <a:off x="2850691" y="1892322"/>
            <a:ext cx="372083" cy="289398"/>
          </a:xfrm>
          <a:prstGeom prst="line">
            <a:avLst/>
          </a:prstGeom>
          <a:noFill/>
          <a:ln w="15875">
            <a:solidFill>
              <a:srgbClr val="A5392E"/>
            </a:solidFill>
            <a:prstDash val="dash"/>
            <a:tailEnd type="triangle"/>
          </a:ln>
        </p:spPr>
      </p:sp>
      <p:sp>
        <p:nvSpPr>
          <p:cNvPr id="15" name="trp-109"/>
          <p:cNvSpPr/>
          <p:nvPr/>
        </p:nvSpPr>
        <p:spPr>
          <a:xfrm flipH="1" flipV="1">
            <a:off x="2586098" y="2520728"/>
            <a:ext cx="661481" cy="1198934"/>
          </a:xfrm>
          <a:prstGeom prst="line">
            <a:avLst/>
          </a:prstGeom>
          <a:noFill/>
          <a:ln w="19050">
            <a:solidFill>
              <a:srgbClr val="2E7391"/>
            </a:solidFill>
            <a:prstDash val="dash"/>
            <a:tailEnd type="triangle"/>
          </a:ln>
        </p:spPr>
      </p:sp>
      <p:sp>
        <p:nvSpPr>
          <p:cNvPr id="16"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7"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1"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5"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2668783" y="33475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1304479" y="301683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164894" y="314086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1924617" y="206596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2668783" y="206596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2536487" y="2471117"/>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3-2 y la 1-2-2 cuidan el arco con tres y los bloques con dos — y no dejan a NADIE en la línea de tiros libres. Así que tomamos la línea en cada viaje: el frente de dos guardias parte su punta, 5 se lanza al medio libre, y ambas esquinas cortan por la línea de fondo detrás de los grandes que colapsan.</a:t>
            </a:r>
            <a:endParaRPr lang="en-US" sz="950" dirty="0"/>
          </a:p>
        </p:txBody>
      </p:sp>
      <p:sp>
        <p:nvSpPr>
          <p:cNvPr id="33" name="notebox-109"/>
          <p:cNvSpPr/>
          <p:nvPr/>
        </p:nvSpPr>
        <p:spPr>
          <a:xfrm>
            <a:off x="4911495" y="2606040"/>
            <a:ext cx="3821025" cy="1143000"/>
          </a:xfrm>
          <a:prstGeom prst="roundRect">
            <a:avLst>
              <a:gd name="adj" fmla="val 4800"/>
            </a:avLst>
          </a:prstGeom>
          <a:solidFill>
            <a:srgbClr val="E3EDF2"/>
          </a:solidFill>
          <a:ln/>
        </p:spPr>
      </p:sp>
      <p:sp>
        <p:nvSpPr>
          <p:cNvPr id="34" name="notelbl-10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5" name="note-10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La 1-2-2 no tiene a NADIE en la línea de tiros libres — 5 recibe ahí cada viaje. Los dos grandes están mal paren donde paren.</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name="Slide 11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3-2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Flash — vs 3-2 / 1-2-2</a:t>
            </a:r>
            <a:endParaRPr lang="en-US" sz="2200" dirty="0"/>
          </a:p>
        </p:txBody>
      </p:sp>
      <p:sp>
        <p:nvSpPr>
          <p:cNvPr id="4" name="ph-11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10-0"/>
          <p:cNvSpPr/>
          <p:nvPr/>
        </p:nvSpPr>
        <p:spPr>
          <a:xfrm>
            <a:off x="758757" y="1478896"/>
            <a:ext cx="562259" cy="165370"/>
          </a:xfrm>
          <a:prstGeom prst="line">
            <a:avLst/>
          </a:prstGeom>
          <a:noFill/>
          <a:ln w="19050">
            <a:solidFill>
              <a:srgbClr val="14283A"/>
            </a:solidFill>
            <a:prstDash val="solid"/>
            <a:tailEnd type="triangle"/>
          </a:ln>
        </p:spPr>
      </p:sp>
      <p:sp>
        <p:nvSpPr>
          <p:cNvPr id="14" name="tr-110-1"/>
          <p:cNvSpPr/>
          <p:nvPr/>
        </p:nvSpPr>
        <p:spPr>
          <a:xfrm flipH="1">
            <a:off x="3636199" y="1478896"/>
            <a:ext cx="562259" cy="165370"/>
          </a:xfrm>
          <a:prstGeom prst="line">
            <a:avLst/>
          </a:prstGeom>
          <a:noFill/>
          <a:ln w="19050">
            <a:solidFill>
              <a:srgbClr val="14283A"/>
            </a:solidFill>
            <a:prstDash val="solid"/>
            <a:tailEnd type="triangle"/>
          </a:ln>
        </p:spPr>
      </p:sp>
      <p:sp>
        <p:nvSpPr>
          <p:cNvPr id="15" name="tr-110-2"/>
          <p:cNvSpPr/>
          <p:nvPr/>
        </p:nvSpPr>
        <p:spPr>
          <a:xfrm flipV="1">
            <a:off x="2850691" y="1809637"/>
            <a:ext cx="537453" cy="372083"/>
          </a:xfrm>
          <a:prstGeom prst="line">
            <a:avLst/>
          </a:prstGeom>
          <a:noFill/>
          <a:ln w="15875">
            <a:solidFill>
              <a:srgbClr val="A5392E"/>
            </a:solidFill>
            <a:prstDash val="dash"/>
            <a:tailEnd type="triangle"/>
          </a:ln>
        </p:spPr>
      </p:sp>
      <p:sp>
        <p:nvSpPr>
          <p:cNvPr id="16" name="trp-110"/>
          <p:cNvSpPr/>
          <p:nvPr/>
        </p:nvSpPr>
        <p:spPr>
          <a:xfrm flipV="1">
            <a:off x="2586098" y="1569850"/>
            <a:ext cx="1157591" cy="950879"/>
          </a:xfrm>
          <a:prstGeom prst="line">
            <a:avLst/>
          </a:prstGeom>
          <a:noFill/>
          <a:ln w="19050">
            <a:solidFill>
              <a:srgbClr val="2E7391"/>
            </a:solidFill>
            <a:prstDash val="dash"/>
            <a:tailEnd type="triangle"/>
          </a:ln>
        </p:spPr>
      </p:sp>
      <p:sp>
        <p:nvSpPr>
          <p:cNvPr id="17"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8"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20"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1213526" y="1536776"/>
            <a:ext cx="214981" cy="214981"/>
          </a:xfrm>
          <a:prstGeom prst="ellipse">
            <a:avLst/>
          </a:prstGeom>
          <a:solidFill>
            <a:srgbClr val="FFFFFF"/>
          </a:solidFill>
          <a:ln w="19050">
            <a:solidFill>
              <a:srgbClr val="14283A"/>
            </a:solidFill>
            <a:prstDash val="solid"/>
          </a:ln>
        </p:spPr>
      </p:sp>
      <p:sp>
        <p:nvSpPr>
          <p:cNvPr id="22" name="!!no3"/>
          <p:cNvSpPr/>
          <p:nvPr/>
        </p:nvSpPr>
        <p:spPr>
          <a:xfrm>
            <a:off x="1213526" y="153677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3528709" y="1536776"/>
            <a:ext cx="214981" cy="214981"/>
          </a:xfrm>
          <a:prstGeom prst="ellipse">
            <a:avLst/>
          </a:prstGeom>
          <a:solidFill>
            <a:srgbClr val="FFFFFF"/>
          </a:solidFill>
          <a:ln w="19050">
            <a:solidFill>
              <a:srgbClr val="14283A"/>
            </a:solidFill>
            <a:prstDash val="solid"/>
          </a:ln>
        </p:spPr>
      </p:sp>
      <p:sp>
        <p:nvSpPr>
          <p:cNvPr id="24" name="!!no4"/>
          <p:cNvSpPr/>
          <p:nvPr/>
        </p:nvSpPr>
        <p:spPr>
          <a:xfrm>
            <a:off x="3528709" y="153677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6"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2668783" y="33475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1304479" y="301683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3164894" y="314086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1924617" y="206596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3206237" y="169387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3694079" y="1520239"/>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3-2 y la 1-2-2 cuidan el arco con tres y los bloques con dos — y no dejan a NADIE en la línea de tiros libres. Así que tomamos la línea en cada viaje: el frente de dos guardias parte su punta, 5 se lanza al medio libre, y ambas esquinas cortan por la línea de fondo detrás de los grandes que colapsan.</a:t>
            </a:r>
            <a:endParaRPr lang="en-US" sz="950" dirty="0"/>
          </a:p>
        </p:txBody>
      </p:sp>
      <p:sp>
        <p:nvSpPr>
          <p:cNvPr id="34" name="notebox-110"/>
          <p:cNvSpPr/>
          <p:nvPr/>
        </p:nvSpPr>
        <p:spPr>
          <a:xfrm>
            <a:off x="4911495" y="2606040"/>
            <a:ext cx="3821025" cy="1143000"/>
          </a:xfrm>
          <a:prstGeom prst="roundRect">
            <a:avLst>
              <a:gd name="adj" fmla="val 4800"/>
            </a:avLst>
          </a:prstGeom>
          <a:solidFill>
            <a:srgbClr val="E3EDF2"/>
          </a:solidFill>
          <a:ln/>
        </p:spPr>
      </p:sp>
      <p:sp>
        <p:nvSpPr>
          <p:cNvPr id="35" name="notelbl-11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6" name="note-11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Ambas esquinas cortan por el fondo DETRÁS de los grandes que pellizcan — 5 encara y elige un lado. Bandeja o banco corto.</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name="Slide 11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3-2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Flash — vs 3-2 / 1-2-2</a:t>
            </a:r>
            <a:endParaRPr lang="en-US" sz="2200" dirty="0"/>
          </a:p>
        </p:txBody>
      </p:sp>
      <p:sp>
        <p:nvSpPr>
          <p:cNvPr id="4" name="ph-11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11-0"/>
          <p:cNvSpPr/>
          <p:nvPr/>
        </p:nvSpPr>
        <p:spPr>
          <a:xfrm flipH="1" flipV="1">
            <a:off x="758757" y="1478896"/>
            <a:ext cx="562259" cy="165370"/>
          </a:xfrm>
          <a:prstGeom prst="line">
            <a:avLst/>
          </a:prstGeom>
          <a:noFill/>
          <a:ln w="19050">
            <a:solidFill>
              <a:srgbClr val="14283A"/>
            </a:solidFill>
            <a:prstDash val="solid"/>
            <a:tailEnd type="triangle"/>
          </a:ln>
        </p:spPr>
      </p:sp>
      <p:sp>
        <p:nvSpPr>
          <p:cNvPr id="14" name="tr-111-1"/>
          <p:cNvSpPr/>
          <p:nvPr/>
        </p:nvSpPr>
        <p:spPr>
          <a:xfrm flipV="1">
            <a:off x="3636199" y="1478896"/>
            <a:ext cx="562259" cy="165370"/>
          </a:xfrm>
          <a:prstGeom prst="line">
            <a:avLst/>
          </a:prstGeom>
          <a:noFill/>
          <a:ln w="19050">
            <a:solidFill>
              <a:srgbClr val="14283A"/>
            </a:solidFill>
            <a:prstDash val="solid"/>
            <a:tailEnd type="triangle"/>
          </a:ln>
        </p:spPr>
      </p:sp>
      <p:sp>
        <p:nvSpPr>
          <p:cNvPr id="15" name="tr-111-2"/>
          <p:cNvSpPr/>
          <p:nvPr/>
        </p:nvSpPr>
        <p:spPr>
          <a:xfrm>
            <a:off x="2478608" y="2595145"/>
            <a:ext cx="0" cy="0"/>
          </a:xfrm>
          <a:prstGeom prst="line">
            <a:avLst/>
          </a:prstGeom>
          <a:noFill/>
          <a:ln w="19050">
            <a:solidFill>
              <a:srgbClr val="14283A"/>
            </a:solidFill>
            <a:prstDash val="solid"/>
            <a:tailEnd type="triangle"/>
          </a:ln>
        </p:spPr>
      </p:sp>
      <p:sp>
        <p:nvSpPr>
          <p:cNvPr id="16" name="tr-111-3"/>
          <p:cNvSpPr/>
          <p:nvPr/>
        </p:nvSpPr>
        <p:spPr>
          <a:xfrm flipH="1">
            <a:off x="2478608" y="3463339"/>
            <a:ext cx="372083" cy="41343"/>
          </a:xfrm>
          <a:prstGeom prst="line">
            <a:avLst/>
          </a:prstGeom>
          <a:noFill/>
          <a:ln w="15875">
            <a:solidFill>
              <a:srgbClr val="A5392E"/>
            </a:solidFill>
            <a:prstDash val="dash"/>
            <a:tailEnd type="triangle"/>
          </a:ln>
        </p:spPr>
      </p:sp>
      <p:sp>
        <p:nvSpPr>
          <p:cNvPr id="17" name="tr-111-4"/>
          <p:cNvSpPr/>
          <p:nvPr/>
        </p:nvSpPr>
        <p:spPr>
          <a:xfrm>
            <a:off x="1486386" y="3132598"/>
            <a:ext cx="0" cy="0"/>
          </a:xfrm>
          <a:prstGeom prst="line">
            <a:avLst/>
          </a:prstGeom>
          <a:noFill/>
          <a:ln w="15875">
            <a:solidFill>
              <a:srgbClr val="A5392E"/>
            </a:solidFill>
            <a:prstDash val="dash"/>
            <a:tailEnd type="triangle"/>
          </a:ln>
        </p:spPr>
      </p:sp>
      <p:sp>
        <p:nvSpPr>
          <p:cNvPr id="18" name="tr-111-5"/>
          <p:cNvSpPr/>
          <p:nvPr/>
        </p:nvSpPr>
        <p:spPr>
          <a:xfrm flipV="1">
            <a:off x="3346801" y="3132598"/>
            <a:ext cx="124028" cy="124028"/>
          </a:xfrm>
          <a:prstGeom prst="line">
            <a:avLst/>
          </a:prstGeom>
          <a:noFill/>
          <a:ln w="15875">
            <a:solidFill>
              <a:srgbClr val="A5392E"/>
            </a:solidFill>
            <a:prstDash val="dash"/>
            <a:tailEnd type="triangle"/>
          </a:ln>
        </p:spPr>
      </p:sp>
      <p:sp>
        <p:nvSpPr>
          <p:cNvPr id="19" name="tr-111-6"/>
          <p:cNvSpPr/>
          <p:nvPr/>
        </p:nvSpPr>
        <p:spPr>
          <a:xfrm flipH="1" flipV="1">
            <a:off x="1734442" y="1892322"/>
            <a:ext cx="372083" cy="289398"/>
          </a:xfrm>
          <a:prstGeom prst="line">
            <a:avLst/>
          </a:prstGeom>
          <a:noFill/>
          <a:ln w="15875">
            <a:solidFill>
              <a:srgbClr val="A5392E"/>
            </a:solidFill>
            <a:prstDash val="dash"/>
            <a:tailEnd type="triangle"/>
          </a:ln>
        </p:spPr>
      </p:sp>
      <p:sp>
        <p:nvSpPr>
          <p:cNvPr id="20" name="tr-111-7"/>
          <p:cNvSpPr/>
          <p:nvPr/>
        </p:nvSpPr>
        <p:spPr>
          <a:xfrm flipH="1">
            <a:off x="3222774" y="1809637"/>
            <a:ext cx="165370" cy="82685"/>
          </a:xfrm>
          <a:prstGeom prst="line">
            <a:avLst/>
          </a:prstGeom>
          <a:noFill/>
          <a:ln w="15875">
            <a:solidFill>
              <a:srgbClr val="A5392E"/>
            </a:solidFill>
            <a:prstDash val="dash"/>
            <a:tailEnd type="triangle"/>
          </a:ln>
        </p:spPr>
      </p:sp>
      <p:sp>
        <p:nvSpPr>
          <p:cNvPr id="21" name="trp-111"/>
          <p:cNvSpPr/>
          <p:nvPr/>
        </p:nvSpPr>
        <p:spPr>
          <a:xfrm flipH="1">
            <a:off x="3247579" y="1404479"/>
            <a:ext cx="1058369" cy="2315183"/>
          </a:xfrm>
          <a:prstGeom prst="line">
            <a:avLst/>
          </a:prstGeom>
          <a:noFill/>
          <a:ln w="19050">
            <a:solidFill>
              <a:srgbClr val="2E7391"/>
            </a:solidFill>
            <a:prstDash val="dash"/>
            <a:tailEnd type="triangle"/>
          </a:ln>
        </p:spPr>
      </p:sp>
      <p:sp>
        <p:nvSpPr>
          <p:cNvPr id="22"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23"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4"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25"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6"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7"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8"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9"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30"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31"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32" name="!!d1"/>
          <p:cNvSpPr/>
          <p:nvPr/>
        </p:nvSpPr>
        <p:spPr>
          <a:xfrm>
            <a:off x="2296700" y="33889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3" name="!!d2"/>
          <p:cNvSpPr/>
          <p:nvPr/>
        </p:nvSpPr>
        <p:spPr>
          <a:xfrm>
            <a:off x="1304479" y="301683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4" name="!!d3"/>
          <p:cNvSpPr/>
          <p:nvPr/>
        </p:nvSpPr>
        <p:spPr>
          <a:xfrm>
            <a:off x="3288922" y="301683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5" name="!!d4"/>
          <p:cNvSpPr/>
          <p:nvPr/>
        </p:nvSpPr>
        <p:spPr>
          <a:xfrm>
            <a:off x="1552534" y="177656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6" name="!!d5"/>
          <p:cNvSpPr/>
          <p:nvPr/>
        </p:nvSpPr>
        <p:spPr>
          <a:xfrm>
            <a:off x="3040866" y="177656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7"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3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3-2 y la 1-2-2 cuidan el arco con tres y los bloques con dos — y no dejan a NADIE en la línea de tiros libres. Así que tomamos la línea en cada viaje: el frente de dos guardias parte su punta, 5 se lanza al medio libre, y ambas esquinas cortan por la línea de fondo detrás de los grandes que colapsan.</a:t>
            </a:r>
            <a:endParaRPr lang="en-US" sz="950" dirty="0"/>
          </a:p>
        </p:txBody>
      </p:sp>
      <p:sp>
        <p:nvSpPr>
          <p:cNvPr id="39" name="notebox-111"/>
          <p:cNvSpPr/>
          <p:nvPr/>
        </p:nvSpPr>
        <p:spPr>
          <a:xfrm>
            <a:off x="4911495" y="2606040"/>
            <a:ext cx="3821025" cy="1143000"/>
          </a:xfrm>
          <a:prstGeom prst="roundRect">
            <a:avLst>
              <a:gd name="adj" fmla="val 4800"/>
            </a:avLst>
          </a:prstGeom>
          <a:solidFill>
            <a:srgbClr val="E3EDF2"/>
          </a:solidFill>
          <a:ln/>
        </p:spPr>
      </p:sp>
      <p:sp>
        <p:nvSpPr>
          <p:cNvPr id="40" name="notelbl-11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41" name="note-11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¿Cubierto? Directo afuera — la zona debe rearmarse desde cero mientras nosotros ya estamos reiniciados. Frente par restaurado, el siguiente flash cargando. Ciclo completo.</a:t>
            </a:r>
            <a:endParaRPr lang="en-US" sz="1050" dirty="0"/>
          </a:p>
        </p:txBody>
      </p:sp>
      <p:sp>
        <p:nvSpPr>
          <p:cNvPr id="42" name="kp-111"/>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43" name="kpl-111"/>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Frente par contra zonas impares: dos guardias parten a su defensor de punta y son dueños de ambos espacios.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 recepción en la línea de tiros libres es AUTOMÁTICA vs una 3-2 — tómala cada viaje, encara siempre.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Los corredores de fondo viven detrás de los tres de arriba; cortan en cuanto los grandes pellizcan.</a:t>
            </a:r>
            <a:endParaRPr lang="en-US" sz="850" dirty="0"/>
          </a:p>
        </p:txBody>
      </p:sp>
      <p:sp>
        <p:nvSpPr>
          <p:cNvPr id="4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name="Slide 112">
    <p:bg>
      <p:bgPr>
        <a:solidFill>
          <a:srgbClr val="103048"/>
        </a:solidFill>
      </p:bgPr>
    </p:bg>
    <p:spTree>
      <p:nvGrpSpPr>
        <p:cNvPr id="1" name=""/>
        <p:cNvGrpSpPr/>
        <p:nvPr/>
      </p:nvGrpSpPr>
      <p:grpSpPr>
        <a:xfrm>
          <a:off x="0" y="0"/>
          <a:ext cx="0" cy="0"/>
          <a:chOff x="0" y="0"/>
          <a:chExt cx="0" cy="0"/>
        </a:xfrm>
      </p:grpSpPr>
      <p:sp>
        <p:nvSpPr>
          <p:cNvPr id="2" name="Text 0"/>
          <p:cNvSpPr/>
          <p:nvPr/>
        </p:nvSpPr>
        <p:spPr>
          <a:xfrm>
            <a:off x="548640" y="1828800"/>
            <a:ext cx="8046720" cy="822960"/>
          </a:xfrm>
          <a:prstGeom prst="rect">
            <a:avLst/>
          </a:prstGeom>
          <a:noFill/>
          <a:ln/>
        </p:spPr>
        <p:txBody>
          <a:bodyPr wrap="square" lIns="0" tIns="0" rIns="0" bIns="0" rtlCol="0" anchor="ctr"/>
          <a:lstStyle/>
          <a:p>
            <a:pPr indent="0" marL="0">
              <a:buNone/>
            </a:pPr>
            <a:r>
              <a:rPr lang="en-US" sz="4000" b="1" spc="200" kern="0" dirty="0">
                <a:solidFill>
                  <a:srgbClr val="FFFFFF"/>
                </a:solidFill>
                <a:latin typeface="Arial" pitchFamily="34" charset="0"/>
                <a:ea typeface="Arial" pitchFamily="34" charset="-122"/>
                <a:cs typeface="Arial" pitchFamily="34" charset="-120"/>
              </a:rPr>
              <a:t>SETS DE ÉLITE</a:t>
            </a:r>
            <a:endParaRPr lang="en-US" sz="4000" dirty="0"/>
          </a:p>
        </p:txBody>
      </p:sp>
      <p:sp>
        <p:nvSpPr>
          <p:cNvPr id="3" name="Text 1"/>
          <p:cNvSpPr/>
          <p:nvPr/>
        </p:nvSpPr>
        <p:spPr>
          <a:xfrm>
            <a:off x="548640" y="2651760"/>
            <a:ext cx="8046720" cy="457200"/>
          </a:xfrm>
          <a:prstGeom prst="rect">
            <a:avLst/>
          </a:prstGeom>
          <a:noFill/>
          <a:ln/>
        </p:spPr>
        <p:txBody>
          <a:bodyPr wrap="square" lIns="0" tIns="0" rIns="0" bIns="0" rtlCol="0" anchor="ctr"/>
          <a:lstStyle/>
          <a:p>
            <a:pPr indent="0" marL="0">
              <a:buNone/>
            </a:pPr>
            <a:r>
              <a:rPr lang="en-US" sz="1600" dirty="0">
                <a:solidFill>
                  <a:srgbClr val="62A8C4"/>
                </a:solidFill>
                <a:latin typeface="Arial" pitchFamily="34" charset="0"/>
                <a:ea typeface="Arial" pitchFamily="34" charset="-122"/>
                <a:cs typeface="Arial" pitchFamily="34" charset="-120"/>
              </a:rPr>
              <a:t>Robado a los mejores cuerpos técnicos del basquetbol</a:t>
            </a:r>
            <a:endParaRPr lang="en-US" sz="1600" dirty="0"/>
          </a:p>
        </p:txBody>
      </p:sp>
      <p:sp>
        <p:nvSpPr>
          <p:cNvPr id="4" name="Text 2"/>
          <p:cNvSpPr/>
          <p:nvPr/>
        </p:nvSpPr>
        <p:spPr>
          <a:xfrm>
            <a:off x="548640" y="3291840"/>
            <a:ext cx="8046720" cy="731520"/>
          </a:xfrm>
          <a:prstGeom prst="rect">
            <a:avLst/>
          </a:prstGeom>
          <a:noFill/>
          <a:ln/>
        </p:spPr>
        <p:txBody>
          <a:bodyPr wrap="square" lIns="0" tIns="0" rIns="0" bIns="0" rtlCol="0" anchor="ctr"/>
          <a:lstStyle/>
          <a:p>
            <a:pPr indent="0" marL="0">
              <a:buNone/>
            </a:pPr>
            <a:r>
              <a:rPr lang="en-US" sz="1100" dirty="0">
                <a:solidFill>
                  <a:srgbClr val="9FB4C0"/>
                </a:solidFill>
                <a:latin typeface="Arial" pitchFamily="34" charset="0"/>
                <a:ea typeface="Arial" pitchFamily="34" charset="-122"/>
                <a:cs typeface="Arial" pitchFamily="34" charset="-120"/>
              </a:rPr>
              <a:t>Ghost — Lado Vacío (Shaka Smart · Marquette)  ·  Pick &amp; Roll España  ·  Acción Zoom (Chicago)  ·  Hammer (Spurs)  ·  Puertas de Elevador (Warriors)</a:t>
            </a:r>
            <a:endParaRPr lang="en-US" sz="1100"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Slide 11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FLUJO MARQUETTE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Ghost — Lado Vacío (Shaka Smart · Marquette)</a:t>
            </a:r>
            <a:endParaRPr lang="en-US" sz="2200" dirty="0"/>
          </a:p>
        </p:txBody>
      </p:sp>
      <p:sp>
        <p:nvSpPr>
          <p:cNvPr id="4" name="ph-11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3032598" y="3645246"/>
            <a:ext cx="214981" cy="214981"/>
          </a:xfrm>
          <a:prstGeom prst="ellipse">
            <a:avLst/>
          </a:prstGeom>
          <a:solidFill>
            <a:srgbClr val="FFFFFF"/>
          </a:solidFill>
          <a:ln w="19050">
            <a:solidFill>
              <a:srgbClr val="14283A"/>
            </a:solidFill>
            <a:prstDash val="solid"/>
          </a:ln>
        </p:spPr>
      </p:sp>
      <p:sp>
        <p:nvSpPr>
          <p:cNvPr id="14" name="!!no1"/>
          <p:cNvSpPr/>
          <p:nvPr/>
        </p:nvSpPr>
        <p:spPr>
          <a:xfrm>
            <a:off x="303259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4090967" y="1371405"/>
            <a:ext cx="214981" cy="214981"/>
          </a:xfrm>
          <a:prstGeom prst="ellipse">
            <a:avLst/>
          </a:prstGeom>
          <a:solidFill>
            <a:srgbClr val="FFFFFF"/>
          </a:solidFill>
          <a:ln w="19050">
            <a:solidFill>
              <a:srgbClr val="14283A"/>
            </a:solidFill>
            <a:prstDash val="solid"/>
          </a:ln>
        </p:spPr>
      </p:sp>
      <p:sp>
        <p:nvSpPr>
          <p:cNvPr id="16" name="!!no2"/>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1006813" y="2901080"/>
            <a:ext cx="214981" cy="214981"/>
          </a:xfrm>
          <a:prstGeom prst="ellipse">
            <a:avLst/>
          </a:prstGeom>
          <a:solidFill>
            <a:srgbClr val="FFFFFF"/>
          </a:solidFill>
          <a:ln w="19050">
            <a:solidFill>
              <a:srgbClr val="14283A"/>
            </a:solidFill>
            <a:prstDash val="solid"/>
          </a:ln>
        </p:spPr>
      </p:sp>
      <p:sp>
        <p:nvSpPr>
          <p:cNvPr id="18" name="!!no3"/>
          <p:cNvSpPr/>
          <p:nvPr/>
        </p:nvSpPr>
        <p:spPr>
          <a:xfrm>
            <a:off x="1006813"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1709636" y="3645246"/>
            <a:ext cx="214981" cy="214981"/>
          </a:xfrm>
          <a:prstGeom prst="ellipse">
            <a:avLst/>
          </a:prstGeom>
          <a:solidFill>
            <a:srgbClr val="FFFFFF"/>
          </a:solidFill>
          <a:ln w="19050">
            <a:solidFill>
              <a:srgbClr val="14283A"/>
            </a:solidFill>
            <a:prstDash val="solid"/>
          </a:ln>
        </p:spPr>
      </p:sp>
      <p:sp>
        <p:nvSpPr>
          <p:cNvPr id="22" name="!!no5"/>
          <p:cNvSpPr/>
          <p:nvPr/>
        </p:nvSpPr>
        <p:spPr>
          <a:xfrm>
            <a:off x="1709636"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3197968" y="3628709"/>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Directo de la ofensiva de Shaka Smart en Marquette: amontona el lado débil para vaciar media cancha, y haz que el de la esquina suba como si fuera a poner una pantalla directa — y la FANTASMEE, pasando de largo sin contacto. El defensor del balón se prepara para una pantalla que nunca llega; el de la esquina queda congelado entre cambiar y quedarse. Un segundo de duda en un lado vacío es una bandeja.</a:t>
            </a:r>
            <a:endParaRPr lang="en-US" sz="950" dirty="0"/>
          </a:p>
        </p:txBody>
      </p:sp>
      <p:sp>
        <p:nvSpPr>
          <p:cNvPr id="25" name="notebox-113"/>
          <p:cNvSpPr/>
          <p:nvPr/>
        </p:nvSpPr>
        <p:spPr>
          <a:xfrm>
            <a:off x="4911495" y="2606040"/>
            <a:ext cx="3821025" cy="1143000"/>
          </a:xfrm>
          <a:prstGeom prst="roundRect">
            <a:avLst>
              <a:gd name="adj" fmla="val 4800"/>
            </a:avLst>
          </a:prstGeom>
          <a:solidFill>
            <a:srgbClr val="E3EDF2"/>
          </a:solidFill>
          <a:ln/>
        </p:spPr>
      </p:sp>
      <p:sp>
        <p:nvSpPr>
          <p:cNvPr id="26" name="notelbl-11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11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Acción de flujo en cualquier posesión de 5-Out — sin señal una vez instalada. Ideal contra equipos que pre-cambian o hacen 'ice': el ghost castiga el compromiso anticipado.</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name="Slide 11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FLUJO MARQUETTE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Ghost — Lado Vacío (Shaka Smart · Marquette)</a:t>
            </a:r>
            <a:endParaRPr lang="en-US" sz="2200" dirty="0"/>
          </a:p>
        </p:txBody>
      </p:sp>
      <p:sp>
        <p:nvSpPr>
          <p:cNvPr id="4" name="ph-11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14-0"/>
          <p:cNvSpPr/>
          <p:nvPr/>
        </p:nvSpPr>
        <p:spPr>
          <a:xfrm flipH="1">
            <a:off x="4049625" y="1478896"/>
            <a:ext cx="148833" cy="702823"/>
          </a:xfrm>
          <a:prstGeom prst="line">
            <a:avLst/>
          </a:prstGeom>
          <a:noFill/>
          <a:ln w="19050">
            <a:solidFill>
              <a:srgbClr val="14283A"/>
            </a:solidFill>
            <a:prstDash val="solid"/>
          </a:ln>
        </p:spPr>
      </p:sp>
      <p:sp>
        <p:nvSpPr>
          <p:cNvPr id="14" name="tr-114-0"/>
          <p:cNvSpPr/>
          <p:nvPr/>
        </p:nvSpPr>
        <p:spPr>
          <a:xfrm flipH="1">
            <a:off x="3735421" y="2181719"/>
            <a:ext cx="314203" cy="760703"/>
          </a:xfrm>
          <a:prstGeom prst="line">
            <a:avLst/>
          </a:prstGeom>
          <a:noFill/>
          <a:ln w="19050">
            <a:solidFill>
              <a:srgbClr val="14283A"/>
            </a:solidFill>
            <a:prstDash val="solid"/>
            <a:tailEnd type="triangle"/>
          </a:ln>
        </p:spPr>
      </p:sp>
      <p:sp>
        <p:nvSpPr>
          <p:cNvPr id="15" name="!!o1"/>
          <p:cNvSpPr/>
          <p:nvPr/>
        </p:nvSpPr>
        <p:spPr>
          <a:xfrm>
            <a:off x="3032598" y="3645246"/>
            <a:ext cx="214981" cy="214981"/>
          </a:xfrm>
          <a:prstGeom prst="ellipse">
            <a:avLst/>
          </a:prstGeom>
          <a:solidFill>
            <a:srgbClr val="FFFFFF"/>
          </a:solidFill>
          <a:ln w="19050">
            <a:solidFill>
              <a:srgbClr val="14283A"/>
            </a:solidFill>
            <a:prstDash val="solid"/>
          </a:ln>
        </p:spPr>
      </p:sp>
      <p:sp>
        <p:nvSpPr>
          <p:cNvPr id="16" name="!!no1"/>
          <p:cNvSpPr/>
          <p:nvPr/>
        </p:nvSpPr>
        <p:spPr>
          <a:xfrm>
            <a:off x="303259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3627931" y="2834932"/>
            <a:ext cx="214981" cy="214981"/>
          </a:xfrm>
          <a:prstGeom prst="ellipse">
            <a:avLst/>
          </a:prstGeom>
          <a:solidFill>
            <a:srgbClr val="FFFFFF"/>
          </a:solidFill>
          <a:ln w="19050">
            <a:solidFill>
              <a:srgbClr val="14283A"/>
            </a:solidFill>
            <a:prstDash val="solid"/>
          </a:ln>
        </p:spPr>
      </p:sp>
      <p:sp>
        <p:nvSpPr>
          <p:cNvPr id="18" name="!!no2"/>
          <p:cNvSpPr/>
          <p:nvPr/>
        </p:nvSpPr>
        <p:spPr>
          <a:xfrm>
            <a:off x="3627931" y="283493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1006813" y="2901080"/>
            <a:ext cx="214981" cy="214981"/>
          </a:xfrm>
          <a:prstGeom prst="ellipse">
            <a:avLst/>
          </a:prstGeom>
          <a:solidFill>
            <a:srgbClr val="FFFFFF"/>
          </a:solidFill>
          <a:ln w="19050">
            <a:solidFill>
              <a:srgbClr val="14283A"/>
            </a:solidFill>
            <a:prstDash val="solid"/>
          </a:ln>
        </p:spPr>
      </p:sp>
      <p:sp>
        <p:nvSpPr>
          <p:cNvPr id="20" name="!!no3"/>
          <p:cNvSpPr/>
          <p:nvPr/>
        </p:nvSpPr>
        <p:spPr>
          <a:xfrm>
            <a:off x="1006813"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1709636" y="3645246"/>
            <a:ext cx="214981" cy="214981"/>
          </a:xfrm>
          <a:prstGeom prst="ellipse">
            <a:avLst/>
          </a:prstGeom>
          <a:solidFill>
            <a:srgbClr val="FFFFFF"/>
          </a:solidFill>
          <a:ln w="19050">
            <a:solidFill>
              <a:srgbClr val="14283A"/>
            </a:solidFill>
            <a:prstDash val="solid"/>
          </a:ln>
        </p:spPr>
      </p:sp>
      <p:sp>
        <p:nvSpPr>
          <p:cNvPr id="24" name="!!no5"/>
          <p:cNvSpPr/>
          <p:nvPr/>
        </p:nvSpPr>
        <p:spPr>
          <a:xfrm>
            <a:off x="1709636"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3197968" y="3628709"/>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Directo de la ofensiva de Shaka Smart en Marquette: amontona el lado débil para vaciar media cancha, y haz que el de la esquina suba como si fuera a poner una pantalla directa — y la FANTASMEE, pasando de largo sin contacto. El defensor del balón se prepara para una pantalla que nunca llega; el de la esquina queda congelado entre cambiar y quedarse. Un segundo de duda en un lado vacío es una bandeja.</a:t>
            </a:r>
            <a:endParaRPr lang="en-US" sz="950" dirty="0"/>
          </a:p>
        </p:txBody>
      </p:sp>
      <p:sp>
        <p:nvSpPr>
          <p:cNvPr id="27" name="notebox-114"/>
          <p:cNvSpPr/>
          <p:nvPr/>
        </p:nvSpPr>
        <p:spPr>
          <a:xfrm>
            <a:off x="4911495" y="2606040"/>
            <a:ext cx="3821025" cy="1143000"/>
          </a:xfrm>
          <a:prstGeom prst="roundRect">
            <a:avLst>
              <a:gd name="adj" fmla="val 4800"/>
            </a:avLst>
          </a:prstGeom>
          <a:solidFill>
            <a:srgbClr val="E3EDF2"/>
          </a:solidFill>
          <a:ln/>
        </p:spPr>
      </p:sp>
      <p:sp>
        <p:nvSpPr>
          <p:cNvPr id="28" name="notelbl-11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29" name="note-11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Todo el lado izquierdo está amontonado — 1 y la esquina están solos. 2 sube como si viniera una pantalla; X2 tiene que cantarla e inclinarse.</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name="Slide 11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FLUJO MARQUETTE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Ghost — Lado Vacío (Shaka Smart · Marquette)</a:t>
            </a:r>
            <a:endParaRPr lang="en-US" sz="2200" dirty="0"/>
          </a:p>
        </p:txBody>
      </p:sp>
      <p:sp>
        <p:nvSpPr>
          <p:cNvPr id="4" name="ph-11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15-0"/>
          <p:cNvSpPr/>
          <p:nvPr/>
        </p:nvSpPr>
        <p:spPr>
          <a:xfrm flipH="1">
            <a:off x="3388144" y="2942422"/>
            <a:ext cx="347277" cy="496111"/>
          </a:xfrm>
          <a:prstGeom prst="line">
            <a:avLst/>
          </a:prstGeom>
          <a:noFill/>
          <a:ln w="19050">
            <a:solidFill>
              <a:srgbClr val="14283A"/>
            </a:solidFill>
            <a:prstDash val="solid"/>
          </a:ln>
        </p:spPr>
      </p:sp>
      <p:sp>
        <p:nvSpPr>
          <p:cNvPr id="14" name="tr-115-0"/>
          <p:cNvSpPr/>
          <p:nvPr/>
        </p:nvSpPr>
        <p:spPr>
          <a:xfrm flipH="1">
            <a:off x="2908570" y="3438533"/>
            <a:ext cx="479574" cy="363814"/>
          </a:xfrm>
          <a:prstGeom prst="line">
            <a:avLst/>
          </a:prstGeom>
          <a:noFill/>
          <a:ln w="19050">
            <a:solidFill>
              <a:srgbClr val="14283A"/>
            </a:solidFill>
            <a:prstDash val="solid"/>
            <a:tailEnd type="triangle"/>
          </a:ln>
        </p:spPr>
      </p:sp>
      <p:sp>
        <p:nvSpPr>
          <p:cNvPr id="15" name="!!o1"/>
          <p:cNvSpPr/>
          <p:nvPr/>
        </p:nvSpPr>
        <p:spPr>
          <a:xfrm>
            <a:off x="3032598" y="3645246"/>
            <a:ext cx="214981" cy="214981"/>
          </a:xfrm>
          <a:prstGeom prst="ellipse">
            <a:avLst/>
          </a:prstGeom>
          <a:solidFill>
            <a:srgbClr val="FFFFFF"/>
          </a:solidFill>
          <a:ln w="19050">
            <a:solidFill>
              <a:srgbClr val="14283A"/>
            </a:solidFill>
            <a:prstDash val="solid"/>
          </a:ln>
        </p:spPr>
      </p:sp>
      <p:sp>
        <p:nvSpPr>
          <p:cNvPr id="16" name="!!no1"/>
          <p:cNvSpPr/>
          <p:nvPr/>
        </p:nvSpPr>
        <p:spPr>
          <a:xfrm>
            <a:off x="303259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2801080" y="3694857"/>
            <a:ext cx="214981" cy="214981"/>
          </a:xfrm>
          <a:prstGeom prst="ellipse">
            <a:avLst/>
          </a:prstGeom>
          <a:solidFill>
            <a:srgbClr val="FFFFFF"/>
          </a:solidFill>
          <a:ln w="19050">
            <a:solidFill>
              <a:srgbClr val="14283A"/>
            </a:solidFill>
            <a:prstDash val="solid"/>
          </a:ln>
        </p:spPr>
      </p:sp>
      <p:sp>
        <p:nvSpPr>
          <p:cNvPr id="18" name="!!no2"/>
          <p:cNvSpPr/>
          <p:nvPr/>
        </p:nvSpPr>
        <p:spPr>
          <a:xfrm>
            <a:off x="2801080" y="369485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1006813" y="2901080"/>
            <a:ext cx="214981" cy="214981"/>
          </a:xfrm>
          <a:prstGeom prst="ellipse">
            <a:avLst/>
          </a:prstGeom>
          <a:solidFill>
            <a:srgbClr val="FFFFFF"/>
          </a:solidFill>
          <a:ln w="19050">
            <a:solidFill>
              <a:srgbClr val="14283A"/>
            </a:solidFill>
            <a:prstDash val="solid"/>
          </a:ln>
        </p:spPr>
      </p:sp>
      <p:sp>
        <p:nvSpPr>
          <p:cNvPr id="20" name="!!no3"/>
          <p:cNvSpPr/>
          <p:nvPr/>
        </p:nvSpPr>
        <p:spPr>
          <a:xfrm>
            <a:off x="1006813"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1709636" y="3645246"/>
            <a:ext cx="214981" cy="214981"/>
          </a:xfrm>
          <a:prstGeom prst="ellipse">
            <a:avLst/>
          </a:prstGeom>
          <a:solidFill>
            <a:srgbClr val="FFFFFF"/>
          </a:solidFill>
          <a:ln w="19050">
            <a:solidFill>
              <a:srgbClr val="14283A"/>
            </a:solidFill>
            <a:prstDash val="solid"/>
          </a:ln>
        </p:spPr>
      </p:sp>
      <p:sp>
        <p:nvSpPr>
          <p:cNvPr id="24" name="!!no5"/>
          <p:cNvSpPr/>
          <p:nvPr/>
        </p:nvSpPr>
        <p:spPr>
          <a:xfrm>
            <a:off x="1709636"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3197968" y="3628709"/>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Directo de la ofensiva de Shaka Smart en Marquette: amontona el lado débil para vaciar media cancha, y haz que el de la esquina suba como si fuera a poner una pantalla directa — y la FANTASMEE, pasando de largo sin contacto. El defensor del balón se prepara para una pantalla que nunca llega; el de la esquina queda congelado entre cambiar y quedarse. Un segundo de duda en un lado vacío es una bandeja.</a:t>
            </a:r>
            <a:endParaRPr lang="en-US" sz="950" dirty="0"/>
          </a:p>
        </p:txBody>
      </p:sp>
      <p:sp>
        <p:nvSpPr>
          <p:cNvPr id="27" name="notebox-115"/>
          <p:cNvSpPr/>
          <p:nvPr/>
        </p:nvSpPr>
        <p:spPr>
          <a:xfrm>
            <a:off x="4911495" y="2606040"/>
            <a:ext cx="3821025" cy="1143000"/>
          </a:xfrm>
          <a:prstGeom prst="roundRect">
            <a:avLst>
              <a:gd name="adj" fmla="val 4800"/>
            </a:avLst>
          </a:prstGeom>
          <a:solidFill>
            <a:srgbClr val="E3EDF2"/>
          </a:solidFill>
          <a:ln/>
        </p:spPr>
      </p:sp>
      <p:sp>
        <p:nvSpPr>
          <p:cNvPr id="28" name="notelbl-11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29" name="note-11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GHOST: sin contacto — 2 pasa de largo junto al balón y sube al slot. Su defensor queda congelado entre cambiar y quedarse.</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name="Slide 11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FLUJO MARQUETTE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Ghost — Lado Vacío (Shaka Smart · Marquette)</a:t>
            </a:r>
            <a:endParaRPr lang="en-US" sz="2200" dirty="0"/>
          </a:p>
        </p:txBody>
      </p:sp>
      <p:sp>
        <p:nvSpPr>
          <p:cNvPr id="4" name="ph-11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16-0"/>
          <p:cNvSpPr/>
          <p:nvPr/>
        </p:nvSpPr>
        <p:spPr>
          <a:xfrm flipV="1">
            <a:off x="3140089" y="3008571"/>
            <a:ext cx="512648" cy="744166"/>
          </a:xfrm>
          <a:prstGeom prst="line">
            <a:avLst/>
          </a:prstGeom>
          <a:noFill/>
          <a:ln w="19050">
            <a:solidFill>
              <a:srgbClr val="14283A"/>
            </a:solidFill>
            <a:prstDash val="sysDot"/>
          </a:ln>
        </p:spPr>
      </p:sp>
      <p:sp>
        <p:nvSpPr>
          <p:cNvPr id="14" name="tr-116-0"/>
          <p:cNvSpPr/>
          <p:nvPr/>
        </p:nvSpPr>
        <p:spPr>
          <a:xfrm flipV="1">
            <a:off x="3652736" y="2264405"/>
            <a:ext cx="82685" cy="744166"/>
          </a:xfrm>
          <a:prstGeom prst="line">
            <a:avLst/>
          </a:prstGeom>
          <a:noFill/>
          <a:ln w="19050">
            <a:solidFill>
              <a:srgbClr val="14283A"/>
            </a:solidFill>
            <a:prstDash val="sysDot"/>
          </a:ln>
        </p:spPr>
      </p:sp>
      <p:sp>
        <p:nvSpPr>
          <p:cNvPr id="15" name="tr-116-0"/>
          <p:cNvSpPr/>
          <p:nvPr/>
        </p:nvSpPr>
        <p:spPr>
          <a:xfrm flipH="1" flipV="1">
            <a:off x="3487366" y="1809637"/>
            <a:ext cx="248055" cy="454768"/>
          </a:xfrm>
          <a:prstGeom prst="line">
            <a:avLst/>
          </a:prstGeom>
          <a:noFill/>
          <a:ln w="19050">
            <a:solidFill>
              <a:srgbClr val="14283A"/>
            </a:solidFill>
            <a:prstDash val="sysDot"/>
            <a:tailEnd type="triangle"/>
          </a:ln>
        </p:spPr>
      </p:sp>
      <p:sp>
        <p:nvSpPr>
          <p:cNvPr id="16" name="!!o1"/>
          <p:cNvSpPr/>
          <p:nvPr/>
        </p:nvSpPr>
        <p:spPr>
          <a:xfrm>
            <a:off x="3379875" y="1702146"/>
            <a:ext cx="214981" cy="214981"/>
          </a:xfrm>
          <a:prstGeom prst="ellipse">
            <a:avLst/>
          </a:prstGeom>
          <a:solidFill>
            <a:srgbClr val="FFFFFF"/>
          </a:solidFill>
          <a:ln w="19050">
            <a:solidFill>
              <a:srgbClr val="14283A"/>
            </a:solidFill>
            <a:prstDash val="solid"/>
          </a:ln>
        </p:spPr>
      </p:sp>
      <p:sp>
        <p:nvSpPr>
          <p:cNvPr id="17" name="!!no1"/>
          <p:cNvSpPr/>
          <p:nvPr/>
        </p:nvSpPr>
        <p:spPr>
          <a:xfrm>
            <a:off x="3379875" y="17021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2801080" y="3694857"/>
            <a:ext cx="214981" cy="214981"/>
          </a:xfrm>
          <a:prstGeom prst="ellipse">
            <a:avLst/>
          </a:prstGeom>
          <a:solidFill>
            <a:srgbClr val="FFFFFF"/>
          </a:solidFill>
          <a:ln w="19050">
            <a:solidFill>
              <a:srgbClr val="14283A"/>
            </a:solidFill>
            <a:prstDash val="solid"/>
          </a:ln>
        </p:spPr>
      </p:sp>
      <p:sp>
        <p:nvSpPr>
          <p:cNvPr id="19" name="!!no2"/>
          <p:cNvSpPr/>
          <p:nvPr/>
        </p:nvSpPr>
        <p:spPr>
          <a:xfrm>
            <a:off x="2801080" y="369485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1006813" y="2901080"/>
            <a:ext cx="214981" cy="214981"/>
          </a:xfrm>
          <a:prstGeom prst="ellipse">
            <a:avLst/>
          </a:prstGeom>
          <a:solidFill>
            <a:srgbClr val="FFFFFF"/>
          </a:solidFill>
          <a:ln w="19050">
            <a:solidFill>
              <a:srgbClr val="14283A"/>
            </a:solidFill>
            <a:prstDash val="solid"/>
          </a:ln>
        </p:spPr>
      </p:sp>
      <p:sp>
        <p:nvSpPr>
          <p:cNvPr id="21" name="!!no3"/>
          <p:cNvSpPr/>
          <p:nvPr/>
        </p:nvSpPr>
        <p:spPr>
          <a:xfrm>
            <a:off x="1006813"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1709636" y="3645246"/>
            <a:ext cx="214981" cy="214981"/>
          </a:xfrm>
          <a:prstGeom prst="ellipse">
            <a:avLst/>
          </a:prstGeom>
          <a:solidFill>
            <a:srgbClr val="FFFFFF"/>
          </a:solidFill>
          <a:ln w="19050">
            <a:solidFill>
              <a:srgbClr val="14283A"/>
            </a:solidFill>
            <a:prstDash val="solid"/>
          </a:ln>
        </p:spPr>
      </p:sp>
      <p:sp>
        <p:nvSpPr>
          <p:cNvPr id="25" name="!!no5"/>
          <p:cNvSpPr/>
          <p:nvPr/>
        </p:nvSpPr>
        <p:spPr>
          <a:xfrm>
            <a:off x="1709636"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545246" y="1685609"/>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Directo de la ofensiva de Shaka Smart en Marquette: amontona el lado débil para vaciar media cancha, y haz que el de la esquina suba como si fuera a poner una pantalla directa — y la FANTASMEE, pasando de largo sin contacto. El defensor del balón se prepara para una pantalla que nunca llega; el de la esquina queda congelado entre cambiar y quedarse. Un segundo de duda en un lado vacío es una bandeja.</a:t>
            </a:r>
            <a:endParaRPr lang="en-US" sz="950" dirty="0"/>
          </a:p>
        </p:txBody>
      </p:sp>
      <p:sp>
        <p:nvSpPr>
          <p:cNvPr id="28" name="notebox-116"/>
          <p:cNvSpPr/>
          <p:nvPr/>
        </p:nvSpPr>
        <p:spPr>
          <a:xfrm>
            <a:off x="4911495" y="2606040"/>
            <a:ext cx="3821025" cy="1143000"/>
          </a:xfrm>
          <a:prstGeom prst="roundRect">
            <a:avLst>
              <a:gd name="adj" fmla="val 4800"/>
            </a:avLst>
          </a:prstGeom>
          <a:solidFill>
            <a:srgbClr val="E3EDF2"/>
          </a:solidFill>
          <a:ln/>
        </p:spPr>
      </p:sp>
      <p:sp>
        <p:nvSpPr>
          <p:cNvPr id="29" name="notelbl-11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0" name="note-11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1 ataca el instante de la duda — cuesta abajo por el lado vacío sin nadie en casa para ayudar.</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name="Slide 11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FLUJO MARQUETTE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Ghost — Lado Vacío (Shaka Smart · Marquette)</a:t>
            </a:r>
            <a:endParaRPr lang="en-US" sz="2200" dirty="0"/>
          </a:p>
        </p:txBody>
      </p:sp>
      <p:sp>
        <p:nvSpPr>
          <p:cNvPr id="4" name="ph-11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117"/>
          <p:cNvSpPr/>
          <p:nvPr/>
        </p:nvSpPr>
        <p:spPr>
          <a:xfrm flipH="1">
            <a:off x="3016061" y="1735220"/>
            <a:ext cx="578796" cy="1992711"/>
          </a:xfrm>
          <a:prstGeom prst="line">
            <a:avLst/>
          </a:prstGeom>
          <a:noFill/>
          <a:ln w="19050">
            <a:solidFill>
              <a:srgbClr val="2E7391"/>
            </a:solidFill>
            <a:prstDash val="dash"/>
            <a:tailEnd type="triangle"/>
          </a:ln>
        </p:spPr>
      </p:sp>
      <p:sp>
        <p:nvSpPr>
          <p:cNvPr id="14" name="!!o1"/>
          <p:cNvSpPr/>
          <p:nvPr/>
        </p:nvSpPr>
        <p:spPr>
          <a:xfrm>
            <a:off x="3379875" y="1702146"/>
            <a:ext cx="214981" cy="214981"/>
          </a:xfrm>
          <a:prstGeom prst="ellipse">
            <a:avLst/>
          </a:prstGeom>
          <a:solidFill>
            <a:srgbClr val="FFFFFF"/>
          </a:solidFill>
          <a:ln w="19050">
            <a:solidFill>
              <a:srgbClr val="14283A"/>
            </a:solidFill>
            <a:prstDash val="solid"/>
          </a:ln>
        </p:spPr>
      </p:sp>
      <p:sp>
        <p:nvSpPr>
          <p:cNvPr id="15" name="!!no1"/>
          <p:cNvSpPr/>
          <p:nvPr/>
        </p:nvSpPr>
        <p:spPr>
          <a:xfrm>
            <a:off x="3379875" y="17021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801080" y="3694857"/>
            <a:ext cx="214981" cy="214981"/>
          </a:xfrm>
          <a:prstGeom prst="ellipse">
            <a:avLst/>
          </a:prstGeom>
          <a:solidFill>
            <a:srgbClr val="FFFFFF"/>
          </a:solidFill>
          <a:ln w="19050">
            <a:solidFill>
              <a:srgbClr val="14283A"/>
            </a:solidFill>
            <a:prstDash val="solid"/>
          </a:ln>
        </p:spPr>
      </p:sp>
      <p:sp>
        <p:nvSpPr>
          <p:cNvPr id="17" name="!!no2"/>
          <p:cNvSpPr/>
          <p:nvPr/>
        </p:nvSpPr>
        <p:spPr>
          <a:xfrm>
            <a:off x="2801080" y="369485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006813" y="2901080"/>
            <a:ext cx="214981" cy="214981"/>
          </a:xfrm>
          <a:prstGeom prst="ellipse">
            <a:avLst/>
          </a:prstGeom>
          <a:solidFill>
            <a:srgbClr val="FFFFFF"/>
          </a:solidFill>
          <a:ln w="19050">
            <a:solidFill>
              <a:srgbClr val="14283A"/>
            </a:solidFill>
            <a:prstDash val="solid"/>
          </a:ln>
        </p:spPr>
      </p:sp>
      <p:sp>
        <p:nvSpPr>
          <p:cNvPr id="19" name="!!no3"/>
          <p:cNvSpPr/>
          <p:nvPr/>
        </p:nvSpPr>
        <p:spPr>
          <a:xfrm>
            <a:off x="1006813"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1"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709636" y="3645246"/>
            <a:ext cx="214981" cy="214981"/>
          </a:xfrm>
          <a:prstGeom prst="ellipse">
            <a:avLst/>
          </a:prstGeom>
          <a:solidFill>
            <a:srgbClr val="FFFFFF"/>
          </a:solidFill>
          <a:ln w="19050">
            <a:solidFill>
              <a:srgbClr val="14283A"/>
            </a:solidFill>
            <a:prstDash val="solid"/>
          </a:ln>
        </p:spPr>
      </p:sp>
      <p:sp>
        <p:nvSpPr>
          <p:cNvPr id="23" name="!!no5"/>
          <p:cNvSpPr/>
          <p:nvPr/>
        </p:nvSpPr>
        <p:spPr>
          <a:xfrm>
            <a:off x="1709636"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966450" y="3678320"/>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Directo de la ofensiva de Shaka Smart en Marquette: amontona el lado débil para vaciar media cancha, y haz que el de la esquina suba como si fuera a poner una pantalla directa — y la FANTASMEE, pasando de largo sin contacto. El defensor del balón se prepara para una pantalla que nunca llega; el de la esquina queda congelado entre cambiar y quedarse. Un segundo de duda en un lado vacío es una bandeja.</a:t>
            </a:r>
            <a:endParaRPr lang="en-US" sz="950" dirty="0"/>
          </a:p>
        </p:txBody>
      </p:sp>
      <p:sp>
        <p:nvSpPr>
          <p:cNvPr id="26" name="notebox-117"/>
          <p:cNvSpPr/>
          <p:nvPr/>
        </p:nvSpPr>
        <p:spPr>
          <a:xfrm>
            <a:off x="4911495" y="2606040"/>
            <a:ext cx="3821025" cy="1143000"/>
          </a:xfrm>
          <a:prstGeom prst="roundRect">
            <a:avLst>
              <a:gd name="adj" fmla="val 4800"/>
            </a:avLst>
          </a:prstGeom>
          <a:solidFill>
            <a:srgbClr val="E3EDF2"/>
          </a:solidFill>
          <a:ln/>
        </p:spPr>
      </p:sp>
      <p:sp>
        <p:nvSpPr>
          <p:cNvPr id="27" name="notelbl-11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28" name="note-11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Si X1 persiguió fuerte, el pase de regreso a 2 es un triple caminando. Dos lecturas de canasta — y ninguna pantalla se puso de verdad.</a:t>
            </a:r>
            <a:endParaRPr lang="en-US" sz="1050" dirty="0"/>
          </a:p>
        </p:txBody>
      </p:sp>
      <p:sp>
        <p:nvSpPr>
          <p:cNvPr id="29" name="kp-117"/>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0" name="kpl-117"/>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 mentira debe ser honesta: 2 sale de la esquina EXACTAMENTE como si viniera una pantalla real.</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Lado vacío primero — toda la acción vive de que no haya ayuda a menos de dos pases.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Ghost = sin contacto. Pasa de largo a máxima velocidad y súbete detrás del balón para el triple de regreso.</a:t>
            </a:r>
            <a:endParaRPr lang="en-US" sz="8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name="Slide 11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PNR DE PILA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Pick &amp; Roll España</a:t>
            </a:r>
            <a:endParaRPr lang="en-US" sz="2200" dirty="0"/>
          </a:p>
        </p:txBody>
      </p:sp>
      <p:sp>
        <p:nvSpPr>
          <p:cNvPr id="4" name="ph-11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851959"/>
            <a:ext cx="214981" cy="214981"/>
          </a:xfrm>
          <a:prstGeom prst="ellipse">
            <a:avLst/>
          </a:prstGeom>
          <a:solidFill>
            <a:srgbClr val="FFFFFF"/>
          </a:solidFill>
          <a:ln w="19050">
            <a:solidFill>
              <a:srgbClr val="14283A"/>
            </a:solidFill>
            <a:prstDash val="solid"/>
          </a:ln>
        </p:spPr>
      </p:sp>
      <p:sp>
        <p:nvSpPr>
          <p:cNvPr id="14" name="!!no1"/>
          <p:cNvSpPr/>
          <p:nvPr/>
        </p:nvSpPr>
        <p:spPr>
          <a:xfrm>
            <a:off x="2371117" y="385195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2867228" y="3397191"/>
            <a:ext cx="214981" cy="214981"/>
          </a:xfrm>
          <a:prstGeom prst="ellipse">
            <a:avLst/>
          </a:prstGeom>
          <a:solidFill>
            <a:srgbClr val="FFFFFF"/>
          </a:solidFill>
          <a:ln w="19050">
            <a:solidFill>
              <a:srgbClr val="14283A"/>
            </a:solidFill>
            <a:prstDash val="solid"/>
          </a:ln>
        </p:spPr>
      </p:sp>
      <p:sp>
        <p:nvSpPr>
          <p:cNvPr id="16" name="!!no2"/>
          <p:cNvSpPr/>
          <p:nvPr/>
        </p:nvSpPr>
        <p:spPr>
          <a:xfrm>
            <a:off x="2867228" y="339719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18"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0"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2570339"/>
            <a:ext cx="214981" cy="214981"/>
          </a:xfrm>
          <a:prstGeom prst="ellipse">
            <a:avLst/>
          </a:prstGeom>
          <a:solidFill>
            <a:srgbClr val="FFFFFF"/>
          </a:solidFill>
          <a:ln w="19050">
            <a:solidFill>
              <a:srgbClr val="14283A"/>
            </a:solidFill>
            <a:prstDash val="solid"/>
          </a:ln>
        </p:spPr>
      </p:sp>
      <p:sp>
        <p:nvSpPr>
          <p:cNvPr id="22" name="!!no5"/>
          <p:cNvSpPr/>
          <p:nvPr/>
        </p:nvSpPr>
        <p:spPr>
          <a:xfrm>
            <a:off x="2371117" y="257033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2536487" y="3835422"/>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acción de pantalla directa más temida del basquetbol moderno, popularizada por la selección española y hoy usada por todos los equipos de la NBA. Una pantalla alta normal — excepto que un tirador pone una pantalla ciega al defensor del que rueda en el corazón de la zona, y luego se abre. Tres amenazas simultáneas de una sola acción.</a:t>
            </a:r>
            <a:endParaRPr lang="en-US" sz="950" dirty="0"/>
          </a:p>
        </p:txBody>
      </p:sp>
      <p:sp>
        <p:nvSpPr>
          <p:cNvPr id="25" name="notebox-118"/>
          <p:cNvSpPr/>
          <p:nvPr/>
        </p:nvSpPr>
        <p:spPr>
          <a:xfrm>
            <a:off x="4911495" y="2606040"/>
            <a:ext cx="3821025" cy="1143000"/>
          </a:xfrm>
          <a:prstGeom prst="roundRect">
            <a:avLst>
              <a:gd name="adj" fmla="val 4800"/>
            </a:avLst>
          </a:prstGeom>
          <a:solidFill>
            <a:srgbClr val="E3EDF2"/>
          </a:solidFill>
          <a:ln/>
        </p:spPr>
      </p:sp>
      <p:sp>
        <p:nvSpPr>
          <p:cNvPr id="26" name="notelbl-11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11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Posesiones de necesito-canasta y salidas de tiempo fuera. Requiere a tu mejor tomador de decisiones con el balón y un tirador dispuesto a pantallear.</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name="Slide 11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PNR DE PILA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Pick &amp; Roll España</a:t>
            </a:r>
            <a:endParaRPr lang="en-US" sz="2200" dirty="0"/>
          </a:p>
        </p:txBody>
      </p:sp>
      <p:sp>
        <p:nvSpPr>
          <p:cNvPr id="4" name="ph-11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19-0"/>
          <p:cNvSpPr/>
          <p:nvPr/>
        </p:nvSpPr>
        <p:spPr>
          <a:xfrm>
            <a:off x="2478608" y="2677830"/>
            <a:ext cx="148833" cy="975684"/>
          </a:xfrm>
          <a:prstGeom prst="line">
            <a:avLst/>
          </a:prstGeom>
          <a:noFill/>
          <a:ln w="44450">
            <a:solidFill>
              <a:srgbClr val="2E7391">
                <a:alpha val="65000"/>
              </a:srgbClr>
            </a:solidFill>
            <a:prstDash val="solid"/>
            <a:tailEnd type="oval"/>
          </a:ln>
        </p:spPr>
      </p:sp>
      <p:sp>
        <p:nvSpPr>
          <p:cNvPr id="14" name="!!o1"/>
          <p:cNvSpPr/>
          <p:nvPr/>
        </p:nvSpPr>
        <p:spPr>
          <a:xfrm>
            <a:off x="2371117" y="3851959"/>
            <a:ext cx="214981" cy="214981"/>
          </a:xfrm>
          <a:prstGeom prst="ellipse">
            <a:avLst/>
          </a:prstGeom>
          <a:solidFill>
            <a:srgbClr val="FFFFFF"/>
          </a:solidFill>
          <a:ln w="19050">
            <a:solidFill>
              <a:srgbClr val="14283A"/>
            </a:solidFill>
            <a:prstDash val="solid"/>
          </a:ln>
        </p:spPr>
      </p:sp>
      <p:sp>
        <p:nvSpPr>
          <p:cNvPr id="15" name="!!no1"/>
          <p:cNvSpPr/>
          <p:nvPr/>
        </p:nvSpPr>
        <p:spPr>
          <a:xfrm>
            <a:off x="2371117" y="385195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867228" y="3397191"/>
            <a:ext cx="214981" cy="214981"/>
          </a:xfrm>
          <a:prstGeom prst="ellipse">
            <a:avLst/>
          </a:prstGeom>
          <a:solidFill>
            <a:srgbClr val="FFFFFF"/>
          </a:solidFill>
          <a:ln w="19050">
            <a:solidFill>
              <a:srgbClr val="14283A"/>
            </a:solidFill>
            <a:prstDash val="solid"/>
          </a:ln>
        </p:spPr>
      </p:sp>
      <p:sp>
        <p:nvSpPr>
          <p:cNvPr id="17" name="!!no2"/>
          <p:cNvSpPr/>
          <p:nvPr/>
        </p:nvSpPr>
        <p:spPr>
          <a:xfrm>
            <a:off x="2867228" y="339719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19"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519950" y="3546024"/>
            <a:ext cx="214981" cy="214981"/>
          </a:xfrm>
          <a:prstGeom prst="ellipse">
            <a:avLst/>
          </a:prstGeom>
          <a:solidFill>
            <a:srgbClr val="FFFFFF"/>
          </a:solidFill>
          <a:ln w="19050">
            <a:solidFill>
              <a:srgbClr val="14283A"/>
            </a:solidFill>
            <a:prstDash val="solid"/>
          </a:ln>
        </p:spPr>
      </p:sp>
      <p:sp>
        <p:nvSpPr>
          <p:cNvPr id="23" name="!!no5"/>
          <p:cNvSpPr/>
          <p:nvPr/>
        </p:nvSpPr>
        <p:spPr>
          <a:xfrm>
            <a:off x="2519950" y="354602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536487" y="3835422"/>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acción de pantalla directa más temida del basquetbol moderno, popularizada por la selección española y hoy usada por todos los equipos de la NBA. Una pantalla alta normal — excepto que un tirador pone una pantalla ciega al defensor del que rueda en el corazón de la zona, y luego se abre. Tres amenazas simultáneas de una sola acción.</a:t>
            </a:r>
            <a:endParaRPr lang="en-US" sz="950" dirty="0"/>
          </a:p>
        </p:txBody>
      </p:sp>
      <p:sp>
        <p:nvSpPr>
          <p:cNvPr id="26" name="notebox-119"/>
          <p:cNvSpPr/>
          <p:nvPr/>
        </p:nvSpPr>
        <p:spPr>
          <a:xfrm>
            <a:off x="4911495" y="2606040"/>
            <a:ext cx="3821025" cy="1143000"/>
          </a:xfrm>
          <a:prstGeom prst="roundRect">
            <a:avLst>
              <a:gd name="adj" fmla="val 4800"/>
            </a:avLst>
          </a:prstGeom>
          <a:solidFill>
            <a:srgbClr val="E3EDF2"/>
          </a:solidFill>
          <a:ln/>
        </p:spPr>
      </p:sp>
      <p:sp>
        <p:nvSpPr>
          <p:cNvPr id="27" name="notelbl-11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28" name="note-11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Parece un pick and roll alto normal: 5 corre a poner la pantalla.</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name="Slide 12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PNR DE PILA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Pick &amp; Roll España</a:t>
            </a:r>
            <a:endParaRPr lang="en-US" sz="2200" dirty="0"/>
          </a:p>
        </p:txBody>
      </p:sp>
      <p:sp>
        <p:nvSpPr>
          <p:cNvPr id="4" name="ph-12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20-0"/>
          <p:cNvSpPr/>
          <p:nvPr/>
        </p:nvSpPr>
        <p:spPr>
          <a:xfrm flipH="1" flipV="1">
            <a:off x="2106525" y="3355848"/>
            <a:ext cx="372083" cy="603601"/>
          </a:xfrm>
          <a:prstGeom prst="line">
            <a:avLst/>
          </a:prstGeom>
          <a:noFill/>
          <a:ln w="19050">
            <a:solidFill>
              <a:srgbClr val="14283A"/>
            </a:solidFill>
            <a:prstDash val="sysDot"/>
          </a:ln>
        </p:spPr>
      </p:sp>
      <p:sp>
        <p:nvSpPr>
          <p:cNvPr id="14" name="tr-120-0"/>
          <p:cNvSpPr/>
          <p:nvPr/>
        </p:nvSpPr>
        <p:spPr>
          <a:xfrm flipV="1">
            <a:off x="2106525" y="2611682"/>
            <a:ext cx="157102" cy="744166"/>
          </a:xfrm>
          <a:prstGeom prst="line">
            <a:avLst/>
          </a:prstGeom>
          <a:noFill/>
          <a:ln w="19050">
            <a:solidFill>
              <a:srgbClr val="14283A"/>
            </a:solidFill>
            <a:prstDash val="sysDot"/>
            <a:tailEnd type="triangle"/>
          </a:ln>
        </p:spPr>
      </p:sp>
      <p:sp>
        <p:nvSpPr>
          <p:cNvPr id="15" name="tr-120-1"/>
          <p:cNvSpPr/>
          <p:nvPr/>
        </p:nvSpPr>
        <p:spPr>
          <a:xfrm flipH="1" flipV="1">
            <a:off x="2627441" y="2975497"/>
            <a:ext cx="347277" cy="529185"/>
          </a:xfrm>
          <a:prstGeom prst="line">
            <a:avLst/>
          </a:prstGeom>
          <a:noFill/>
          <a:ln w="44450">
            <a:solidFill>
              <a:srgbClr val="2E7391">
                <a:alpha val="65000"/>
              </a:srgbClr>
            </a:solidFill>
            <a:prstDash val="solid"/>
            <a:tailEnd type="oval"/>
          </a:ln>
        </p:spPr>
      </p:sp>
      <p:sp>
        <p:nvSpPr>
          <p:cNvPr id="16" name="!!o1"/>
          <p:cNvSpPr/>
          <p:nvPr/>
        </p:nvSpPr>
        <p:spPr>
          <a:xfrm>
            <a:off x="2156136" y="2504191"/>
            <a:ext cx="214981" cy="214981"/>
          </a:xfrm>
          <a:prstGeom prst="ellipse">
            <a:avLst/>
          </a:prstGeom>
          <a:solidFill>
            <a:srgbClr val="FFFFFF"/>
          </a:solidFill>
          <a:ln w="19050">
            <a:solidFill>
              <a:srgbClr val="14283A"/>
            </a:solidFill>
            <a:prstDash val="solid"/>
          </a:ln>
        </p:spPr>
      </p:sp>
      <p:sp>
        <p:nvSpPr>
          <p:cNvPr id="17" name="!!no1"/>
          <p:cNvSpPr/>
          <p:nvPr/>
        </p:nvSpPr>
        <p:spPr>
          <a:xfrm>
            <a:off x="2156136" y="250419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2519950" y="2868006"/>
            <a:ext cx="214981" cy="214981"/>
          </a:xfrm>
          <a:prstGeom prst="ellipse">
            <a:avLst/>
          </a:prstGeom>
          <a:solidFill>
            <a:srgbClr val="FFFFFF"/>
          </a:solidFill>
          <a:ln w="19050">
            <a:solidFill>
              <a:srgbClr val="14283A"/>
            </a:solidFill>
            <a:prstDash val="solid"/>
          </a:ln>
        </p:spPr>
      </p:sp>
      <p:sp>
        <p:nvSpPr>
          <p:cNvPr id="19" name="!!no2"/>
          <p:cNvSpPr/>
          <p:nvPr/>
        </p:nvSpPr>
        <p:spPr>
          <a:xfrm>
            <a:off x="2519950" y="286800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1"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519950" y="3546024"/>
            <a:ext cx="214981" cy="214981"/>
          </a:xfrm>
          <a:prstGeom prst="ellipse">
            <a:avLst/>
          </a:prstGeom>
          <a:solidFill>
            <a:srgbClr val="FFFFFF"/>
          </a:solidFill>
          <a:ln w="19050">
            <a:solidFill>
              <a:srgbClr val="14283A"/>
            </a:solidFill>
            <a:prstDash val="solid"/>
          </a:ln>
        </p:spPr>
      </p:sp>
      <p:sp>
        <p:nvSpPr>
          <p:cNvPr id="25" name="!!no5"/>
          <p:cNvSpPr/>
          <p:nvPr/>
        </p:nvSpPr>
        <p:spPr>
          <a:xfrm>
            <a:off x="2519950" y="354602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2321506" y="2487654"/>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acción de pantalla directa más temida del basquetbol moderno, popularizada por la selección española y hoy usada por todos los equipos de la NBA. Una pantalla alta normal — excepto que un tirador pone una pantalla ciega al defensor del que rueda en el corazón de la zona, y luego se abre. Tres amenazas simultáneas de una sola acción.</a:t>
            </a:r>
            <a:endParaRPr lang="en-US" sz="950" dirty="0"/>
          </a:p>
        </p:txBody>
      </p:sp>
      <p:sp>
        <p:nvSpPr>
          <p:cNvPr id="28" name="notebox-120"/>
          <p:cNvSpPr/>
          <p:nvPr/>
        </p:nvSpPr>
        <p:spPr>
          <a:xfrm>
            <a:off x="4911495" y="2606040"/>
            <a:ext cx="3821025" cy="1143000"/>
          </a:xfrm>
          <a:prstGeom prst="roundRect">
            <a:avLst>
              <a:gd name="adj" fmla="val 4800"/>
            </a:avLst>
          </a:prstGeom>
          <a:solidFill>
            <a:srgbClr val="E3EDF2"/>
          </a:solidFill>
          <a:ln/>
        </p:spPr>
      </p:sp>
      <p:sp>
        <p:nvSpPr>
          <p:cNvPr id="29" name="notelbl-12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0" name="note-12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1 dobla la esquina — y 2 se desliza al corazón de la zona para pantallear ciego al defensor del rol. Eso es España.</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name="Slide 12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PNR DE PILA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Pick &amp; Roll España</a:t>
            </a:r>
            <a:endParaRPr lang="en-US" sz="2200" dirty="0"/>
          </a:p>
        </p:txBody>
      </p:sp>
      <p:sp>
        <p:nvSpPr>
          <p:cNvPr id="4" name="ph-12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21-0"/>
          <p:cNvSpPr/>
          <p:nvPr/>
        </p:nvSpPr>
        <p:spPr>
          <a:xfrm flipH="1" flipV="1">
            <a:off x="2594367" y="2264405"/>
            <a:ext cx="33074" cy="1389110"/>
          </a:xfrm>
          <a:prstGeom prst="line">
            <a:avLst/>
          </a:prstGeom>
          <a:noFill/>
          <a:ln w="19050">
            <a:solidFill>
              <a:srgbClr val="14283A"/>
            </a:solidFill>
            <a:prstDash val="solid"/>
          </a:ln>
        </p:spPr>
      </p:sp>
      <p:sp>
        <p:nvSpPr>
          <p:cNvPr id="14" name="tr-121-0"/>
          <p:cNvSpPr/>
          <p:nvPr/>
        </p:nvSpPr>
        <p:spPr>
          <a:xfrm flipH="1" flipV="1">
            <a:off x="2544756" y="1817905"/>
            <a:ext cx="49611" cy="446500"/>
          </a:xfrm>
          <a:prstGeom prst="line">
            <a:avLst/>
          </a:prstGeom>
          <a:noFill/>
          <a:ln w="19050">
            <a:solidFill>
              <a:srgbClr val="14283A"/>
            </a:solidFill>
            <a:prstDash val="solid"/>
            <a:tailEnd type="triangle"/>
          </a:ln>
        </p:spPr>
      </p:sp>
      <p:sp>
        <p:nvSpPr>
          <p:cNvPr id="15" name="tr-121-1"/>
          <p:cNvSpPr/>
          <p:nvPr/>
        </p:nvSpPr>
        <p:spPr>
          <a:xfrm>
            <a:off x="2627441" y="2975497"/>
            <a:ext cx="248055" cy="843388"/>
          </a:xfrm>
          <a:prstGeom prst="line">
            <a:avLst/>
          </a:prstGeom>
          <a:noFill/>
          <a:ln w="19050">
            <a:solidFill>
              <a:srgbClr val="14283A"/>
            </a:solidFill>
            <a:prstDash val="solid"/>
            <a:tailEnd type="triangle"/>
          </a:ln>
        </p:spPr>
      </p:sp>
      <p:sp>
        <p:nvSpPr>
          <p:cNvPr id="16" name="!!o1"/>
          <p:cNvSpPr/>
          <p:nvPr/>
        </p:nvSpPr>
        <p:spPr>
          <a:xfrm>
            <a:off x="2156136" y="2504191"/>
            <a:ext cx="214981" cy="214981"/>
          </a:xfrm>
          <a:prstGeom prst="ellipse">
            <a:avLst/>
          </a:prstGeom>
          <a:solidFill>
            <a:srgbClr val="FFFFFF"/>
          </a:solidFill>
          <a:ln w="19050">
            <a:solidFill>
              <a:srgbClr val="14283A"/>
            </a:solidFill>
            <a:prstDash val="solid"/>
          </a:ln>
        </p:spPr>
      </p:sp>
      <p:sp>
        <p:nvSpPr>
          <p:cNvPr id="17" name="!!no1"/>
          <p:cNvSpPr/>
          <p:nvPr/>
        </p:nvSpPr>
        <p:spPr>
          <a:xfrm>
            <a:off x="2156136" y="250419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2768006" y="3711394"/>
            <a:ext cx="214981" cy="214981"/>
          </a:xfrm>
          <a:prstGeom prst="ellipse">
            <a:avLst/>
          </a:prstGeom>
          <a:solidFill>
            <a:srgbClr val="FFFFFF"/>
          </a:solidFill>
          <a:ln w="19050">
            <a:solidFill>
              <a:srgbClr val="14283A"/>
            </a:solidFill>
            <a:prstDash val="solid"/>
          </a:ln>
        </p:spPr>
      </p:sp>
      <p:sp>
        <p:nvSpPr>
          <p:cNvPr id="19" name="!!no2"/>
          <p:cNvSpPr/>
          <p:nvPr/>
        </p:nvSpPr>
        <p:spPr>
          <a:xfrm>
            <a:off x="2768006" y="371139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1"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437265" y="1710414"/>
            <a:ext cx="214981" cy="214981"/>
          </a:xfrm>
          <a:prstGeom prst="ellipse">
            <a:avLst/>
          </a:prstGeom>
          <a:solidFill>
            <a:srgbClr val="FFFFFF"/>
          </a:solidFill>
          <a:ln w="19050">
            <a:solidFill>
              <a:srgbClr val="14283A"/>
            </a:solidFill>
            <a:prstDash val="solid"/>
          </a:ln>
        </p:spPr>
      </p:sp>
      <p:sp>
        <p:nvSpPr>
          <p:cNvPr id="25" name="!!no5"/>
          <p:cNvSpPr/>
          <p:nvPr/>
        </p:nvSpPr>
        <p:spPr>
          <a:xfrm>
            <a:off x="2437265" y="171041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2321506" y="2487654"/>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acción de pantalla directa más temida del basquetbol moderno, popularizada por la selección española y hoy usada por todos los equipos de la NBA. Una pantalla alta normal — excepto que un tirador pone una pantalla ciega al defensor del que rueda en el corazón de la zona, y luego se abre. Tres amenazas simultáneas de una sola acción.</a:t>
            </a:r>
            <a:endParaRPr lang="en-US" sz="950" dirty="0"/>
          </a:p>
        </p:txBody>
      </p:sp>
      <p:sp>
        <p:nvSpPr>
          <p:cNvPr id="28" name="notebox-121"/>
          <p:cNvSpPr/>
          <p:nvPr/>
        </p:nvSpPr>
        <p:spPr>
          <a:xfrm>
            <a:off x="4911495" y="2606040"/>
            <a:ext cx="3821025" cy="1143000"/>
          </a:xfrm>
          <a:prstGeom prst="roundRect">
            <a:avLst>
              <a:gd name="adj" fmla="val 4800"/>
            </a:avLst>
          </a:prstGeom>
          <a:solidFill>
            <a:srgbClr val="E3EDF2"/>
          </a:solidFill>
          <a:ln/>
        </p:spPr>
      </p:sp>
      <p:sp>
        <p:nvSpPr>
          <p:cNvPr id="29" name="notelbl-12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0" name="note-12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5 se clava por la pantalla ciega con su defensor atrapado; 2 se abre a la punta detrás de la jugada.</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name="Slide 12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PNR DE PILA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Pick &amp; Roll España</a:t>
            </a:r>
            <a:endParaRPr lang="en-US" sz="2200" dirty="0"/>
          </a:p>
        </p:txBody>
      </p:sp>
      <p:sp>
        <p:nvSpPr>
          <p:cNvPr id="4" name="ph-12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122"/>
          <p:cNvSpPr/>
          <p:nvPr/>
        </p:nvSpPr>
        <p:spPr>
          <a:xfrm flipV="1">
            <a:off x="2371117" y="1743488"/>
            <a:ext cx="281129" cy="793777"/>
          </a:xfrm>
          <a:prstGeom prst="line">
            <a:avLst/>
          </a:prstGeom>
          <a:noFill/>
          <a:ln w="19050">
            <a:solidFill>
              <a:srgbClr val="2E7391"/>
            </a:solidFill>
            <a:prstDash val="dash"/>
            <a:tailEnd type="triangle"/>
          </a:ln>
        </p:spPr>
      </p:sp>
      <p:sp>
        <p:nvSpPr>
          <p:cNvPr id="14" name="!!o1"/>
          <p:cNvSpPr/>
          <p:nvPr/>
        </p:nvSpPr>
        <p:spPr>
          <a:xfrm>
            <a:off x="2156136" y="2504191"/>
            <a:ext cx="214981" cy="214981"/>
          </a:xfrm>
          <a:prstGeom prst="ellipse">
            <a:avLst/>
          </a:prstGeom>
          <a:solidFill>
            <a:srgbClr val="FFFFFF"/>
          </a:solidFill>
          <a:ln w="19050">
            <a:solidFill>
              <a:srgbClr val="14283A"/>
            </a:solidFill>
            <a:prstDash val="solid"/>
          </a:ln>
        </p:spPr>
      </p:sp>
      <p:sp>
        <p:nvSpPr>
          <p:cNvPr id="15" name="!!no1"/>
          <p:cNvSpPr/>
          <p:nvPr/>
        </p:nvSpPr>
        <p:spPr>
          <a:xfrm>
            <a:off x="2156136" y="250419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768006" y="3711394"/>
            <a:ext cx="214981" cy="214981"/>
          </a:xfrm>
          <a:prstGeom prst="ellipse">
            <a:avLst/>
          </a:prstGeom>
          <a:solidFill>
            <a:srgbClr val="FFFFFF"/>
          </a:solidFill>
          <a:ln w="19050">
            <a:solidFill>
              <a:srgbClr val="14283A"/>
            </a:solidFill>
            <a:prstDash val="solid"/>
          </a:ln>
        </p:spPr>
      </p:sp>
      <p:sp>
        <p:nvSpPr>
          <p:cNvPr id="17" name="!!no2"/>
          <p:cNvSpPr/>
          <p:nvPr/>
        </p:nvSpPr>
        <p:spPr>
          <a:xfrm>
            <a:off x="2768006" y="371139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19"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437265" y="1710414"/>
            <a:ext cx="214981" cy="214981"/>
          </a:xfrm>
          <a:prstGeom prst="ellipse">
            <a:avLst/>
          </a:prstGeom>
          <a:solidFill>
            <a:srgbClr val="FFFFFF"/>
          </a:solidFill>
          <a:ln w="19050">
            <a:solidFill>
              <a:srgbClr val="14283A"/>
            </a:solidFill>
            <a:prstDash val="solid"/>
          </a:ln>
        </p:spPr>
      </p:sp>
      <p:sp>
        <p:nvSpPr>
          <p:cNvPr id="23" name="!!no5"/>
          <p:cNvSpPr/>
          <p:nvPr/>
        </p:nvSpPr>
        <p:spPr>
          <a:xfrm>
            <a:off x="2437265" y="171041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602635" y="1693877"/>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acción de pantalla directa más temida del basquetbol moderno, popularizada por la selección española y hoy usada por todos los equipos de la NBA. Una pantalla alta normal — excepto que un tirador pone una pantalla ciega al defensor del que rueda en el corazón de la zona, y luego se abre. Tres amenazas simultáneas de una sola acción.</a:t>
            </a:r>
            <a:endParaRPr lang="en-US" sz="950" dirty="0"/>
          </a:p>
        </p:txBody>
      </p:sp>
      <p:sp>
        <p:nvSpPr>
          <p:cNvPr id="26" name="notebox-122"/>
          <p:cNvSpPr/>
          <p:nvPr/>
        </p:nvSpPr>
        <p:spPr>
          <a:xfrm>
            <a:off x="4911495" y="2606040"/>
            <a:ext cx="3821025" cy="1143000"/>
          </a:xfrm>
          <a:prstGeom prst="roundRect">
            <a:avLst>
              <a:gd name="adj" fmla="val 4800"/>
            </a:avLst>
          </a:prstGeom>
          <a:solidFill>
            <a:srgbClr val="E3EDF2"/>
          </a:solidFill>
          <a:ln/>
        </p:spPr>
      </p:sp>
      <p:sp>
        <p:nvSpPr>
          <p:cNvPr id="27" name="notelbl-12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28" name="note-12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Primera lectura: alley o pase corto al 5 que se clava. Si cambiaron la pantalla ciega, el triple del que se abre queda solo — elige tu veneno.</a:t>
            </a:r>
            <a:endParaRPr lang="en-US" sz="1050" dirty="0"/>
          </a:p>
        </p:txBody>
      </p:sp>
      <p:sp>
        <p:nvSpPr>
          <p:cNvPr id="29" name="kp-122"/>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0" name="kpl-122"/>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 pantalla ciega ES la jugada: 2 debe GOLPEAR de verdad al defensor del rol, y abrirse tarde.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Lectura en orden: alley/pase corto al rol → triple del que se abre → penetración. Díganlo en el huddle siempre.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Tiempo: la pantalla ciega aterriza exactamente cuando 1 dobla la esquina — temprano o tarde la mata.</a:t>
            </a:r>
            <a:endParaRPr lang="en-US" sz="8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name="Slide 12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PANTALLA BAJA + ENTREGA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Acción Zoom (Chicago)</a:t>
            </a:r>
            <a:endParaRPr lang="en-US" sz="2200" dirty="0"/>
          </a:p>
        </p:txBody>
      </p:sp>
      <p:sp>
        <p:nvSpPr>
          <p:cNvPr id="4" name="ph-12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3032598" y="3645246"/>
            <a:ext cx="214981" cy="214981"/>
          </a:xfrm>
          <a:prstGeom prst="ellipse">
            <a:avLst/>
          </a:prstGeom>
          <a:solidFill>
            <a:srgbClr val="FFFFFF"/>
          </a:solidFill>
          <a:ln w="19050">
            <a:solidFill>
              <a:srgbClr val="14283A"/>
            </a:solidFill>
            <a:prstDash val="solid"/>
          </a:ln>
        </p:spPr>
      </p:sp>
      <p:sp>
        <p:nvSpPr>
          <p:cNvPr id="14" name="!!no1"/>
          <p:cNvSpPr/>
          <p:nvPr/>
        </p:nvSpPr>
        <p:spPr>
          <a:xfrm>
            <a:off x="303259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651267" y="1371405"/>
            <a:ext cx="214981" cy="214981"/>
          </a:xfrm>
          <a:prstGeom prst="ellipse">
            <a:avLst/>
          </a:prstGeom>
          <a:solidFill>
            <a:srgbClr val="FFFFFF"/>
          </a:solidFill>
          <a:ln w="19050">
            <a:solidFill>
              <a:srgbClr val="14283A"/>
            </a:solidFill>
            <a:prstDash val="solid"/>
          </a:ln>
        </p:spPr>
      </p:sp>
      <p:sp>
        <p:nvSpPr>
          <p:cNvPr id="16" name="!!no2"/>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1006813" y="2818395"/>
            <a:ext cx="214981" cy="214981"/>
          </a:xfrm>
          <a:prstGeom prst="ellipse">
            <a:avLst/>
          </a:prstGeom>
          <a:solidFill>
            <a:srgbClr val="FFFFFF"/>
          </a:solidFill>
          <a:ln w="19050">
            <a:solidFill>
              <a:srgbClr val="14283A"/>
            </a:solidFill>
            <a:prstDash val="solid"/>
          </a:ln>
        </p:spPr>
      </p:sp>
      <p:sp>
        <p:nvSpPr>
          <p:cNvPr id="18" name="!!no3"/>
          <p:cNvSpPr/>
          <p:nvPr/>
        </p:nvSpPr>
        <p:spPr>
          <a:xfrm>
            <a:off x="1006813" y="281839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0"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3645246"/>
            <a:ext cx="214981" cy="214981"/>
          </a:xfrm>
          <a:prstGeom prst="ellipse">
            <a:avLst/>
          </a:prstGeom>
          <a:solidFill>
            <a:srgbClr val="FFFFFF"/>
          </a:solidFill>
          <a:ln w="19050">
            <a:solidFill>
              <a:srgbClr val="14283A"/>
            </a:solidFill>
            <a:prstDash val="solid"/>
          </a:ln>
        </p:spPr>
      </p:sp>
      <p:sp>
        <p:nvSpPr>
          <p:cNvPr id="22" name="!!no5"/>
          <p:cNvSpPr/>
          <p:nvPr/>
        </p:nvSpPr>
        <p:spPr>
          <a:xfrm>
            <a:off x="2371117"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2536487" y="3628709"/>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forma favorita de la NBA moderna de lanzar a un tirador cuesta abajo: una pantalla baja que fluye directo a una entrega de mano — dos pantallas en dos segundos, sin pausa entre ellas. Al recibir, el defensor ha peleado una pantalla baja Y una entrega y va dos pasos atrás de un tirador a máxima velocidad.</a:t>
            </a:r>
            <a:endParaRPr lang="en-US" sz="950" dirty="0"/>
          </a:p>
        </p:txBody>
      </p:sp>
      <p:sp>
        <p:nvSpPr>
          <p:cNvPr id="25" name="notebox-123"/>
          <p:cNvSpPr/>
          <p:nvPr/>
        </p:nvSpPr>
        <p:spPr>
          <a:xfrm>
            <a:off x="4911495" y="2606040"/>
            <a:ext cx="3821025" cy="1143000"/>
          </a:xfrm>
          <a:prstGeom prst="roundRect">
            <a:avLst>
              <a:gd name="adj" fmla="val 4800"/>
            </a:avLst>
          </a:prstGeom>
          <a:solidFill>
            <a:srgbClr val="E3EDF2"/>
          </a:solidFill>
          <a:ln/>
        </p:spPr>
      </p:sp>
      <p:sp>
        <p:nvSpPr>
          <p:cNvPr id="26" name="notelbl-12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12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Para tu mejor tirador en movimiento o guardia de penetración. Entrada de flujo desde 5-Out — el de la esquina siempre está en posición de iniciarla.</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name="Slide 12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PANTALLA BAJA + ENTREGA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Acción Zoom (Chicago)</a:t>
            </a:r>
            <a:endParaRPr lang="en-US" sz="2200" dirty="0"/>
          </a:p>
        </p:txBody>
      </p:sp>
      <p:sp>
        <p:nvSpPr>
          <p:cNvPr id="4" name="ph-12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24-0"/>
          <p:cNvSpPr/>
          <p:nvPr/>
        </p:nvSpPr>
        <p:spPr>
          <a:xfrm flipH="1" flipV="1">
            <a:off x="990276" y="2057692"/>
            <a:ext cx="124028" cy="868194"/>
          </a:xfrm>
          <a:prstGeom prst="line">
            <a:avLst/>
          </a:prstGeom>
          <a:noFill/>
          <a:ln w="44450">
            <a:solidFill>
              <a:srgbClr val="2E7391">
                <a:alpha val="65000"/>
              </a:srgbClr>
            </a:solidFill>
            <a:prstDash val="solid"/>
            <a:tailEnd type="oval"/>
          </a:ln>
        </p:spPr>
      </p:sp>
      <p:sp>
        <p:nvSpPr>
          <p:cNvPr id="14" name="tr-124-1"/>
          <p:cNvSpPr/>
          <p:nvPr/>
        </p:nvSpPr>
        <p:spPr>
          <a:xfrm>
            <a:off x="758757" y="1478896"/>
            <a:ext cx="231518" cy="719360"/>
          </a:xfrm>
          <a:prstGeom prst="line">
            <a:avLst/>
          </a:prstGeom>
          <a:noFill/>
          <a:ln w="19050">
            <a:solidFill>
              <a:srgbClr val="14283A"/>
            </a:solidFill>
            <a:prstDash val="solid"/>
          </a:ln>
        </p:spPr>
      </p:sp>
      <p:sp>
        <p:nvSpPr>
          <p:cNvPr id="15" name="tr-124-1"/>
          <p:cNvSpPr/>
          <p:nvPr/>
        </p:nvSpPr>
        <p:spPr>
          <a:xfrm>
            <a:off x="990276" y="2198257"/>
            <a:ext cx="248055" cy="545722"/>
          </a:xfrm>
          <a:prstGeom prst="line">
            <a:avLst/>
          </a:prstGeom>
          <a:noFill/>
          <a:ln w="19050">
            <a:solidFill>
              <a:srgbClr val="14283A"/>
            </a:solidFill>
            <a:prstDash val="solid"/>
            <a:tailEnd type="triangle"/>
          </a:ln>
        </p:spPr>
      </p:sp>
      <p:sp>
        <p:nvSpPr>
          <p:cNvPr id="16" name="!!o1"/>
          <p:cNvSpPr/>
          <p:nvPr/>
        </p:nvSpPr>
        <p:spPr>
          <a:xfrm>
            <a:off x="3032598" y="3645246"/>
            <a:ext cx="214981" cy="214981"/>
          </a:xfrm>
          <a:prstGeom prst="ellipse">
            <a:avLst/>
          </a:prstGeom>
          <a:solidFill>
            <a:srgbClr val="FFFFFF"/>
          </a:solidFill>
          <a:ln w="19050">
            <a:solidFill>
              <a:srgbClr val="14283A"/>
            </a:solidFill>
            <a:prstDash val="solid"/>
          </a:ln>
        </p:spPr>
      </p:sp>
      <p:sp>
        <p:nvSpPr>
          <p:cNvPr id="17" name="!!no1"/>
          <p:cNvSpPr/>
          <p:nvPr/>
        </p:nvSpPr>
        <p:spPr>
          <a:xfrm>
            <a:off x="303259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130840" y="2636488"/>
            <a:ext cx="214981" cy="214981"/>
          </a:xfrm>
          <a:prstGeom prst="ellipse">
            <a:avLst/>
          </a:prstGeom>
          <a:solidFill>
            <a:srgbClr val="FFFFFF"/>
          </a:solidFill>
          <a:ln w="19050">
            <a:solidFill>
              <a:srgbClr val="14283A"/>
            </a:solidFill>
            <a:prstDash val="solid"/>
          </a:ln>
        </p:spPr>
      </p:sp>
      <p:sp>
        <p:nvSpPr>
          <p:cNvPr id="19" name="!!no2"/>
          <p:cNvSpPr/>
          <p:nvPr/>
        </p:nvSpPr>
        <p:spPr>
          <a:xfrm>
            <a:off x="1130840" y="26364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882785" y="1950201"/>
            <a:ext cx="214981" cy="214981"/>
          </a:xfrm>
          <a:prstGeom prst="ellipse">
            <a:avLst/>
          </a:prstGeom>
          <a:solidFill>
            <a:srgbClr val="FFFFFF"/>
          </a:solidFill>
          <a:ln w="19050">
            <a:solidFill>
              <a:srgbClr val="14283A"/>
            </a:solidFill>
            <a:prstDash val="solid"/>
          </a:ln>
        </p:spPr>
      </p:sp>
      <p:sp>
        <p:nvSpPr>
          <p:cNvPr id="21" name="!!no3"/>
          <p:cNvSpPr/>
          <p:nvPr/>
        </p:nvSpPr>
        <p:spPr>
          <a:xfrm>
            <a:off x="882785" y="195020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371117" y="3645246"/>
            <a:ext cx="214981" cy="214981"/>
          </a:xfrm>
          <a:prstGeom prst="ellipse">
            <a:avLst/>
          </a:prstGeom>
          <a:solidFill>
            <a:srgbClr val="FFFFFF"/>
          </a:solidFill>
          <a:ln w="19050">
            <a:solidFill>
              <a:srgbClr val="14283A"/>
            </a:solidFill>
            <a:prstDash val="solid"/>
          </a:ln>
        </p:spPr>
      </p:sp>
      <p:sp>
        <p:nvSpPr>
          <p:cNvPr id="25" name="!!no5"/>
          <p:cNvSpPr/>
          <p:nvPr/>
        </p:nvSpPr>
        <p:spPr>
          <a:xfrm>
            <a:off x="2371117"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2536487" y="3628709"/>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forma favorita de la NBA moderna de lanzar a un tirador cuesta abajo: una pantalla baja que fluye directo a una entrega de mano — dos pantallas en dos segundos, sin pausa entre ellas. Al recibir, el defensor ha peleado una pantalla baja Y una entrega y va dos pasos atrás de un tirador a máxima velocidad.</a:t>
            </a:r>
            <a:endParaRPr lang="en-US" sz="950" dirty="0"/>
          </a:p>
        </p:txBody>
      </p:sp>
      <p:sp>
        <p:nvSpPr>
          <p:cNvPr id="28" name="notebox-124"/>
          <p:cNvSpPr/>
          <p:nvPr/>
        </p:nvSpPr>
        <p:spPr>
          <a:xfrm>
            <a:off x="4911495" y="2606040"/>
            <a:ext cx="3821025" cy="1143000"/>
          </a:xfrm>
          <a:prstGeom prst="roundRect">
            <a:avLst>
              <a:gd name="adj" fmla="val 4800"/>
            </a:avLst>
          </a:prstGeom>
          <a:solidFill>
            <a:srgbClr val="E3EDF2"/>
          </a:solidFill>
          <a:ln/>
        </p:spPr>
      </p:sp>
      <p:sp>
        <p:nvSpPr>
          <p:cNvPr id="29" name="notelbl-12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0" name="note-12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Pantalla baja: 3 baja a pantallear al tirador de la esquina — 2 sale disparado como si viniera el tiro.</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name="Slide 12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PANTALLA BAJA + ENTREGA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Acción Zoom (Chicago)</a:t>
            </a:r>
            <a:endParaRPr lang="en-US" sz="2200" dirty="0"/>
          </a:p>
        </p:txBody>
      </p:sp>
      <p:sp>
        <p:nvSpPr>
          <p:cNvPr id="4" name="ph-12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25-0"/>
          <p:cNvSpPr/>
          <p:nvPr/>
        </p:nvSpPr>
        <p:spPr>
          <a:xfrm flipH="1" flipV="1">
            <a:off x="1775784" y="3355848"/>
            <a:ext cx="702823" cy="396889"/>
          </a:xfrm>
          <a:prstGeom prst="line">
            <a:avLst/>
          </a:prstGeom>
          <a:noFill/>
          <a:ln w="19050">
            <a:solidFill>
              <a:srgbClr val="14283A"/>
            </a:solidFill>
            <a:prstDash val="sysDot"/>
            <a:tailEnd type="triangle"/>
          </a:ln>
        </p:spPr>
      </p:sp>
      <p:sp>
        <p:nvSpPr>
          <p:cNvPr id="14" name="tr-125-1"/>
          <p:cNvSpPr/>
          <p:nvPr/>
        </p:nvSpPr>
        <p:spPr>
          <a:xfrm>
            <a:off x="1238331" y="2743978"/>
            <a:ext cx="272861" cy="330740"/>
          </a:xfrm>
          <a:prstGeom prst="line">
            <a:avLst/>
          </a:prstGeom>
          <a:noFill/>
          <a:ln w="19050">
            <a:solidFill>
              <a:srgbClr val="14283A"/>
            </a:solidFill>
            <a:prstDash val="solid"/>
            <a:tailEnd type="triangle"/>
          </a:ln>
        </p:spPr>
      </p:sp>
      <p:sp>
        <p:nvSpPr>
          <p:cNvPr id="15" name="!!o1"/>
          <p:cNvSpPr/>
          <p:nvPr/>
        </p:nvSpPr>
        <p:spPr>
          <a:xfrm>
            <a:off x="3032598" y="3645246"/>
            <a:ext cx="214981" cy="214981"/>
          </a:xfrm>
          <a:prstGeom prst="ellipse">
            <a:avLst/>
          </a:prstGeom>
          <a:solidFill>
            <a:srgbClr val="FFFFFF"/>
          </a:solidFill>
          <a:ln w="19050">
            <a:solidFill>
              <a:srgbClr val="14283A"/>
            </a:solidFill>
            <a:prstDash val="solid"/>
          </a:ln>
        </p:spPr>
      </p:sp>
      <p:sp>
        <p:nvSpPr>
          <p:cNvPr id="16" name="!!no1"/>
          <p:cNvSpPr/>
          <p:nvPr/>
        </p:nvSpPr>
        <p:spPr>
          <a:xfrm>
            <a:off x="303259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1403701" y="2967228"/>
            <a:ext cx="214981" cy="214981"/>
          </a:xfrm>
          <a:prstGeom prst="ellipse">
            <a:avLst/>
          </a:prstGeom>
          <a:solidFill>
            <a:srgbClr val="FFFFFF"/>
          </a:solidFill>
          <a:ln w="19050">
            <a:solidFill>
              <a:srgbClr val="14283A"/>
            </a:solidFill>
            <a:prstDash val="solid"/>
          </a:ln>
        </p:spPr>
      </p:sp>
      <p:sp>
        <p:nvSpPr>
          <p:cNvPr id="18" name="!!no2"/>
          <p:cNvSpPr/>
          <p:nvPr/>
        </p:nvSpPr>
        <p:spPr>
          <a:xfrm>
            <a:off x="1403701" y="296722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882785" y="1950201"/>
            <a:ext cx="214981" cy="214981"/>
          </a:xfrm>
          <a:prstGeom prst="ellipse">
            <a:avLst/>
          </a:prstGeom>
          <a:solidFill>
            <a:srgbClr val="FFFFFF"/>
          </a:solidFill>
          <a:ln w="19050">
            <a:solidFill>
              <a:srgbClr val="14283A"/>
            </a:solidFill>
            <a:prstDash val="solid"/>
          </a:ln>
        </p:spPr>
      </p:sp>
      <p:sp>
        <p:nvSpPr>
          <p:cNvPr id="20" name="!!no3"/>
          <p:cNvSpPr/>
          <p:nvPr/>
        </p:nvSpPr>
        <p:spPr>
          <a:xfrm>
            <a:off x="882785" y="195020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1668294" y="3248357"/>
            <a:ext cx="214981" cy="214981"/>
          </a:xfrm>
          <a:prstGeom prst="ellipse">
            <a:avLst/>
          </a:prstGeom>
          <a:solidFill>
            <a:srgbClr val="FFFFFF"/>
          </a:solidFill>
          <a:ln w="19050">
            <a:solidFill>
              <a:srgbClr val="14283A"/>
            </a:solidFill>
            <a:prstDash val="solid"/>
          </a:ln>
        </p:spPr>
      </p:sp>
      <p:sp>
        <p:nvSpPr>
          <p:cNvPr id="24" name="!!no5"/>
          <p:cNvSpPr/>
          <p:nvPr/>
        </p:nvSpPr>
        <p:spPr>
          <a:xfrm>
            <a:off x="1668294" y="324835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1833664" y="3231820"/>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forma favorita de la NBA moderna de lanzar a un tirador cuesta abajo: una pantalla baja que fluye directo a una entrega de mano — dos pantallas en dos segundos, sin pausa entre ellas. Al recibir, el defensor ha peleado una pantalla baja Y una entrega y va dos pasos atrás de un tirador a máxima velocidad.</a:t>
            </a:r>
            <a:endParaRPr lang="en-US" sz="950" dirty="0"/>
          </a:p>
        </p:txBody>
      </p:sp>
      <p:sp>
        <p:nvSpPr>
          <p:cNvPr id="27" name="notebox-125"/>
          <p:cNvSpPr/>
          <p:nvPr/>
        </p:nvSpPr>
        <p:spPr>
          <a:xfrm>
            <a:off x="4911495" y="2606040"/>
            <a:ext cx="3821025" cy="1143000"/>
          </a:xfrm>
          <a:prstGeom prst="roundRect">
            <a:avLst>
              <a:gd name="adj" fmla="val 4800"/>
            </a:avLst>
          </a:prstGeom>
          <a:solidFill>
            <a:srgbClr val="E3EDF2"/>
          </a:solidFill>
          <a:ln/>
        </p:spPr>
      </p:sp>
      <p:sp>
        <p:nvSpPr>
          <p:cNvPr id="28" name="notelbl-12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29" name="note-12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Zoom: 5 bota HACIA la acción — la pantalla baja fluye directo a la entrega sin pausa. Dos pantallas en dos segundos.</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name="Slide 12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PANTALLA BAJA + ENTREGA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Acción Zoom (Chicago)</a:t>
            </a:r>
            <a:endParaRPr lang="en-US" sz="2200" dirty="0"/>
          </a:p>
        </p:txBody>
      </p:sp>
      <p:sp>
        <p:nvSpPr>
          <p:cNvPr id="4" name="ph-12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126"/>
          <p:cNvSpPr/>
          <p:nvPr/>
        </p:nvSpPr>
        <p:spPr>
          <a:xfrm flipH="1" flipV="1">
            <a:off x="1618683" y="3000302"/>
            <a:ext cx="264592" cy="281129"/>
          </a:xfrm>
          <a:prstGeom prst="line">
            <a:avLst/>
          </a:prstGeom>
          <a:noFill/>
          <a:ln w="19050">
            <a:solidFill>
              <a:srgbClr val="2E7391"/>
            </a:solidFill>
            <a:prstDash val="dash"/>
            <a:tailEnd type="triangle"/>
          </a:ln>
        </p:spPr>
      </p:sp>
      <p:sp>
        <p:nvSpPr>
          <p:cNvPr id="14" name="!!o1"/>
          <p:cNvSpPr/>
          <p:nvPr/>
        </p:nvSpPr>
        <p:spPr>
          <a:xfrm>
            <a:off x="3032598" y="3645246"/>
            <a:ext cx="214981" cy="214981"/>
          </a:xfrm>
          <a:prstGeom prst="ellipse">
            <a:avLst/>
          </a:prstGeom>
          <a:solidFill>
            <a:srgbClr val="FFFFFF"/>
          </a:solidFill>
          <a:ln w="19050">
            <a:solidFill>
              <a:srgbClr val="14283A"/>
            </a:solidFill>
            <a:prstDash val="solid"/>
          </a:ln>
        </p:spPr>
      </p:sp>
      <p:sp>
        <p:nvSpPr>
          <p:cNvPr id="15" name="!!no1"/>
          <p:cNvSpPr/>
          <p:nvPr/>
        </p:nvSpPr>
        <p:spPr>
          <a:xfrm>
            <a:off x="303259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1403701" y="2967228"/>
            <a:ext cx="214981" cy="214981"/>
          </a:xfrm>
          <a:prstGeom prst="ellipse">
            <a:avLst/>
          </a:prstGeom>
          <a:solidFill>
            <a:srgbClr val="FFFFFF"/>
          </a:solidFill>
          <a:ln w="19050">
            <a:solidFill>
              <a:srgbClr val="14283A"/>
            </a:solidFill>
            <a:prstDash val="solid"/>
          </a:ln>
        </p:spPr>
      </p:sp>
      <p:sp>
        <p:nvSpPr>
          <p:cNvPr id="17" name="!!no2"/>
          <p:cNvSpPr/>
          <p:nvPr/>
        </p:nvSpPr>
        <p:spPr>
          <a:xfrm>
            <a:off x="1403701" y="296722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1950201"/>
            <a:ext cx="214981" cy="214981"/>
          </a:xfrm>
          <a:prstGeom prst="ellipse">
            <a:avLst/>
          </a:prstGeom>
          <a:solidFill>
            <a:srgbClr val="FFFFFF"/>
          </a:solidFill>
          <a:ln w="19050">
            <a:solidFill>
              <a:srgbClr val="14283A"/>
            </a:solidFill>
            <a:prstDash val="solid"/>
          </a:ln>
        </p:spPr>
      </p:sp>
      <p:sp>
        <p:nvSpPr>
          <p:cNvPr id="19" name="!!no3"/>
          <p:cNvSpPr/>
          <p:nvPr/>
        </p:nvSpPr>
        <p:spPr>
          <a:xfrm>
            <a:off x="882785" y="195020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668294" y="3248357"/>
            <a:ext cx="214981" cy="214981"/>
          </a:xfrm>
          <a:prstGeom prst="ellipse">
            <a:avLst/>
          </a:prstGeom>
          <a:solidFill>
            <a:srgbClr val="FFFFFF"/>
          </a:solidFill>
          <a:ln w="19050">
            <a:solidFill>
              <a:srgbClr val="14283A"/>
            </a:solidFill>
            <a:prstDash val="solid"/>
          </a:ln>
        </p:spPr>
      </p:sp>
      <p:sp>
        <p:nvSpPr>
          <p:cNvPr id="23" name="!!no5"/>
          <p:cNvSpPr/>
          <p:nvPr/>
        </p:nvSpPr>
        <p:spPr>
          <a:xfrm>
            <a:off x="1668294" y="324835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1569071" y="295069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forma favorita de la NBA moderna de lanzar a un tirador cuesta abajo: una pantalla baja que fluye directo a una entrega de mano — dos pantallas en dos segundos, sin pausa entre ellas. Al recibir, el defensor ha peleado una pantalla baja Y una entrega y va dos pasos atrás de un tirador a máxima velocidad.</a:t>
            </a:r>
            <a:endParaRPr lang="en-US" sz="950" dirty="0"/>
          </a:p>
        </p:txBody>
      </p:sp>
      <p:sp>
        <p:nvSpPr>
          <p:cNvPr id="26" name="notebox-126"/>
          <p:cNvSpPr/>
          <p:nvPr/>
        </p:nvSpPr>
        <p:spPr>
          <a:xfrm>
            <a:off x="4911495" y="2606040"/>
            <a:ext cx="3821025" cy="1143000"/>
          </a:xfrm>
          <a:prstGeom prst="roundRect">
            <a:avLst>
              <a:gd name="adj" fmla="val 4800"/>
            </a:avLst>
          </a:prstGeom>
          <a:solidFill>
            <a:srgbClr val="E3EDF2"/>
          </a:solidFill>
          <a:ln/>
        </p:spPr>
      </p:sp>
      <p:sp>
        <p:nvSpPr>
          <p:cNvPr id="27" name="notelbl-12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28" name="note-12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La entrega, cadera con cadera — 2 recibe a máxima velocidad con su defensor dos pantallas atrás.</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name="Slide 12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PANTALLA BAJA + ENTREGA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Acción Zoom (Chicago)</a:t>
            </a:r>
            <a:endParaRPr lang="en-US" sz="2200" dirty="0"/>
          </a:p>
        </p:txBody>
      </p:sp>
      <p:sp>
        <p:nvSpPr>
          <p:cNvPr id="4" name="ph-12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27-0"/>
          <p:cNvSpPr/>
          <p:nvPr/>
        </p:nvSpPr>
        <p:spPr>
          <a:xfrm flipV="1">
            <a:off x="1511192" y="2644756"/>
            <a:ext cx="512648" cy="429963"/>
          </a:xfrm>
          <a:prstGeom prst="line">
            <a:avLst/>
          </a:prstGeom>
          <a:noFill/>
          <a:ln w="19050">
            <a:solidFill>
              <a:srgbClr val="14283A"/>
            </a:solidFill>
            <a:prstDash val="sysDot"/>
          </a:ln>
        </p:spPr>
      </p:sp>
      <p:sp>
        <p:nvSpPr>
          <p:cNvPr id="14" name="tr-127-0"/>
          <p:cNvSpPr/>
          <p:nvPr/>
        </p:nvSpPr>
        <p:spPr>
          <a:xfrm flipV="1">
            <a:off x="2023840" y="2396701"/>
            <a:ext cx="339009" cy="248055"/>
          </a:xfrm>
          <a:prstGeom prst="line">
            <a:avLst/>
          </a:prstGeom>
          <a:noFill/>
          <a:ln w="19050">
            <a:solidFill>
              <a:srgbClr val="14283A"/>
            </a:solidFill>
            <a:prstDash val="sysDot"/>
            <a:tailEnd type="triangle"/>
          </a:ln>
        </p:spPr>
      </p:sp>
      <p:sp>
        <p:nvSpPr>
          <p:cNvPr id="15" name="tr-127-1"/>
          <p:cNvSpPr/>
          <p:nvPr/>
        </p:nvSpPr>
        <p:spPr>
          <a:xfrm flipV="1">
            <a:off x="1775784" y="2876274"/>
            <a:ext cx="355546" cy="479574"/>
          </a:xfrm>
          <a:prstGeom prst="line">
            <a:avLst/>
          </a:prstGeom>
          <a:noFill/>
          <a:ln w="19050">
            <a:solidFill>
              <a:srgbClr val="14283A"/>
            </a:solidFill>
            <a:prstDash val="solid"/>
          </a:ln>
        </p:spPr>
      </p:sp>
      <p:sp>
        <p:nvSpPr>
          <p:cNvPr id="16" name="tr-127-1"/>
          <p:cNvSpPr/>
          <p:nvPr/>
        </p:nvSpPr>
        <p:spPr>
          <a:xfrm flipV="1">
            <a:off x="2131330" y="2049423"/>
            <a:ext cx="198444" cy="826851"/>
          </a:xfrm>
          <a:prstGeom prst="line">
            <a:avLst/>
          </a:prstGeom>
          <a:noFill/>
          <a:ln w="19050">
            <a:solidFill>
              <a:srgbClr val="14283A"/>
            </a:solidFill>
            <a:prstDash val="solid"/>
            <a:tailEnd type="triangle"/>
          </a:ln>
        </p:spPr>
      </p:sp>
      <p:sp>
        <p:nvSpPr>
          <p:cNvPr id="17" name="!!o1"/>
          <p:cNvSpPr/>
          <p:nvPr/>
        </p:nvSpPr>
        <p:spPr>
          <a:xfrm>
            <a:off x="3032598" y="3645246"/>
            <a:ext cx="214981" cy="214981"/>
          </a:xfrm>
          <a:prstGeom prst="ellipse">
            <a:avLst/>
          </a:prstGeom>
          <a:solidFill>
            <a:srgbClr val="FFFFFF"/>
          </a:solidFill>
          <a:ln w="19050">
            <a:solidFill>
              <a:srgbClr val="14283A"/>
            </a:solidFill>
            <a:prstDash val="solid"/>
          </a:ln>
        </p:spPr>
      </p:sp>
      <p:sp>
        <p:nvSpPr>
          <p:cNvPr id="18" name="!!no1"/>
          <p:cNvSpPr/>
          <p:nvPr/>
        </p:nvSpPr>
        <p:spPr>
          <a:xfrm>
            <a:off x="303259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2255358" y="2289210"/>
            <a:ext cx="214981" cy="214981"/>
          </a:xfrm>
          <a:prstGeom prst="ellipse">
            <a:avLst/>
          </a:prstGeom>
          <a:solidFill>
            <a:srgbClr val="FFFFFF"/>
          </a:solidFill>
          <a:ln w="19050">
            <a:solidFill>
              <a:srgbClr val="14283A"/>
            </a:solidFill>
            <a:prstDash val="solid"/>
          </a:ln>
        </p:spPr>
      </p:sp>
      <p:sp>
        <p:nvSpPr>
          <p:cNvPr id="20" name="!!no2"/>
          <p:cNvSpPr/>
          <p:nvPr/>
        </p:nvSpPr>
        <p:spPr>
          <a:xfrm>
            <a:off x="2255358" y="228921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882785" y="1950201"/>
            <a:ext cx="214981" cy="214981"/>
          </a:xfrm>
          <a:prstGeom prst="ellipse">
            <a:avLst/>
          </a:prstGeom>
          <a:solidFill>
            <a:srgbClr val="FFFFFF"/>
          </a:solidFill>
          <a:ln w="19050">
            <a:solidFill>
              <a:srgbClr val="14283A"/>
            </a:solidFill>
            <a:prstDash val="solid"/>
          </a:ln>
        </p:spPr>
      </p:sp>
      <p:sp>
        <p:nvSpPr>
          <p:cNvPr id="22" name="!!no3"/>
          <p:cNvSpPr/>
          <p:nvPr/>
        </p:nvSpPr>
        <p:spPr>
          <a:xfrm>
            <a:off x="882785" y="195020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4"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222284" y="1941933"/>
            <a:ext cx="214981" cy="214981"/>
          </a:xfrm>
          <a:prstGeom prst="ellipse">
            <a:avLst/>
          </a:prstGeom>
          <a:solidFill>
            <a:srgbClr val="FFFFFF"/>
          </a:solidFill>
          <a:ln w="19050">
            <a:solidFill>
              <a:srgbClr val="14283A"/>
            </a:solidFill>
            <a:prstDash val="solid"/>
          </a:ln>
        </p:spPr>
      </p:sp>
      <p:sp>
        <p:nvSpPr>
          <p:cNvPr id="26" name="!!no5"/>
          <p:cNvSpPr/>
          <p:nvPr/>
        </p:nvSpPr>
        <p:spPr>
          <a:xfrm>
            <a:off x="2222284" y="19419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ball"/>
          <p:cNvSpPr/>
          <p:nvPr/>
        </p:nvSpPr>
        <p:spPr>
          <a:xfrm>
            <a:off x="2420728" y="2272673"/>
            <a:ext cx="99222" cy="99222"/>
          </a:xfrm>
          <a:prstGeom prst="ellipse">
            <a:avLst/>
          </a:prstGeom>
          <a:solidFill>
            <a:srgbClr val="D9641E"/>
          </a:solidFill>
          <a:ln w="9525">
            <a:solidFill>
              <a:srgbClr val="B04E12"/>
            </a:solidFill>
            <a:prstDash val="solid"/>
          </a:ln>
        </p:spPr>
      </p:sp>
      <p:sp>
        <p:nvSpPr>
          <p:cNvPr id="2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forma favorita de la NBA moderna de lanzar a un tirador cuesta abajo: una pantalla baja que fluye directo a una entrega de mano — dos pantallas en dos segundos, sin pausa entre ellas. Al recibir, el defensor ha peleado una pantalla baja Y una entrega y va dos pasos atrás de un tirador a máxima velocidad.</a:t>
            </a:r>
            <a:endParaRPr lang="en-US" sz="950" dirty="0"/>
          </a:p>
        </p:txBody>
      </p:sp>
      <p:sp>
        <p:nvSpPr>
          <p:cNvPr id="29" name="notebox-127"/>
          <p:cNvSpPr/>
          <p:nvPr/>
        </p:nvSpPr>
        <p:spPr>
          <a:xfrm>
            <a:off x="4911495" y="2606040"/>
            <a:ext cx="3821025" cy="1143000"/>
          </a:xfrm>
          <a:prstGeom prst="roundRect">
            <a:avLst>
              <a:gd name="adj" fmla="val 4800"/>
            </a:avLst>
          </a:prstGeom>
          <a:solidFill>
            <a:srgbClr val="E3EDF2"/>
          </a:solidFill>
          <a:ln/>
        </p:spPr>
      </p:sp>
      <p:sp>
        <p:nvSpPr>
          <p:cNvPr id="30" name="notelbl-12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31" name="note-12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2 dobla cuesta abajo mientras 5 gira al rol — aro, pase corto o descarga al lado débil. La defensa lleva tres segundos rotando.</a:t>
            </a:r>
            <a:endParaRPr lang="en-US" sz="1050" dirty="0"/>
          </a:p>
        </p:txBody>
      </p:sp>
      <p:sp>
        <p:nvSpPr>
          <p:cNvPr id="32" name="kp-127"/>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3" name="kpl-127"/>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Sin pausa entre pantalla baja y entrega — el 'zoom' es la fluidez, no las piezas.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tirador lee a su defensor: si persigue = curva la entrega cuesta abajo; si corta camino = ábrete detrás para el triple.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que entrega bota HACIA la acción para que la entrega ocurra a velocidad, cadera con cadera.</a:t>
            </a:r>
            <a:endParaRPr lang="en-US" sz="850" dirty="0"/>
          </a:p>
        </p:txBody>
      </p:sp>
      <p:sp>
        <p:nvSpPr>
          <p:cNvPr id="3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name="Slide 12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FLARE DE LADO DÉBIL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Hammer (Spurs)</a:t>
            </a:r>
            <a:endParaRPr lang="en-US" sz="2200" dirty="0"/>
          </a:p>
        </p:txBody>
      </p:sp>
      <p:sp>
        <p:nvSpPr>
          <p:cNvPr id="4" name="ph-12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3735421" y="2983765"/>
            <a:ext cx="214981" cy="214981"/>
          </a:xfrm>
          <a:prstGeom prst="ellipse">
            <a:avLst/>
          </a:prstGeom>
          <a:solidFill>
            <a:srgbClr val="FFFFFF"/>
          </a:solidFill>
          <a:ln w="19050">
            <a:solidFill>
              <a:srgbClr val="14283A"/>
            </a:solidFill>
            <a:prstDash val="solid"/>
          </a:ln>
        </p:spPr>
      </p:sp>
      <p:sp>
        <p:nvSpPr>
          <p:cNvPr id="14" name="!!no1"/>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006813" y="2818395"/>
            <a:ext cx="214981" cy="214981"/>
          </a:xfrm>
          <a:prstGeom prst="ellipse">
            <a:avLst/>
          </a:prstGeom>
          <a:solidFill>
            <a:srgbClr val="FFFFFF"/>
          </a:solidFill>
          <a:ln w="19050">
            <a:solidFill>
              <a:srgbClr val="14283A"/>
            </a:solidFill>
            <a:prstDash val="solid"/>
          </a:ln>
        </p:spPr>
      </p:sp>
      <p:sp>
        <p:nvSpPr>
          <p:cNvPr id="16" name="!!no2"/>
          <p:cNvSpPr/>
          <p:nvPr/>
        </p:nvSpPr>
        <p:spPr>
          <a:xfrm>
            <a:off x="1006813" y="281839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18"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1916349" y="2322284"/>
            <a:ext cx="214981" cy="214981"/>
          </a:xfrm>
          <a:prstGeom prst="ellipse">
            <a:avLst/>
          </a:prstGeom>
          <a:solidFill>
            <a:srgbClr val="FFFFFF"/>
          </a:solidFill>
          <a:ln w="19050">
            <a:solidFill>
              <a:srgbClr val="14283A"/>
            </a:solidFill>
            <a:prstDash val="solid"/>
          </a:ln>
        </p:spPr>
      </p:sp>
      <p:sp>
        <p:nvSpPr>
          <p:cNvPr id="20" name="!!no4"/>
          <p:cNvSpPr/>
          <p:nvPr/>
        </p:nvSpPr>
        <p:spPr>
          <a:xfrm>
            <a:off x="1916349" y="232228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3727931"/>
            <a:ext cx="214981" cy="214981"/>
          </a:xfrm>
          <a:prstGeom prst="ellipse">
            <a:avLst/>
          </a:prstGeom>
          <a:solidFill>
            <a:srgbClr val="FFFFFF"/>
          </a:solidFill>
          <a:ln w="19050">
            <a:solidFill>
              <a:srgbClr val="14283A"/>
            </a:solidFill>
            <a:prstDash val="solid"/>
          </a:ln>
        </p:spPr>
      </p:sp>
      <p:sp>
        <p:nvSpPr>
          <p:cNvPr id="22" name="!!no5"/>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obra maestra de Gregg Popovich, ensayada por San Antonio durante dos décadas: una penetración por línea de fondo en un lado, y en el mismo instante una pantalla ciega ('el martillo') sobre la línea de fondo contraria deja a un tirador solo en la esquina débil. Los ayudantes miran el balón — ninguno ve la pantalla detrás de sus cabezas.</a:t>
            </a:r>
            <a:endParaRPr lang="en-US" sz="950" dirty="0"/>
          </a:p>
        </p:txBody>
      </p:sp>
      <p:sp>
        <p:nvSpPr>
          <p:cNvPr id="25" name="notebox-128"/>
          <p:cNvSpPr/>
          <p:nvPr/>
        </p:nvSpPr>
        <p:spPr>
          <a:xfrm>
            <a:off x="4911495" y="2606040"/>
            <a:ext cx="3821025" cy="1143000"/>
          </a:xfrm>
          <a:prstGeom prst="roundRect">
            <a:avLst>
              <a:gd name="adj" fmla="val 4800"/>
            </a:avLst>
          </a:prstGeom>
          <a:solidFill>
            <a:srgbClr val="E3EDF2"/>
          </a:solidFill>
          <a:ln/>
        </p:spPr>
      </p:sp>
      <p:sp>
        <p:nvSpPr>
          <p:cNvPr id="26" name="notelbl-12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12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Acción automática cada vez que penetramos por línea de fondo: el lado débil corre el hammer sin señal. También como jugada armada de tiempo fuera.</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name="Slide 12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FLARE DE LADO DÉBIL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Hammer (Spurs)</a:t>
            </a:r>
            <a:endParaRPr lang="en-US" sz="2200" dirty="0"/>
          </a:p>
        </p:txBody>
      </p:sp>
      <p:sp>
        <p:nvSpPr>
          <p:cNvPr id="4" name="ph-12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29-0"/>
          <p:cNvSpPr/>
          <p:nvPr/>
        </p:nvSpPr>
        <p:spPr>
          <a:xfrm flipV="1">
            <a:off x="3842912" y="2223062"/>
            <a:ext cx="206713" cy="868194"/>
          </a:xfrm>
          <a:prstGeom prst="line">
            <a:avLst/>
          </a:prstGeom>
          <a:noFill/>
          <a:ln w="19050">
            <a:solidFill>
              <a:srgbClr val="14283A"/>
            </a:solidFill>
            <a:prstDash val="sysDot"/>
          </a:ln>
        </p:spPr>
      </p:sp>
      <p:sp>
        <p:nvSpPr>
          <p:cNvPr id="14" name="tr-129-0"/>
          <p:cNvSpPr/>
          <p:nvPr/>
        </p:nvSpPr>
        <p:spPr>
          <a:xfrm flipH="1" flipV="1">
            <a:off x="3718884" y="1751757"/>
            <a:ext cx="330740" cy="471305"/>
          </a:xfrm>
          <a:prstGeom prst="line">
            <a:avLst/>
          </a:prstGeom>
          <a:noFill/>
          <a:ln w="19050">
            <a:solidFill>
              <a:srgbClr val="14283A"/>
            </a:solidFill>
            <a:prstDash val="sysDot"/>
            <a:tailEnd type="triangle"/>
          </a:ln>
        </p:spPr>
      </p:sp>
      <p:sp>
        <p:nvSpPr>
          <p:cNvPr id="15" name="tr-129-1"/>
          <p:cNvSpPr/>
          <p:nvPr/>
        </p:nvSpPr>
        <p:spPr>
          <a:xfrm flipH="1">
            <a:off x="3983477" y="1478896"/>
            <a:ext cx="214981" cy="1380841"/>
          </a:xfrm>
          <a:prstGeom prst="line">
            <a:avLst/>
          </a:prstGeom>
          <a:noFill/>
          <a:ln w="19050">
            <a:solidFill>
              <a:srgbClr val="14283A"/>
            </a:solidFill>
            <a:prstDash val="solid"/>
            <a:tailEnd type="triangle"/>
          </a:ln>
        </p:spPr>
      </p:sp>
      <p:sp>
        <p:nvSpPr>
          <p:cNvPr id="16" name="!!o1"/>
          <p:cNvSpPr/>
          <p:nvPr/>
        </p:nvSpPr>
        <p:spPr>
          <a:xfrm>
            <a:off x="3611394" y="1644266"/>
            <a:ext cx="214981" cy="214981"/>
          </a:xfrm>
          <a:prstGeom prst="ellipse">
            <a:avLst/>
          </a:prstGeom>
          <a:solidFill>
            <a:srgbClr val="FFFFFF"/>
          </a:solidFill>
          <a:ln w="19050">
            <a:solidFill>
              <a:srgbClr val="14283A"/>
            </a:solidFill>
            <a:prstDash val="solid"/>
          </a:ln>
        </p:spPr>
      </p:sp>
      <p:sp>
        <p:nvSpPr>
          <p:cNvPr id="17" name="!!no1"/>
          <p:cNvSpPr/>
          <p:nvPr/>
        </p:nvSpPr>
        <p:spPr>
          <a:xfrm>
            <a:off x="3611394" y="164426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006813" y="2818395"/>
            <a:ext cx="214981" cy="214981"/>
          </a:xfrm>
          <a:prstGeom prst="ellipse">
            <a:avLst/>
          </a:prstGeom>
          <a:solidFill>
            <a:srgbClr val="FFFFFF"/>
          </a:solidFill>
          <a:ln w="19050">
            <a:solidFill>
              <a:srgbClr val="14283A"/>
            </a:solidFill>
            <a:prstDash val="solid"/>
          </a:ln>
        </p:spPr>
      </p:sp>
      <p:sp>
        <p:nvSpPr>
          <p:cNvPr id="19" name="!!no2"/>
          <p:cNvSpPr/>
          <p:nvPr/>
        </p:nvSpPr>
        <p:spPr>
          <a:xfrm>
            <a:off x="1006813" y="281839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3875986" y="2752247"/>
            <a:ext cx="214981" cy="214981"/>
          </a:xfrm>
          <a:prstGeom prst="ellipse">
            <a:avLst/>
          </a:prstGeom>
          <a:solidFill>
            <a:srgbClr val="FFFFFF"/>
          </a:solidFill>
          <a:ln w="19050">
            <a:solidFill>
              <a:srgbClr val="14283A"/>
            </a:solidFill>
            <a:prstDash val="solid"/>
          </a:ln>
        </p:spPr>
      </p:sp>
      <p:sp>
        <p:nvSpPr>
          <p:cNvPr id="21" name="!!no3"/>
          <p:cNvSpPr/>
          <p:nvPr/>
        </p:nvSpPr>
        <p:spPr>
          <a:xfrm>
            <a:off x="3875986" y="275224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1916349" y="2322284"/>
            <a:ext cx="214981" cy="214981"/>
          </a:xfrm>
          <a:prstGeom prst="ellipse">
            <a:avLst/>
          </a:prstGeom>
          <a:solidFill>
            <a:srgbClr val="FFFFFF"/>
          </a:solidFill>
          <a:ln w="19050">
            <a:solidFill>
              <a:srgbClr val="14283A"/>
            </a:solidFill>
            <a:prstDash val="solid"/>
          </a:ln>
        </p:spPr>
      </p:sp>
      <p:sp>
        <p:nvSpPr>
          <p:cNvPr id="23" name="!!no4"/>
          <p:cNvSpPr/>
          <p:nvPr/>
        </p:nvSpPr>
        <p:spPr>
          <a:xfrm>
            <a:off x="1916349" y="232228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371117" y="3727931"/>
            <a:ext cx="214981" cy="214981"/>
          </a:xfrm>
          <a:prstGeom prst="ellipse">
            <a:avLst/>
          </a:prstGeom>
          <a:solidFill>
            <a:srgbClr val="FFFFFF"/>
          </a:solidFill>
          <a:ln w="19050">
            <a:solidFill>
              <a:srgbClr val="14283A"/>
            </a:solidFill>
            <a:prstDash val="solid"/>
          </a:ln>
        </p:spPr>
      </p:sp>
      <p:sp>
        <p:nvSpPr>
          <p:cNvPr id="25" name="!!no5"/>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776764" y="1627729"/>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obra maestra de Gregg Popovich, ensayada por San Antonio durante dos décadas: una penetración por línea de fondo en un lado, y en el mismo instante una pantalla ciega ('el martillo') sobre la línea de fondo contraria deja a un tirador solo en la esquina débil. Los ayudantes miran el balón — ninguno ve la pantalla detrás de sus cabezas.</a:t>
            </a:r>
            <a:endParaRPr lang="en-US" sz="950" dirty="0"/>
          </a:p>
        </p:txBody>
      </p:sp>
      <p:sp>
        <p:nvSpPr>
          <p:cNvPr id="28" name="notebox-129"/>
          <p:cNvSpPr/>
          <p:nvPr/>
        </p:nvSpPr>
        <p:spPr>
          <a:xfrm>
            <a:off x="4911495" y="2606040"/>
            <a:ext cx="3821025" cy="1143000"/>
          </a:xfrm>
          <a:prstGeom prst="roundRect">
            <a:avLst>
              <a:gd name="adj" fmla="val 4800"/>
            </a:avLst>
          </a:prstGeom>
          <a:solidFill>
            <a:srgbClr val="E3EDF2"/>
          </a:solidFill>
          <a:ln/>
        </p:spPr>
      </p:sp>
      <p:sp>
        <p:nvSpPr>
          <p:cNvPr id="29" name="notelbl-12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0" name="note-12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1 ataca por la línea de fondo — la esquina de su lado sube para despejar la pista y llevarse a su defensor.</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name="Slide 13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FLARE DE LADO DÉBIL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Hammer (Spurs)</a:t>
            </a:r>
            <a:endParaRPr lang="en-US" sz="2200" dirty="0"/>
          </a:p>
        </p:txBody>
      </p:sp>
      <p:sp>
        <p:nvSpPr>
          <p:cNvPr id="4" name="ph-13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30-0"/>
          <p:cNvSpPr/>
          <p:nvPr/>
        </p:nvSpPr>
        <p:spPr>
          <a:xfrm flipH="1" flipV="1">
            <a:off x="1304479" y="1702146"/>
            <a:ext cx="719360" cy="727629"/>
          </a:xfrm>
          <a:prstGeom prst="line">
            <a:avLst/>
          </a:prstGeom>
          <a:noFill/>
          <a:ln w="44450">
            <a:solidFill>
              <a:srgbClr val="2E7391">
                <a:alpha val="65000"/>
              </a:srgbClr>
            </a:solidFill>
            <a:prstDash val="solid"/>
            <a:tailEnd type="oval"/>
          </a:ln>
        </p:spPr>
      </p:sp>
      <p:sp>
        <p:nvSpPr>
          <p:cNvPr id="14" name="tr-130-1"/>
          <p:cNvSpPr/>
          <p:nvPr/>
        </p:nvSpPr>
        <p:spPr>
          <a:xfrm flipH="1" flipV="1">
            <a:off x="891054" y="2032886"/>
            <a:ext cx="223250" cy="892999"/>
          </a:xfrm>
          <a:prstGeom prst="line">
            <a:avLst/>
          </a:prstGeom>
          <a:noFill/>
          <a:ln w="19050">
            <a:solidFill>
              <a:srgbClr val="14283A"/>
            </a:solidFill>
            <a:prstDash val="solid"/>
          </a:ln>
        </p:spPr>
      </p:sp>
      <p:sp>
        <p:nvSpPr>
          <p:cNvPr id="15" name="tr-130-1"/>
          <p:cNvSpPr/>
          <p:nvPr/>
        </p:nvSpPr>
        <p:spPr>
          <a:xfrm flipH="1" flipV="1">
            <a:off x="758757" y="1478896"/>
            <a:ext cx="132296" cy="553990"/>
          </a:xfrm>
          <a:prstGeom prst="line">
            <a:avLst/>
          </a:prstGeom>
          <a:noFill/>
          <a:ln w="19050">
            <a:solidFill>
              <a:srgbClr val="14283A"/>
            </a:solidFill>
            <a:prstDash val="solid"/>
            <a:tailEnd type="triangle"/>
          </a:ln>
        </p:spPr>
      </p:sp>
      <p:sp>
        <p:nvSpPr>
          <p:cNvPr id="16" name="!!o1"/>
          <p:cNvSpPr/>
          <p:nvPr/>
        </p:nvSpPr>
        <p:spPr>
          <a:xfrm>
            <a:off x="3611394" y="1644266"/>
            <a:ext cx="214981" cy="214981"/>
          </a:xfrm>
          <a:prstGeom prst="ellipse">
            <a:avLst/>
          </a:prstGeom>
          <a:solidFill>
            <a:srgbClr val="FFFFFF"/>
          </a:solidFill>
          <a:ln w="19050">
            <a:solidFill>
              <a:srgbClr val="14283A"/>
            </a:solidFill>
            <a:prstDash val="solid"/>
          </a:ln>
        </p:spPr>
      </p:sp>
      <p:sp>
        <p:nvSpPr>
          <p:cNvPr id="17" name="!!no1"/>
          <p:cNvSpPr/>
          <p:nvPr/>
        </p:nvSpPr>
        <p:spPr>
          <a:xfrm>
            <a:off x="3611394" y="164426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651267" y="1371405"/>
            <a:ext cx="214981" cy="214981"/>
          </a:xfrm>
          <a:prstGeom prst="ellipse">
            <a:avLst/>
          </a:prstGeom>
          <a:solidFill>
            <a:srgbClr val="FFFFFF"/>
          </a:solidFill>
          <a:ln w="19050">
            <a:solidFill>
              <a:srgbClr val="14283A"/>
            </a:solidFill>
            <a:prstDash val="solid"/>
          </a:ln>
        </p:spPr>
      </p:sp>
      <p:sp>
        <p:nvSpPr>
          <p:cNvPr id="19" name="!!no2"/>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3875986" y="2752247"/>
            <a:ext cx="214981" cy="214981"/>
          </a:xfrm>
          <a:prstGeom prst="ellipse">
            <a:avLst/>
          </a:prstGeom>
          <a:solidFill>
            <a:srgbClr val="FFFFFF"/>
          </a:solidFill>
          <a:ln w="19050">
            <a:solidFill>
              <a:srgbClr val="14283A"/>
            </a:solidFill>
            <a:prstDash val="solid"/>
          </a:ln>
        </p:spPr>
      </p:sp>
      <p:sp>
        <p:nvSpPr>
          <p:cNvPr id="21" name="!!no3"/>
          <p:cNvSpPr/>
          <p:nvPr/>
        </p:nvSpPr>
        <p:spPr>
          <a:xfrm>
            <a:off x="3875986" y="275224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1196989" y="1594655"/>
            <a:ext cx="214981" cy="214981"/>
          </a:xfrm>
          <a:prstGeom prst="ellipse">
            <a:avLst/>
          </a:prstGeom>
          <a:solidFill>
            <a:srgbClr val="FFFFFF"/>
          </a:solidFill>
          <a:ln w="19050">
            <a:solidFill>
              <a:srgbClr val="14283A"/>
            </a:solidFill>
            <a:prstDash val="solid"/>
          </a:ln>
        </p:spPr>
      </p:sp>
      <p:sp>
        <p:nvSpPr>
          <p:cNvPr id="23" name="!!no4"/>
          <p:cNvSpPr/>
          <p:nvPr/>
        </p:nvSpPr>
        <p:spPr>
          <a:xfrm>
            <a:off x="1196989" y="159465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371117" y="3727931"/>
            <a:ext cx="214981" cy="214981"/>
          </a:xfrm>
          <a:prstGeom prst="ellipse">
            <a:avLst/>
          </a:prstGeom>
          <a:solidFill>
            <a:srgbClr val="FFFFFF"/>
          </a:solidFill>
          <a:ln w="19050">
            <a:solidFill>
              <a:srgbClr val="14283A"/>
            </a:solidFill>
            <a:prstDash val="solid"/>
          </a:ln>
        </p:spPr>
      </p:sp>
      <p:sp>
        <p:nvSpPr>
          <p:cNvPr id="25" name="!!no5"/>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776764" y="1627729"/>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obra maestra de Gregg Popovich, ensayada por San Antonio durante dos décadas: una penetración por línea de fondo en un lado, y en el mismo instante una pantalla ciega ('el martillo') sobre la línea de fondo contraria deja a un tirador solo en la esquina débil. Los ayudantes miran el balón — ninguno ve la pantalla detrás de sus cabezas.</a:t>
            </a:r>
            <a:endParaRPr lang="en-US" sz="950" dirty="0"/>
          </a:p>
        </p:txBody>
      </p:sp>
      <p:sp>
        <p:nvSpPr>
          <p:cNvPr id="28" name="notebox-130"/>
          <p:cNvSpPr/>
          <p:nvPr/>
        </p:nvSpPr>
        <p:spPr>
          <a:xfrm>
            <a:off x="4911495" y="2606040"/>
            <a:ext cx="3821025" cy="1143000"/>
          </a:xfrm>
          <a:prstGeom prst="roundRect">
            <a:avLst>
              <a:gd name="adj" fmla="val 4800"/>
            </a:avLst>
          </a:prstGeom>
          <a:solidFill>
            <a:srgbClr val="E3EDF2"/>
          </a:solidFill>
          <a:ln/>
        </p:spPr>
      </p:sp>
      <p:sp>
        <p:nvSpPr>
          <p:cNvPr id="29" name="notelbl-13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0" name="note-13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MARTILLO: mientras la ayuda colapsa al drive, 4 pantalla ciego sobre la línea de fondo débil y 2 baja a la esquina — detrás de todas las cabezas.</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name="Slide 13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FLARE DE LADO DÉBIL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Hammer (Spurs)</a:t>
            </a:r>
            <a:endParaRPr lang="en-US" sz="2200" dirty="0"/>
          </a:p>
        </p:txBody>
      </p:sp>
      <p:sp>
        <p:nvSpPr>
          <p:cNvPr id="4" name="ph-13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131"/>
          <p:cNvSpPr/>
          <p:nvPr/>
        </p:nvSpPr>
        <p:spPr>
          <a:xfrm flipH="1" flipV="1">
            <a:off x="866248" y="1404479"/>
            <a:ext cx="2960127" cy="272861"/>
          </a:xfrm>
          <a:prstGeom prst="line">
            <a:avLst/>
          </a:prstGeom>
          <a:noFill/>
          <a:ln w="19050">
            <a:solidFill>
              <a:srgbClr val="2E7391"/>
            </a:solidFill>
            <a:prstDash val="dash"/>
            <a:tailEnd type="triangle"/>
          </a:ln>
        </p:spPr>
      </p:sp>
      <p:sp>
        <p:nvSpPr>
          <p:cNvPr id="14" name="!!o1"/>
          <p:cNvSpPr/>
          <p:nvPr/>
        </p:nvSpPr>
        <p:spPr>
          <a:xfrm>
            <a:off x="3611394" y="1644266"/>
            <a:ext cx="214981" cy="214981"/>
          </a:xfrm>
          <a:prstGeom prst="ellipse">
            <a:avLst/>
          </a:prstGeom>
          <a:solidFill>
            <a:srgbClr val="FFFFFF"/>
          </a:solidFill>
          <a:ln w="19050">
            <a:solidFill>
              <a:srgbClr val="14283A"/>
            </a:solidFill>
            <a:prstDash val="solid"/>
          </a:ln>
        </p:spPr>
      </p:sp>
      <p:sp>
        <p:nvSpPr>
          <p:cNvPr id="15" name="!!no1"/>
          <p:cNvSpPr/>
          <p:nvPr/>
        </p:nvSpPr>
        <p:spPr>
          <a:xfrm>
            <a:off x="3611394" y="164426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651267" y="1371405"/>
            <a:ext cx="214981" cy="214981"/>
          </a:xfrm>
          <a:prstGeom prst="ellipse">
            <a:avLst/>
          </a:prstGeom>
          <a:solidFill>
            <a:srgbClr val="FFFFFF"/>
          </a:solidFill>
          <a:ln w="19050">
            <a:solidFill>
              <a:srgbClr val="14283A"/>
            </a:solidFill>
            <a:prstDash val="solid"/>
          </a:ln>
        </p:spPr>
      </p:sp>
      <p:sp>
        <p:nvSpPr>
          <p:cNvPr id="17" name="!!no2"/>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3875986" y="2752247"/>
            <a:ext cx="214981" cy="214981"/>
          </a:xfrm>
          <a:prstGeom prst="ellipse">
            <a:avLst/>
          </a:prstGeom>
          <a:solidFill>
            <a:srgbClr val="FFFFFF"/>
          </a:solidFill>
          <a:ln w="19050">
            <a:solidFill>
              <a:srgbClr val="14283A"/>
            </a:solidFill>
            <a:prstDash val="solid"/>
          </a:ln>
        </p:spPr>
      </p:sp>
      <p:sp>
        <p:nvSpPr>
          <p:cNvPr id="19" name="!!no3"/>
          <p:cNvSpPr/>
          <p:nvPr/>
        </p:nvSpPr>
        <p:spPr>
          <a:xfrm>
            <a:off x="3875986" y="275224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1196989" y="1594655"/>
            <a:ext cx="214981" cy="214981"/>
          </a:xfrm>
          <a:prstGeom prst="ellipse">
            <a:avLst/>
          </a:prstGeom>
          <a:solidFill>
            <a:srgbClr val="FFFFFF"/>
          </a:solidFill>
          <a:ln w="19050">
            <a:solidFill>
              <a:srgbClr val="14283A"/>
            </a:solidFill>
            <a:prstDash val="solid"/>
          </a:ln>
        </p:spPr>
      </p:sp>
      <p:sp>
        <p:nvSpPr>
          <p:cNvPr id="21" name="!!no4"/>
          <p:cNvSpPr/>
          <p:nvPr/>
        </p:nvSpPr>
        <p:spPr>
          <a:xfrm>
            <a:off x="1196989" y="159465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371117" y="3727931"/>
            <a:ext cx="214981" cy="214981"/>
          </a:xfrm>
          <a:prstGeom prst="ellipse">
            <a:avLst/>
          </a:prstGeom>
          <a:solidFill>
            <a:srgbClr val="FFFFFF"/>
          </a:solidFill>
          <a:ln w="19050">
            <a:solidFill>
              <a:srgbClr val="14283A"/>
            </a:solidFill>
            <a:prstDash val="solid"/>
          </a:ln>
        </p:spPr>
      </p:sp>
      <p:sp>
        <p:nvSpPr>
          <p:cNvPr id="23" name="!!no5"/>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816637" y="1354868"/>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obra maestra de Gregg Popovich, ensayada por San Antonio durante dos décadas: una penetración por línea de fondo en un lado, y en el mismo instante una pantalla ciega ('el martillo') sobre la línea de fondo contraria deja a un tirador solo en la esquina débil. Los ayudantes miran el balón — ninguno ve la pantalla detrás de sus cabezas.</a:t>
            </a:r>
            <a:endParaRPr lang="en-US" sz="950" dirty="0"/>
          </a:p>
        </p:txBody>
      </p:sp>
      <p:sp>
        <p:nvSpPr>
          <p:cNvPr id="26" name="notebox-131"/>
          <p:cNvSpPr/>
          <p:nvPr/>
        </p:nvSpPr>
        <p:spPr>
          <a:xfrm>
            <a:off x="4911495" y="2606040"/>
            <a:ext cx="3821025" cy="1143000"/>
          </a:xfrm>
          <a:prstGeom prst="roundRect">
            <a:avLst>
              <a:gd name="adj" fmla="val 4800"/>
            </a:avLst>
          </a:prstGeom>
          <a:solidFill>
            <a:srgbClr val="E3EDF2"/>
          </a:solidFill>
          <a:ln/>
        </p:spPr>
      </p:sp>
      <p:sp>
        <p:nvSpPr>
          <p:cNvPr id="27" name="notelbl-13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28" name="note-13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pase insignia: envolvente por la línea de fondo a la esquina del martillo — el único pase que ninguna ayuda está construida para frenar.</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name="Slide 13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FLARE DE LADO DÉBIL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Hammer (Spurs)</a:t>
            </a:r>
            <a:endParaRPr lang="en-US" sz="2200" dirty="0"/>
          </a:p>
        </p:txBody>
      </p:sp>
      <p:sp>
        <p:nvSpPr>
          <p:cNvPr id="4" name="ph-13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32-0"/>
          <p:cNvSpPr/>
          <p:nvPr/>
        </p:nvSpPr>
        <p:spPr>
          <a:xfrm>
            <a:off x="1304479" y="1702146"/>
            <a:ext cx="198444" cy="33074"/>
          </a:xfrm>
          <a:prstGeom prst="line">
            <a:avLst/>
          </a:prstGeom>
          <a:noFill/>
          <a:ln w="44450">
            <a:solidFill>
              <a:srgbClr val="2E7391">
                <a:alpha val="65000"/>
              </a:srgbClr>
            </a:solidFill>
            <a:prstDash val="solid"/>
            <a:tailEnd type="oval"/>
          </a:ln>
        </p:spPr>
      </p:sp>
      <p:sp>
        <p:nvSpPr>
          <p:cNvPr id="14" name="tr-132-1"/>
          <p:cNvSpPr/>
          <p:nvPr/>
        </p:nvSpPr>
        <p:spPr>
          <a:xfrm flipV="1">
            <a:off x="2478608" y="3769274"/>
            <a:ext cx="264592" cy="66148"/>
          </a:xfrm>
          <a:prstGeom prst="line">
            <a:avLst/>
          </a:prstGeom>
          <a:noFill/>
          <a:ln w="19050">
            <a:solidFill>
              <a:srgbClr val="14283A"/>
            </a:solidFill>
            <a:prstDash val="solid"/>
            <a:tailEnd type="triangle"/>
          </a:ln>
        </p:spPr>
      </p:sp>
      <p:sp>
        <p:nvSpPr>
          <p:cNvPr id="15" name="!!o1"/>
          <p:cNvSpPr/>
          <p:nvPr/>
        </p:nvSpPr>
        <p:spPr>
          <a:xfrm>
            <a:off x="3611394" y="1644266"/>
            <a:ext cx="214981" cy="214981"/>
          </a:xfrm>
          <a:prstGeom prst="ellipse">
            <a:avLst/>
          </a:prstGeom>
          <a:solidFill>
            <a:srgbClr val="FFFFFF"/>
          </a:solidFill>
          <a:ln w="19050">
            <a:solidFill>
              <a:srgbClr val="14283A"/>
            </a:solidFill>
            <a:prstDash val="solid"/>
          </a:ln>
        </p:spPr>
      </p:sp>
      <p:sp>
        <p:nvSpPr>
          <p:cNvPr id="16" name="!!no1"/>
          <p:cNvSpPr/>
          <p:nvPr/>
        </p:nvSpPr>
        <p:spPr>
          <a:xfrm>
            <a:off x="3611394" y="164426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651267" y="1371405"/>
            <a:ext cx="214981" cy="214981"/>
          </a:xfrm>
          <a:prstGeom prst="ellipse">
            <a:avLst/>
          </a:prstGeom>
          <a:solidFill>
            <a:srgbClr val="FFFFFF"/>
          </a:solidFill>
          <a:ln w="19050">
            <a:solidFill>
              <a:srgbClr val="14283A"/>
            </a:solidFill>
            <a:prstDash val="solid"/>
          </a:ln>
        </p:spPr>
      </p:sp>
      <p:sp>
        <p:nvSpPr>
          <p:cNvPr id="18" name="!!no2"/>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3875986" y="2752247"/>
            <a:ext cx="214981" cy="214981"/>
          </a:xfrm>
          <a:prstGeom prst="ellipse">
            <a:avLst/>
          </a:prstGeom>
          <a:solidFill>
            <a:srgbClr val="FFFFFF"/>
          </a:solidFill>
          <a:ln w="19050">
            <a:solidFill>
              <a:srgbClr val="14283A"/>
            </a:solidFill>
            <a:prstDash val="solid"/>
          </a:ln>
        </p:spPr>
      </p:sp>
      <p:sp>
        <p:nvSpPr>
          <p:cNvPr id="20" name="!!no3"/>
          <p:cNvSpPr/>
          <p:nvPr/>
        </p:nvSpPr>
        <p:spPr>
          <a:xfrm>
            <a:off x="3875986" y="275224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1395433" y="1627729"/>
            <a:ext cx="214981" cy="214981"/>
          </a:xfrm>
          <a:prstGeom prst="ellipse">
            <a:avLst/>
          </a:prstGeom>
          <a:solidFill>
            <a:srgbClr val="FFFFFF"/>
          </a:solidFill>
          <a:ln w="19050">
            <a:solidFill>
              <a:srgbClr val="14283A"/>
            </a:solidFill>
            <a:prstDash val="solid"/>
          </a:ln>
        </p:spPr>
      </p:sp>
      <p:sp>
        <p:nvSpPr>
          <p:cNvPr id="22" name="!!no4"/>
          <p:cNvSpPr/>
          <p:nvPr/>
        </p:nvSpPr>
        <p:spPr>
          <a:xfrm>
            <a:off x="1395433" y="162772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2635709" y="3661783"/>
            <a:ext cx="214981" cy="214981"/>
          </a:xfrm>
          <a:prstGeom prst="ellipse">
            <a:avLst/>
          </a:prstGeom>
          <a:solidFill>
            <a:srgbClr val="FFFFFF"/>
          </a:solidFill>
          <a:ln w="19050">
            <a:solidFill>
              <a:srgbClr val="14283A"/>
            </a:solidFill>
            <a:prstDash val="solid"/>
          </a:ln>
        </p:spPr>
      </p:sp>
      <p:sp>
        <p:nvSpPr>
          <p:cNvPr id="24" name="!!no5"/>
          <p:cNvSpPr/>
          <p:nvPr/>
        </p:nvSpPr>
        <p:spPr>
          <a:xfrm>
            <a:off x="2635709" y="36617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816637" y="1354868"/>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obra maestra de Gregg Popovich, ensayada por San Antonio durante dos décadas: una penetración por línea de fondo en un lado, y en el mismo instante una pantalla ciega ('el martillo') sobre la línea de fondo contraria deja a un tirador solo en la esquina débil. Los ayudantes miran el balón — ninguno ve la pantalla detrás de sus cabezas.</a:t>
            </a:r>
            <a:endParaRPr lang="en-US" sz="950" dirty="0"/>
          </a:p>
        </p:txBody>
      </p:sp>
      <p:sp>
        <p:nvSpPr>
          <p:cNvPr id="27" name="notebox-132"/>
          <p:cNvSpPr/>
          <p:nvPr/>
        </p:nvSpPr>
        <p:spPr>
          <a:xfrm>
            <a:off x="4911495" y="2606040"/>
            <a:ext cx="3821025" cy="1143000"/>
          </a:xfrm>
          <a:prstGeom prst="roundRect">
            <a:avLst>
              <a:gd name="adj" fmla="val 4800"/>
            </a:avLst>
          </a:prstGeom>
          <a:solidFill>
            <a:srgbClr val="E3EDF2"/>
          </a:solidFill>
          <a:ln/>
        </p:spPr>
      </p:sp>
      <p:sp>
        <p:nvSpPr>
          <p:cNvPr id="28" name="notelbl-13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29" name="note-13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pantallador sella en el rincón para el rebote; 5 balancea arriba por seguridad. Triple de esquina o rebote ofensivo — ambos son victoria.</a:t>
            </a:r>
            <a:endParaRPr lang="en-US" sz="1050" dirty="0"/>
          </a:p>
        </p:txBody>
      </p:sp>
      <p:sp>
        <p:nvSpPr>
          <p:cNvPr id="30" name="kp-132"/>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1" name="kpl-132"/>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pase envolvente por la línea de fondo es la habilidad — tíralo plano y fuerte desde dos pies, por fuera del defensor.</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Ángulo del martillo: espalda a la línea de fondo, pantalla al hombro bajo del defensor.</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Tiempo: la pantalla llega CUANDO el penetrador detiene el bote, no antes.</a:t>
            </a:r>
            <a:endParaRPr lang="en-US" sz="8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name="Slide 13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ESPECIAL DE TIRADOR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Puertas de Elevador (Warriors)</a:t>
            </a:r>
            <a:endParaRPr lang="en-US" sz="2200" dirty="0"/>
          </a:p>
        </p:txBody>
      </p:sp>
      <p:sp>
        <p:nvSpPr>
          <p:cNvPr id="4" name="ph-13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810616"/>
            <a:ext cx="214981" cy="214981"/>
          </a:xfrm>
          <a:prstGeom prst="ellipse">
            <a:avLst/>
          </a:prstGeom>
          <a:solidFill>
            <a:srgbClr val="FFFFFF"/>
          </a:solidFill>
          <a:ln w="19050">
            <a:solidFill>
              <a:srgbClr val="14283A"/>
            </a:solidFill>
            <a:prstDash val="solid"/>
          </a:ln>
        </p:spPr>
      </p:sp>
      <p:sp>
        <p:nvSpPr>
          <p:cNvPr id="14" name="!!no1"/>
          <p:cNvSpPr/>
          <p:nvPr/>
        </p:nvSpPr>
        <p:spPr>
          <a:xfrm>
            <a:off x="2371117" y="381061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2453802" y="1743488"/>
            <a:ext cx="214981" cy="214981"/>
          </a:xfrm>
          <a:prstGeom prst="ellipse">
            <a:avLst/>
          </a:prstGeom>
          <a:solidFill>
            <a:srgbClr val="FFFFFF"/>
          </a:solidFill>
          <a:ln w="19050">
            <a:solidFill>
              <a:srgbClr val="14283A"/>
            </a:solidFill>
            <a:prstDash val="solid"/>
          </a:ln>
        </p:spPr>
      </p:sp>
      <p:sp>
        <p:nvSpPr>
          <p:cNvPr id="16" name="!!no2"/>
          <p:cNvSpPr/>
          <p:nvPr/>
        </p:nvSpPr>
        <p:spPr>
          <a:xfrm>
            <a:off x="2453802" y="17434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18"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1957691" y="2735710"/>
            <a:ext cx="214981" cy="214981"/>
          </a:xfrm>
          <a:prstGeom prst="ellipse">
            <a:avLst/>
          </a:prstGeom>
          <a:solidFill>
            <a:srgbClr val="FFFFFF"/>
          </a:solidFill>
          <a:ln w="19050">
            <a:solidFill>
              <a:srgbClr val="14283A"/>
            </a:solidFill>
            <a:prstDash val="solid"/>
          </a:ln>
        </p:spPr>
      </p:sp>
      <p:sp>
        <p:nvSpPr>
          <p:cNvPr id="20" name="!!no4"/>
          <p:cNvSpPr/>
          <p:nvPr/>
        </p:nvSpPr>
        <p:spPr>
          <a:xfrm>
            <a:off x="1957691" y="273571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784543" y="2735710"/>
            <a:ext cx="214981" cy="214981"/>
          </a:xfrm>
          <a:prstGeom prst="ellipse">
            <a:avLst/>
          </a:prstGeom>
          <a:solidFill>
            <a:srgbClr val="FFFFFF"/>
          </a:solidFill>
          <a:ln w="19050">
            <a:solidFill>
              <a:srgbClr val="14283A"/>
            </a:solidFill>
            <a:prstDash val="solid"/>
          </a:ln>
        </p:spPr>
      </p:sp>
      <p:sp>
        <p:nvSpPr>
          <p:cNvPr id="22" name="!!no5"/>
          <p:cNvSpPr/>
          <p:nvPr/>
        </p:nvSpPr>
        <p:spPr>
          <a:xfrm>
            <a:off x="2784543" y="273571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2536487" y="3794079"/>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sello de Golden State para Stephen Curry: el tirador corre desde abajo del aro por un pasillo entre dos compañeros — y las 'puertas' se cierran de golpe detrás de él, hombro con hombro. El defensor que persigue choca contra una pared legal de dos hombres, y el tirador queda libre por el ancho de un elevador.</a:t>
            </a:r>
            <a:endParaRPr lang="en-US" sz="950" dirty="0"/>
          </a:p>
        </p:txBody>
      </p:sp>
      <p:sp>
        <p:nvSpPr>
          <p:cNvPr id="25" name="notebox-133"/>
          <p:cNvSpPr/>
          <p:nvPr/>
        </p:nvSpPr>
        <p:spPr>
          <a:xfrm>
            <a:off x="4911495" y="2606040"/>
            <a:ext cx="3821025" cy="1143000"/>
          </a:xfrm>
          <a:prstGeom prst="roundRect">
            <a:avLst>
              <a:gd name="adj" fmla="val 4800"/>
            </a:avLst>
          </a:prstGeom>
          <a:solidFill>
            <a:srgbClr val="E3EDF2"/>
          </a:solidFill>
          <a:ln/>
        </p:spPr>
      </p:sp>
      <p:sp>
        <p:nvSpPr>
          <p:cNvPr id="26" name="notelbl-13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13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Jugada armada para tu mejor tirador: tiempos fuera, cierres de cuarto, o cuando la defensa lo persigue por arriba en las pantallas normales.</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name="Slide 13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ESPECIAL DE TIRADOR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Puertas de Elevador (Warriors)</a:t>
            </a:r>
            <a:endParaRPr lang="en-US" sz="2200" dirty="0"/>
          </a:p>
        </p:txBody>
      </p:sp>
      <p:sp>
        <p:nvSpPr>
          <p:cNvPr id="4" name="ph-13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34-0"/>
          <p:cNvSpPr/>
          <p:nvPr/>
        </p:nvSpPr>
        <p:spPr>
          <a:xfrm flipH="1">
            <a:off x="2495145" y="1850979"/>
            <a:ext cx="66148" cy="578796"/>
          </a:xfrm>
          <a:prstGeom prst="line">
            <a:avLst/>
          </a:prstGeom>
          <a:noFill/>
          <a:ln w="19050">
            <a:solidFill>
              <a:srgbClr val="14283A"/>
            </a:solidFill>
            <a:prstDash val="solid"/>
          </a:ln>
        </p:spPr>
      </p:sp>
      <p:sp>
        <p:nvSpPr>
          <p:cNvPr id="14" name="tr-134-0"/>
          <p:cNvSpPr/>
          <p:nvPr/>
        </p:nvSpPr>
        <p:spPr>
          <a:xfrm flipH="1">
            <a:off x="2478608" y="2429775"/>
            <a:ext cx="16537" cy="810314"/>
          </a:xfrm>
          <a:prstGeom prst="line">
            <a:avLst/>
          </a:prstGeom>
          <a:noFill/>
          <a:ln w="19050">
            <a:solidFill>
              <a:srgbClr val="14283A"/>
            </a:solidFill>
            <a:prstDash val="solid"/>
            <a:tailEnd type="triangle"/>
          </a:ln>
        </p:spPr>
      </p:sp>
      <p:sp>
        <p:nvSpPr>
          <p:cNvPr id="15" name="!!o1"/>
          <p:cNvSpPr/>
          <p:nvPr/>
        </p:nvSpPr>
        <p:spPr>
          <a:xfrm>
            <a:off x="2371117" y="3810616"/>
            <a:ext cx="214981" cy="214981"/>
          </a:xfrm>
          <a:prstGeom prst="ellipse">
            <a:avLst/>
          </a:prstGeom>
          <a:solidFill>
            <a:srgbClr val="FFFFFF"/>
          </a:solidFill>
          <a:ln w="19050">
            <a:solidFill>
              <a:srgbClr val="14283A"/>
            </a:solidFill>
            <a:prstDash val="solid"/>
          </a:ln>
        </p:spPr>
      </p:sp>
      <p:sp>
        <p:nvSpPr>
          <p:cNvPr id="16" name="!!no1"/>
          <p:cNvSpPr/>
          <p:nvPr/>
        </p:nvSpPr>
        <p:spPr>
          <a:xfrm>
            <a:off x="2371117" y="381061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2371117" y="3132598"/>
            <a:ext cx="214981" cy="214981"/>
          </a:xfrm>
          <a:prstGeom prst="ellipse">
            <a:avLst/>
          </a:prstGeom>
          <a:solidFill>
            <a:srgbClr val="FFFFFF"/>
          </a:solidFill>
          <a:ln w="19050">
            <a:solidFill>
              <a:srgbClr val="14283A"/>
            </a:solidFill>
            <a:prstDash val="solid"/>
          </a:ln>
        </p:spPr>
      </p:sp>
      <p:sp>
        <p:nvSpPr>
          <p:cNvPr id="18" name="!!no2"/>
          <p:cNvSpPr/>
          <p:nvPr/>
        </p:nvSpPr>
        <p:spPr>
          <a:xfrm>
            <a:off x="2371117" y="313259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1957691" y="2735710"/>
            <a:ext cx="214981" cy="214981"/>
          </a:xfrm>
          <a:prstGeom prst="ellipse">
            <a:avLst/>
          </a:prstGeom>
          <a:solidFill>
            <a:srgbClr val="FFFFFF"/>
          </a:solidFill>
          <a:ln w="19050">
            <a:solidFill>
              <a:srgbClr val="14283A"/>
            </a:solidFill>
            <a:prstDash val="solid"/>
          </a:ln>
        </p:spPr>
      </p:sp>
      <p:sp>
        <p:nvSpPr>
          <p:cNvPr id="22" name="!!no4"/>
          <p:cNvSpPr/>
          <p:nvPr/>
        </p:nvSpPr>
        <p:spPr>
          <a:xfrm>
            <a:off x="1957691" y="273571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2784543" y="2735710"/>
            <a:ext cx="214981" cy="214981"/>
          </a:xfrm>
          <a:prstGeom prst="ellipse">
            <a:avLst/>
          </a:prstGeom>
          <a:solidFill>
            <a:srgbClr val="FFFFFF"/>
          </a:solidFill>
          <a:ln w="19050">
            <a:solidFill>
              <a:srgbClr val="14283A"/>
            </a:solidFill>
            <a:prstDash val="solid"/>
          </a:ln>
        </p:spPr>
      </p:sp>
      <p:sp>
        <p:nvSpPr>
          <p:cNvPr id="24" name="!!no5"/>
          <p:cNvSpPr/>
          <p:nvPr/>
        </p:nvSpPr>
        <p:spPr>
          <a:xfrm>
            <a:off x="2784543" y="273571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2536487" y="3794079"/>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sello de Golden State para Stephen Curry: el tirador corre desde abajo del aro por un pasillo entre dos compañeros — y las 'puertas' se cierran de golpe detrás de él, hombro con hombro. El defensor que persigue choca contra una pared legal de dos hombres, y el tirador queda libre por el ancho de un elevador.</a:t>
            </a:r>
            <a:endParaRPr lang="en-US" sz="950" dirty="0"/>
          </a:p>
        </p:txBody>
      </p:sp>
      <p:sp>
        <p:nvSpPr>
          <p:cNvPr id="27" name="notebox-134"/>
          <p:cNvSpPr/>
          <p:nvPr/>
        </p:nvSpPr>
        <p:spPr>
          <a:xfrm>
            <a:off x="4911495" y="2606040"/>
            <a:ext cx="3821025" cy="1143000"/>
          </a:xfrm>
          <a:prstGeom prst="roundRect">
            <a:avLst>
              <a:gd name="adj" fmla="val 4800"/>
            </a:avLst>
          </a:prstGeom>
          <a:solidFill>
            <a:srgbClr val="E3EDF2"/>
          </a:solidFill>
          <a:ln/>
        </p:spPr>
      </p:sp>
      <p:sp>
        <p:nvSpPr>
          <p:cNvPr id="28" name="notelbl-13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29" name="note-13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2 corre desde abajo del aro derecho por el pasillo entre las dos 'puertas'.</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name="Slide 13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ESPECIAL DE TIRADOR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Puertas de Elevador (Warriors)</a:t>
            </a:r>
            <a:endParaRPr lang="en-US" sz="2200" dirty="0"/>
          </a:p>
        </p:txBody>
      </p:sp>
      <p:sp>
        <p:nvSpPr>
          <p:cNvPr id="4" name="ph-13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35-0"/>
          <p:cNvSpPr/>
          <p:nvPr/>
        </p:nvSpPr>
        <p:spPr>
          <a:xfrm>
            <a:off x="2065182" y="2843200"/>
            <a:ext cx="256324" cy="33074"/>
          </a:xfrm>
          <a:prstGeom prst="line">
            <a:avLst/>
          </a:prstGeom>
          <a:noFill/>
          <a:ln w="44450">
            <a:solidFill>
              <a:srgbClr val="2E7391">
                <a:alpha val="65000"/>
              </a:srgbClr>
            </a:solidFill>
            <a:prstDash val="solid"/>
            <a:tailEnd type="oval"/>
          </a:ln>
        </p:spPr>
      </p:sp>
      <p:sp>
        <p:nvSpPr>
          <p:cNvPr id="14" name="tr-135-1"/>
          <p:cNvSpPr/>
          <p:nvPr/>
        </p:nvSpPr>
        <p:spPr>
          <a:xfrm flipH="1">
            <a:off x="2635709" y="2843200"/>
            <a:ext cx="256324" cy="33074"/>
          </a:xfrm>
          <a:prstGeom prst="line">
            <a:avLst/>
          </a:prstGeom>
          <a:noFill/>
          <a:ln w="44450">
            <a:solidFill>
              <a:srgbClr val="2E7391">
                <a:alpha val="65000"/>
              </a:srgbClr>
            </a:solidFill>
            <a:prstDash val="solid"/>
            <a:tailEnd type="oval"/>
          </a:ln>
        </p:spPr>
      </p:sp>
      <p:sp>
        <p:nvSpPr>
          <p:cNvPr id="15" name="!!o1"/>
          <p:cNvSpPr/>
          <p:nvPr/>
        </p:nvSpPr>
        <p:spPr>
          <a:xfrm>
            <a:off x="2371117" y="3810616"/>
            <a:ext cx="214981" cy="214981"/>
          </a:xfrm>
          <a:prstGeom prst="ellipse">
            <a:avLst/>
          </a:prstGeom>
          <a:solidFill>
            <a:srgbClr val="FFFFFF"/>
          </a:solidFill>
          <a:ln w="19050">
            <a:solidFill>
              <a:srgbClr val="14283A"/>
            </a:solidFill>
            <a:prstDash val="solid"/>
          </a:ln>
        </p:spPr>
      </p:sp>
      <p:sp>
        <p:nvSpPr>
          <p:cNvPr id="16" name="!!no1"/>
          <p:cNvSpPr/>
          <p:nvPr/>
        </p:nvSpPr>
        <p:spPr>
          <a:xfrm>
            <a:off x="2371117" y="381061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2371117" y="3132598"/>
            <a:ext cx="214981" cy="214981"/>
          </a:xfrm>
          <a:prstGeom prst="ellipse">
            <a:avLst/>
          </a:prstGeom>
          <a:solidFill>
            <a:srgbClr val="FFFFFF"/>
          </a:solidFill>
          <a:ln w="19050">
            <a:solidFill>
              <a:srgbClr val="14283A"/>
            </a:solidFill>
            <a:prstDash val="solid"/>
          </a:ln>
        </p:spPr>
      </p:sp>
      <p:sp>
        <p:nvSpPr>
          <p:cNvPr id="18" name="!!no2"/>
          <p:cNvSpPr/>
          <p:nvPr/>
        </p:nvSpPr>
        <p:spPr>
          <a:xfrm>
            <a:off x="2371117" y="313259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2214015" y="2768784"/>
            <a:ext cx="214981" cy="214981"/>
          </a:xfrm>
          <a:prstGeom prst="ellipse">
            <a:avLst/>
          </a:prstGeom>
          <a:solidFill>
            <a:srgbClr val="FFFFFF"/>
          </a:solidFill>
          <a:ln w="19050">
            <a:solidFill>
              <a:srgbClr val="14283A"/>
            </a:solidFill>
            <a:prstDash val="solid"/>
          </a:ln>
        </p:spPr>
      </p:sp>
      <p:sp>
        <p:nvSpPr>
          <p:cNvPr id="22" name="!!no4"/>
          <p:cNvSpPr/>
          <p:nvPr/>
        </p:nvSpPr>
        <p:spPr>
          <a:xfrm>
            <a:off x="2214015" y="276878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2528219" y="2768784"/>
            <a:ext cx="214981" cy="214981"/>
          </a:xfrm>
          <a:prstGeom prst="ellipse">
            <a:avLst/>
          </a:prstGeom>
          <a:solidFill>
            <a:srgbClr val="FFFFFF"/>
          </a:solidFill>
          <a:ln w="19050">
            <a:solidFill>
              <a:srgbClr val="14283A"/>
            </a:solidFill>
            <a:prstDash val="solid"/>
          </a:ln>
        </p:spPr>
      </p:sp>
      <p:sp>
        <p:nvSpPr>
          <p:cNvPr id="24" name="!!no5"/>
          <p:cNvSpPr/>
          <p:nvPr/>
        </p:nvSpPr>
        <p:spPr>
          <a:xfrm>
            <a:off x="2528219" y="276878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2536487" y="3794079"/>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sello de Golden State para Stephen Curry: el tirador corre desde abajo del aro por un pasillo entre dos compañeros — y las 'puertas' se cierran de golpe detrás de él, hombro con hombro. El defensor que persigue choca contra una pared legal de dos hombres, y el tirador queda libre por el ancho de un elevador.</a:t>
            </a:r>
            <a:endParaRPr lang="en-US" sz="950" dirty="0"/>
          </a:p>
        </p:txBody>
      </p:sp>
      <p:sp>
        <p:nvSpPr>
          <p:cNvPr id="27" name="notebox-135"/>
          <p:cNvSpPr/>
          <p:nvPr/>
        </p:nvSpPr>
        <p:spPr>
          <a:xfrm>
            <a:off x="4911495" y="2606040"/>
            <a:ext cx="3821025" cy="1143000"/>
          </a:xfrm>
          <a:prstGeom prst="roundRect">
            <a:avLst>
              <a:gd name="adj" fmla="val 4800"/>
            </a:avLst>
          </a:prstGeom>
          <a:solidFill>
            <a:srgbClr val="E3EDF2"/>
          </a:solidFill>
          <a:ln/>
        </p:spPr>
      </p:sp>
      <p:sp>
        <p:nvSpPr>
          <p:cNvPr id="28" name="notelbl-13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29" name="note-13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Las puertas se CIERRAN — hombro con hombro, en cuanto 2 pasa. El perseguidor choca contra una pared legal.</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name="Slide 13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ESPECIAL DE TIRADOR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Puertas de Elevador (Warriors)</a:t>
            </a:r>
            <a:endParaRPr lang="en-US" sz="2200" dirty="0"/>
          </a:p>
        </p:txBody>
      </p:sp>
      <p:sp>
        <p:nvSpPr>
          <p:cNvPr id="4" name="ph-13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136"/>
          <p:cNvSpPr/>
          <p:nvPr/>
        </p:nvSpPr>
        <p:spPr>
          <a:xfrm flipV="1">
            <a:off x="2586098" y="3165672"/>
            <a:ext cx="0" cy="678018"/>
          </a:xfrm>
          <a:prstGeom prst="line">
            <a:avLst/>
          </a:prstGeom>
          <a:noFill/>
          <a:ln w="19050">
            <a:solidFill>
              <a:srgbClr val="2E7391"/>
            </a:solidFill>
            <a:prstDash val="dash"/>
            <a:tailEnd type="triangle"/>
          </a:ln>
        </p:spPr>
      </p:sp>
      <p:sp>
        <p:nvSpPr>
          <p:cNvPr id="14" name="!!o1"/>
          <p:cNvSpPr/>
          <p:nvPr/>
        </p:nvSpPr>
        <p:spPr>
          <a:xfrm>
            <a:off x="2371117" y="3810616"/>
            <a:ext cx="214981" cy="214981"/>
          </a:xfrm>
          <a:prstGeom prst="ellipse">
            <a:avLst/>
          </a:prstGeom>
          <a:solidFill>
            <a:srgbClr val="FFFFFF"/>
          </a:solidFill>
          <a:ln w="19050">
            <a:solidFill>
              <a:srgbClr val="14283A"/>
            </a:solidFill>
            <a:prstDash val="solid"/>
          </a:ln>
        </p:spPr>
      </p:sp>
      <p:sp>
        <p:nvSpPr>
          <p:cNvPr id="15" name="!!no1"/>
          <p:cNvSpPr/>
          <p:nvPr/>
        </p:nvSpPr>
        <p:spPr>
          <a:xfrm>
            <a:off x="2371117" y="381061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371117" y="3132598"/>
            <a:ext cx="214981" cy="214981"/>
          </a:xfrm>
          <a:prstGeom prst="ellipse">
            <a:avLst/>
          </a:prstGeom>
          <a:solidFill>
            <a:srgbClr val="FFFFFF"/>
          </a:solidFill>
          <a:ln w="19050">
            <a:solidFill>
              <a:srgbClr val="14283A"/>
            </a:solidFill>
            <a:prstDash val="solid"/>
          </a:ln>
        </p:spPr>
      </p:sp>
      <p:sp>
        <p:nvSpPr>
          <p:cNvPr id="17" name="!!no2"/>
          <p:cNvSpPr/>
          <p:nvPr/>
        </p:nvSpPr>
        <p:spPr>
          <a:xfrm>
            <a:off x="2371117" y="313259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19"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2214015" y="2768784"/>
            <a:ext cx="214981" cy="214981"/>
          </a:xfrm>
          <a:prstGeom prst="ellipse">
            <a:avLst/>
          </a:prstGeom>
          <a:solidFill>
            <a:srgbClr val="FFFFFF"/>
          </a:solidFill>
          <a:ln w="19050">
            <a:solidFill>
              <a:srgbClr val="14283A"/>
            </a:solidFill>
            <a:prstDash val="solid"/>
          </a:ln>
        </p:spPr>
      </p:sp>
      <p:sp>
        <p:nvSpPr>
          <p:cNvPr id="21" name="!!no4"/>
          <p:cNvSpPr/>
          <p:nvPr/>
        </p:nvSpPr>
        <p:spPr>
          <a:xfrm>
            <a:off x="2214015" y="276878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528219" y="2768784"/>
            <a:ext cx="214981" cy="214981"/>
          </a:xfrm>
          <a:prstGeom prst="ellipse">
            <a:avLst/>
          </a:prstGeom>
          <a:solidFill>
            <a:srgbClr val="FFFFFF"/>
          </a:solidFill>
          <a:ln w="19050">
            <a:solidFill>
              <a:srgbClr val="14283A"/>
            </a:solidFill>
            <a:prstDash val="solid"/>
          </a:ln>
        </p:spPr>
      </p:sp>
      <p:sp>
        <p:nvSpPr>
          <p:cNvPr id="23" name="!!no5"/>
          <p:cNvSpPr/>
          <p:nvPr/>
        </p:nvSpPr>
        <p:spPr>
          <a:xfrm>
            <a:off x="2528219" y="276878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536487" y="311606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sello de Golden State para Stephen Curry: el tirador corre desde abajo del aro por un pasillo entre dos compañeros — y las 'puertas' se cierran de golpe detrás de él, hombro con hombro. El defensor que persigue choca contra una pared legal de dos hombres, y el tirador queda libre por el ancho de un elevador.</a:t>
            </a:r>
            <a:endParaRPr lang="en-US" sz="950" dirty="0"/>
          </a:p>
        </p:txBody>
      </p:sp>
      <p:sp>
        <p:nvSpPr>
          <p:cNvPr id="26" name="notebox-136"/>
          <p:cNvSpPr/>
          <p:nvPr/>
        </p:nvSpPr>
        <p:spPr>
          <a:xfrm>
            <a:off x="4911495" y="2606040"/>
            <a:ext cx="3821025" cy="1143000"/>
          </a:xfrm>
          <a:prstGeom prst="roundRect">
            <a:avLst>
              <a:gd name="adj" fmla="val 4800"/>
            </a:avLst>
          </a:prstGeom>
          <a:solidFill>
            <a:srgbClr val="E3EDF2"/>
          </a:solidFill>
          <a:ln/>
        </p:spPr>
      </p:sp>
      <p:sp>
        <p:nvSpPr>
          <p:cNvPr id="27" name="notelbl-13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28" name="note-13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pase llega justo al cerrarse las puertas — recibe y tira detrás de la pared.</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name="Slide 13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ESPECIAL DE TIRADOR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Puertas de Elevador (Warriors)</a:t>
            </a:r>
            <a:endParaRPr lang="en-US" sz="2200" dirty="0"/>
          </a:p>
        </p:txBody>
      </p:sp>
      <p:sp>
        <p:nvSpPr>
          <p:cNvPr id="4" name="ph-13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37-0"/>
          <p:cNvSpPr/>
          <p:nvPr/>
        </p:nvSpPr>
        <p:spPr>
          <a:xfrm>
            <a:off x="758757" y="1478896"/>
            <a:ext cx="355546" cy="1513137"/>
          </a:xfrm>
          <a:prstGeom prst="line">
            <a:avLst/>
          </a:prstGeom>
          <a:noFill/>
          <a:ln w="19050">
            <a:solidFill>
              <a:srgbClr val="14283A"/>
            </a:solidFill>
            <a:prstDash val="solid"/>
            <a:tailEnd type="triangle"/>
          </a:ln>
        </p:spPr>
      </p:sp>
      <p:sp>
        <p:nvSpPr>
          <p:cNvPr id="14" name="!!o1"/>
          <p:cNvSpPr/>
          <p:nvPr/>
        </p:nvSpPr>
        <p:spPr>
          <a:xfrm>
            <a:off x="2371117" y="3810616"/>
            <a:ext cx="214981" cy="214981"/>
          </a:xfrm>
          <a:prstGeom prst="ellipse">
            <a:avLst/>
          </a:prstGeom>
          <a:solidFill>
            <a:srgbClr val="FFFFFF"/>
          </a:solidFill>
          <a:ln w="19050">
            <a:solidFill>
              <a:srgbClr val="14283A"/>
            </a:solidFill>
            <a:prstDash val="solid"/>
          </a:ln>
        </p:spPr>
      </p:sp>
      <p:sp>
        <p:nvSpPr>
          <p:cNvPr id="15" name="!!no1"/>
          <p:cNvSpPr/>
          <p:nvPr/>
        </p:nvSpPr>
        <p:spPr>
          <a:xfrm>
            <a:off x="2371117" y="381061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371117" y="3132598"/>
            <a:ext cx="214981" cy="214981"/>
          </a:xfrm>
          <a:prstGeom prst="ellipse">
            <a:avLst/>
          </a:prstGeom>
          <a:solidFill>
            <a:srgbClr val="FFFFFF"/>
          </a:solidFill>
          <a:ln w="19050">
            <a:solidFill>
              <a:srgbClr val="14283A"/>
            </a:solidFill>
            <a:prstDash val="solid"/>
          </a:ln>
        </p:spPr>
      </p:sp>
      <p:sp>
        <p:nvSpPr>
          <p:cNvPr id="17" name="!!no2"/>
          <p:cNvSpPr/>
          <p:nvPr/>
        </p:nvSpPr>
        <p:spPr>
          <a:xfrm>
            <a:off x="2371117" y="313259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006813" y="2884543"/>
            <a:ext cx="214981" cy="214981"/>
          </a:xfrm>
          <a:prstGeom prst="ellipse">
            <a:avLst/>
          </a:prstGeom>
          <a:solidFill>
            <a:srgbClr val="FFFFFF"/>
          </a:solidFill>
          <a:ln w="19050">
            <a:solidFill>
              <a:srgbClr val="14283A"/>
            </a:solidFill>
            <a:prstDash val="solid"/>
          </a:ln>
        </p:spPr>
      </p:sp>
      <p:sp>
        <p:nvSpPr>
          <p:cNvPr id="19" name="!!no3"/>
          <p:cNvSpPr/>
          <p:nvPr/>
        </p:nvSpPr>
        <p:spPr>
          <a:xfrm>
            <a:off x="1006813" y="288454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2214015" y="2768784"/>
            <a:ext cx="214981" cy="214981"/>
          </a:xfrm>
          <a:prstGeom prst="ellipse">
            <a:avLst/>
          </a:prstGeom>
          <a:solidFill>
            <a:srgbClr val="FFFFFF"/>
          </a:solidFill>
          <a:ln w="19050">
            <a:solidFill>
              <a:srgbClr val="14283A"/>
            </a:solidFill>
            <a:prstDash val="solid"/>
          </a:ln>
        </p:spPr>
      </p:sp>
      <p:sp>
        <p:nvSpPr>
          <p:cNvPr id="21" name="!!no4"/>
          <p:cNvSpPr/>
          <p:nvPr/>
        </p:nvSpPr>
        <p:spPr>
          <a:xfrm>
            <a:off x="2214015" y="276878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528219" y="2768784"/>
            <a:ext cx="214981" cy="214981"/>
          </a:xfrm>
          <a:prstGeom prst="ellipse">
            <a:avLst/>
          </a:prstGeom>
          <a:solidFill>
            <a:srgbClr val="FFFFFF"/>
          </a:solidFill>
          <a:ln w="19050">
            <a:solidFill>
              <a:srgbClr val="14283A"/>
            </a:solidFill>
            <a:prstDash val="solid"/>
          </a:ln>
        </p:spPr>
      </p:sp>
      <p:sp>
        <p:nvSpPr>
          <p:cNvPr id="23" name="!!no5"/>
          <p:cNvSpPr/>
          <p:nvPr/>
        </p:nvSpPr>
        <p:spPr>
          <a:xfrm>
            <a:off x="2528219" y="276878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536487" y="311606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sello de Golden State para Stephen Curry: el tirador corre desde abajo del aro por un pasillo entre dos compañeros — y las 'puertas' se cierran de golpe detrás de él, hombro con hombro. El defensor que persigue choca contra una pared legal de dos hombres, y el tirador queda libre por el ancho de un elevador.</a:t>
            </a:r>
            <a:endParaRPr lang="en-US" sz="950" dirty="0"/>
          </a:p>
        </p:txBody>
      </p:sp>
      <p:sp>
        <p:nvSpPr>
          <p:cNvPr id="26" name="notebox-137"/>
          <p:cNvSpPr/>
          <p:nvPr/>
        </p:nvSpPr>
        <p:spPr>
          <a:xfrm>
            <a:off x="4911495" y="2606040"/>
            <a:ext cx="3821025" cy="1143000"/>
          </a:xfrm>
          <a:prstGeom prst="roundRect">
            <a:avLst>
              <a:gd name="adj" fmla="val 4800"/>
            </a:avLst>
          </a:prstGeom>
          <a:solidFill>
            <a:srgbClr val="E3EDF2"/>
          </a:solidFill>
          <a:ln/>
        </p:spPr>
      </p:sp>
      <p:sp>
        <p:nvSpPr>
          <p:cNvPr id="27" name="notelbl-13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28" name="note-13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Contraataque: si X2 se adelanta por el hueco, 2 curva a puerta trasera por la puerta cercana para la bandeja. 3 sube al lado débil por balance.</a:t>
            </a:r>
            <a:endParaRPr lang="en-US" sz="1050" dirty="0"/>
          </a:p>
        </p:txBody>
      </p:sp>
      <p:sp>
        <p:nvSpPr>
          <p:cNvPr id="29" name="kp-137"/>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0" name="kpl-137"/>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Las puertas se cierran hombro con hombro en cuanto pasa el cortador — un hueco es falta en espera, una pared es legal.</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pase llega a las manos del tirador CUANDO se cierran las puertas — ensayen el tiempo cada semana.</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cortador cruza DERECHO — una curva le da al defensor el mismo hueco.</a:t>
            </a:r>
            <a:endParaRPr lang="en-US" sz="8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name="Slide 138">
    <p:bg>
      <p:bgPr>
        <a:solidFill>
          <a:srgbClr val="103048"/>
        </a:solidFill>
      </p:bgPr>
    </p:bg>
    <p:spTree>
      <p:nvGrpSpPr>
        <p:cNvPr id="1" name=""/>
        <p:cNvGrpSpPr/>
        <p:nvPr/>
      </p:nvGrpSpPr>
      <p:grpSpPr>
        <a:xfrm>
          <a:off x="0" y="0"/>
          <a:ext cx="0" cy="0"/>
          <a:chOff x="0" y="0"/>
          <a:chExt cx="0" cy="0"/>
        </a:xfrm>
      </p:grpSpPr>
      <p:sp>
        <p:nvSpPr>
          <p:cNvPr id="2" name="Text 0"/>
          <p:cNvSpPr/>
          <p:nvPr/>
        </p:nvSpPr>
        <p:spPr>
          <a:xfrm>
            <a:off x="548640" y="1828800"/>
            <a:ext cx="8046720" cy="822960"/>
          </a:xfrm>
          <a:prstGeom prst="rect">
            <a:avLst/>
          </a:prstGeom>
          <a:noFill/>
          <a:ln/>
        </p:spPr>
        <p:txBody>
          <a:bodyPr wrap="square" lIns="0" tIns="0" rIns="0" bIns="0" rtlCol="0" anchor="ctr"/>
          <a:lstStyle/>
          <a:p>
            <a:pPr indent="0" marL="0">
              <a:buNone/>
            </a:pPr>
            <a:r>
              <a:rPr lang="en-US" sz="4000" b="1" spc="200" kern="0" dirty="0">
                <a:solidFill>
                  <a:srgbClr val="FFFFFF"/>
                </a:solidFill>
                <a:latin typeface="Arial" pitchFamily="34" charset="0"/>
                <a:ea typeface="Arial" pitchFamily="34" charset="-122"/>
                <a:cs typeface="Arial" pitchFamily="34" charset="-120"/>
              </a:rPr>
              <a:t>DEFENSA DE MEDIA CANCHA</a:t>
            </a:r>
            <a:endParaRPr lang="en-US" sz="4000" dirty="0"/>
          </a:p>
        </p:txBody>
      </p:sp>
      <p:sp>
        <p:nvSpPr>
          <p:cNvPr id="3" name="Text 1"/>
          <p:cNvSpPr/>
          <p:nvPr/>
        </p:nvSpPr>
        <p:spPr>
          <a:xfrm>
            <a:off x="548640" y="2651760"/>
            <a:ext cx="8046720" cy="457200"/>
          </a:xfrm>
          <a:prstGeom prst="rect">
            <a:avLst/>
          </a:prstGeom>
          <a:noFill/>
          <a:ln/>
        </p:spPr>
        <p:txBody>
          <a:bodyPr wrap="square" lIns="0" tIns="0" rIns="0" bIns="0" rtlCol="0" anchor="ctr"/>
          <a:lstStyle/>
          <a:p>
            <a:pPr indent="0" marL="0">
              <a:buNone/>
            </a:pPr>
            <a:r>
              <a:rPr lang="en-US" sz="1600" dirty="0">
                <a:solidFill>
                  <a:srgbClr val="62A8C4"/>
                </a:solidFill>
                <a:latin typeface="Arial" pitchFamily="34" charset="0"/>
                <a:ea typeface="Arial" pitchFamily="34" charset="-122"/>
                <a:cs typeface="Arial" pitchFamily="34" charset="-120"/>
              </a:rPr>
              <a:t>Base Pack Line · la familia de zonas 1-3-1 · trampa 2-1-2</a:t>
            </a:r>
            <a:endParaRPr lang="en-US" sz="1600" dirty="0"/>
          </a:p>
        </p:txBody>
      </p:sp>
      <p:sp>
        <p:nvSpPr>
          <p:cNvPr id="4" name="Text 2"/>
          <p:cNvSpPr/>
          <p:nvPr/>
        </p:nvSpPr>
        <p:spPr>
          <a:xfrm>
            <a:off x="548640" y="3291840"/>
            <a:ext cx="8046720" cy="731520"/>
          </a:xfrm>
          <a:prstGeom prst="rect">
            <a:avLst/>
          </a:prstGeom>
          <a:noFill/>
          <a:ln/>
        </p:spPr>
        <p:txBody>
          <a:bodyPr wrap="square" lIns="0" tIns="0" rIns="0" bIns="0" rtlCol="0" anchor="ctr"/>
          <a:lstStyle/>
          <a:p>
            <a:pPr indent="0" marL="0">
              <a:buNone/>
            </a:pPr>
            <a:r>
              <a:rPr lang="en-US" sz="1100" dirty="0">
                <a:solidFill>
                  <a:srgbClr val="9FB4C0"/>
                </a:solidFill>
                <a:latin typeface="Arial" pitchFamily="34" charset="0"/>
                <a:ea typeface="Arial" pitchFamily="34" charset="-122"/>
                <a:cs typeface="Arial" pitchFamily="34" charset="-120"/>
              </a:rPr>
              <a:t>Shell — Ayudar y Recuperar  ·  Pack Line — Defensa Base  ·  Zona 1-3-1 — Base (Sin Trampas)  ·  1-3-1 — Trampa de Ala  ·  Zona de Trampa 2-1-2  ·  Zona 2-3 — Movimientos (Rara)</a:t>
            </a:r>
            <a:endParaRPr lang="en-US" sz="1100"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name="Slide 13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DIARIA  ·  PRINCIPIOS DE INDIVIDUAL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Shell — Ayudar y Recuperar</a:t>
            </a:r>
            <a:endParaRPr lang="en-US" sz="2200" dirty="0"/>
          </a:p>
        </p:txBody>
      </p:sp>
      <p:sp>
        <p:nvSpPr>
          <p:cNvPr id="4" name="ph-13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4"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6"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859449" y="2901080"/>
            <a:ext cx="214981" cy="214981"/>
          </a:xfrm>
          <a:prstGeom prst="ellipse">
            <a:avLst/>
          </a:prstGeom>
          <a:solidFill>
            <a:srgbClr val="FFFFFF"/>
          </a:solidFill>
          <a:ln w="19050">
            <a:solidFill>
              <a:srgbClr val="14283A"/>
            </a:solidFill>
            <a:prstDash val="solid"/>
          </a:ln>
        </p:spPr>
      </p:sp>
      <p:sp>
        <p:nvSpPr>
          <p:cNvPr id="18" name="!!no3"/>
          <p:cNvSpPr/>
          <p:nvPr/>
        </p:nvSpPr>
        <p:spPr>
          <a:xfrm>
            <a:off x="3859449"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882785" y="2901080"/>
            <a:ext cx="214981" cy="214981"/>
          </a:xfrm>
          <a:prstGeom prst="ellipse">
            <a:avLst/>
          </a:prstGeom>
          <a:solidFill>
            <a:srgbClr val="FFFFFF"/>
          </a:solidFill>
          <a:ln w="19050">
            <a:solidFill>
              <a:srgbClr val="14283A"/>
            </a:solidFill>
            <a:prstDash val="solid"/>
          </a:ln>
        </p:spPr>
      </p:sp>
      <p:sp>
        <p:nvSpPr>
          <p:cNvPr id="20" name="!!no4"/>
          <p:cNvSpPr/>
          <p:nvPr/>
        </p:nvSpPr>
        <p:spPr>
          <a:xfrm>
            <a:off x="882785"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d1"/>
          <p:cNvSpPr/>
          <p:nvPr/>
        </p:nvSpPr>
        <p:spPr>
          <a:xfrm>
            <a:off x="1701368" y="345507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2" name="!!d2"/>
          <p:cNvSpPr/>
          <p:nvPr/>
        </p:nvSpPr>
        <p:spPr>
          <a:xfrm>
            <a:off x="2478608" y="326489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3" name="!!d3"/>
          <p:cNvSpPr/>
          <p:nvPr/>
        </p:nvSpPr>
        <p:spPr>
          <a:xfrm>
            <a:off x="2858959" y="260341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4" name="!!d4"/>
          <p:cNvSpPr/>
          <p:nvPr/>
        </p:nvSpPr>
        <p:spPr>
          <a:xfrm>
            <a:off x="1155646" y="314086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5" name="!!ball"/>
          <p:cNvSpPr/>
          <p:nvPr/>
        </p:nvSpPr>
        <p:spPr>
          <a:xfrm>
            <a:off x="1875006" y="3670051"/>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ejercicio que construye nuestra defensa de media cancha, corrido en cada práctica desde secundaria. Cuatro defensores aprenden los tres trabajos que rotan en cada pase: presionar el balón, negar/espacio a un pase, y hundirse a ayudar a dos pases.</a:t>
            </a:r>
            <a:endParaRPr lang="en-US" sz="950" dirty="0"/>
          </a:p>
        </p:txBody>
      </p:sp>
      <p:sp>
        <p:nvSpPr>
          <p:cNvPr id="27" name="notebox-139"/>
          <p:cNvSpPr/>
          <p:nvPr/>
        </p:nvSpPr>
        <p:spPr>
          <a:xfrm>
            <a:off x="4911495" y="2606040"/>
            <a:ext cx="3821025" cy="1143000"/>
          </a:xfrm>
          <a:prstGeom prst="roundRect">
            <a:avLst>
              <a:gd name="adj" fmla="val 4800"/>
            </a:avLst>
          </a:prstGeom>
          <a:solidFill>
            <a:srgbClr val="E3EDF2"/>
          </a:solidFill>
          <a:ln/>
        </p:spPr>
      </p:sp>
      <p:sp>
        <p:nvSpPr>
          <p:cNvPr id="28" name="notelbl-13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9" name="note-13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Cada práctica. Primero solo pases (posiciones), luego drives en vivo (ayudar y recuperar), luego totalmente en vivo con marcador.</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name="Slide 14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DIARIA  ·  PRINCIPIOS DE INDIVIDUAL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Shell — Ayudar y Recuperar</a:t>
            </a:r>
            <a:endParaRPr lang="en-US" sz="2200" dirty="0"/>
          </a:p>
        </p:txBody>
      </p:sp>
      <p:sp>
        <p:nvSpPr>
          <p:cNvPr id="4" name="ph-14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40-0"/>
          <p:cNvSpPr/>
          <p:nvPr/>
        </p:nvSpPr>
        <p:spPr>
          <a:xfrm flipV="1">
            <a:off x="1883275" y="3380654"/>
            <a:ext cx="496111" cy="190176"/>
          </a:xfrm>
          <a:prstGeom prst="line">
            <a:avLst/>
          </a:prstGeom>
          <a:noFill/>
          <a:ln w="15875">
            <a:solidFill>
              <a:srgbClr val="A5392E"/>
            </a:solidFill>
            <a:prstDash val="dash"/>
            <a:tailEnd type="triangle"/>
          </a:ln>
        </p:spPr>
      </p:sp>
      <p:sp>
        <p:nvSpPr>
          <p:cNvPr id="14" name="tr-140-1"/>
          <p:cNvSpPr/>
          <p:nvPr/>
        </p:nvSpPr>
        <p:spPr>
          <a:xfrm>
            <a:off x="2660515" y="3380654"/>
            <a:ext cx="413426" cy="190176"/>
          </a:xfrm>
          <a:prstGeom prst="line">
            <a:avLst/>
          </a:prstGeom>
          <a:noFill/>
          <a:ln w="15875">
            <a:solidFill>
              <a:srgbClr val="A5392E"/>
            </a:solidFill>
            <a:prstDash val="dash"/>
            <a:tailEnd type="triangle"/>
          </a:ln>
        </p:spPr>
      </p:sp>
      <p:sp>
        <p:nvSpPr>
          <p:cNvPr id="15" name="tr-140-2"/>
          <p:cNvSpPr/>
          <p:nvPr/>
        </p:nvSpPr>
        <p:spPr>
          <a:xfrm>
            <a:off x="3040866" y="2719173"/>
            <a:ext cx="529185" cy="388620"/>
          </a:xfrm>
          <a:prstGeom prst="line">
            <a:avLst/>
          </a:prstGeom>
          <a:noFill/>
          <a:ln w="15875">
            <a:solidFill>
              <a:srgbClr val="A5392E"/>
            </a:solidFill>
            <a:prstDash val="dash"/>
            <a:tailEnd type="triangle"/>
          </a:ln>
        </p:spPr>
      </p:sp>
      <p:sp>
        <p:nvSpPr>
          <p:cNvPr id="16" name="tr-140-3"/>
          <p:cNvSpPr/>
          <p:nvPr/>
        </p:nvSpPr>
        <p:spPr>
          <a:xfrm flipV="1">
            <a:off x="1337553" y="2909348"/>
            <a:ext cx="686286" cy="347277"/>
          </a:xfrm>
          <a:prstGeom prst="line">
            <a:avLst/>
          </a:prstGeom>
          <a:noFill/>
          <a:ln w="15875">
            <a:solidFill>
              <a:srgbClr val="A5392E"/>
            </a:solidFill>
            <a:prstDash val="dash"/>
            <a:tailEnd type="triangle"/>
          </a:ln>
        </p:spPr>
      </p:sp>
      <p:sp>
        <p:nvSpPr>
          <p:cNvPr id="17" name="trp-140"/>
          <p:cNvSpPr/>
          <p:nvPr/>
        </p:nvSpPr>
        <p:spPr>
          <a:xfrm>
            <a:off x="1924617" y="3719662"/>
            <a:ext cx="1322962" cy="0"/>
          </a:xfrm>
          <a:prstGeom prst="line">
            <a:avLst/>
          </a:prstGeom>
          <a:noFill/>
          <a:ln w="19050">
            <a:solidFill>
              <a:srgbClr val="2E7391"/>
            </a:solidFill>
            <a:prstDash val="dash"/>
            <a:tailEnd type="triangle"/>
          </a:ln>
        </p:spPr>
      </p:sp>
      <p:sp>
        <p:nvSpPr>
          <p:cNvPr id="18"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9"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21"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3859449" y="2901080"/>
            <a:ext cx="214981" cy="214981"/>
          </a:xfrm>
          <a:prstGeom prst="ellipse">
            <a:avLst/>
          </a:prstGeom>
          <a:solidFill>
            <a:srgbClr val="FFFFFF"/>
          </a:solidFill>
          <a:ln w="19050">
            <a:solidFill>
              <a:srgbClr val="14283A"/>
            </a:solidFill>
            <a:prstDash val="solid"/>
          </a:ln>
        </p:spPr>
      </p:sp>
      <p:sp>
        <p:nvSpPr>
          <p:cNvPr id="23" name="!!no3"/>
          <p:cNvSpPr/>
          <p:nvPr/>
        </p:nvSpPr>
        <p:spPr>
          <a:xfrm>
            <a:off x="3859449"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882785" y="2901080"/>
            <a:ext cx="214981" cy="214981"/>
          </a:xfrm>
          <a:prstGeom prst="ellipse">
            <a:avLst/>
          </a:prstGeom>
          <a:solidFill>
            <a:srgbClr val="FFFFFF"/>
          </a:solidFill>
          <a:ln w="19050">
            <a:solidFill>
              <a:srgbClr val="14283A"/>
            </a:solidFill>
            <a:prstDash val="solid"/>
          </a:ln>
        </p:spPr>
      </p:sp>
      <p:sp>
        <p:nvSpPr>
          <p:cNvPr id="25" name="!!no4"/>
          <p:cNvSpPr/>
          <p:nvPr/>
        </p:nvSpPr>
        <p:spPr>
          <a:xfrm>
            <a:off x="882785"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d1"/>
          <p:cNvSpPr/>
          <p:nvPr/>
        </p:nvSpPr>
        <p:spPr>
          <a:xfrm>
            <a:off x="2197478" y="326489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2892033" y="345507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388144" y="299203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1841932" y="279358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31"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ejercicio que construye nuestra defensa de media cancha, corrido en cada práctica desde secundaria. Cuatro defensores aprenden los tres trabajos que rotan en cada pase: presionar el balón, negar/espacio a un pase, y hundirse a ayudar a dos pases.</a:t>
            </a:r>
            <a:endParaRPr lang="en-US" sz="950" dirty="0"/>
          </a:p>
        </p:txBody>
      </p:sp>
      <p:sp>
        <p:nvSpPr>
          <p:cNvPr id="32" name="notebox-140"/>
          <p:cNvSpPr/>
          <p:nvPr/>
        </p:nvSpPr>
        <p:spPr>
          <a:xfrm>
            <a:off x="4911495" y="2606040"/>
            <a:ext cx="3821025" cy="1143000"/>
          </a:xfrm>
          <a:prstGeom prst="roundRect">
            <a:avLst>
              <a:gd name="adj" fmla="val 4800"/>
            </a:avLst>
          </a:prstGeom>
          <a:solidFill>
            <a:srgbClr val="E3EDF2"/>
          </a:solidFill>
          <a:ln/>
        </p:spPr>
      </p:sp>
      <p:sp>
        <p:nvSpPr>
          <p:cNvPr id="33" name="notelbl-14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4" name="note-14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Pase en el aire — los cuatro defensores se mueven a la vez: nueva presión, nuevos espacios, nueva ayuda.</a:t>
            </a:r>
            <a:endParaRPr lang="en-US" sz="1050" dirty="0"/>
          </a:p>
        </p:txBody>
      </p:sp>
      <p:sp>
        <p:nvSpPr>
          <p:cNvPr id="35"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name="Slide 14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DIARIA  ·  PRINCIPIOS DE INDIVIDUAL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Shell — Ayudar y Recuperar</a:t>
            </a:r>
            <a:endParaRPr lang="en-US" sz="2200" dirty="0"/>
          </a:p>
        </p:txBody>
      </p:sp>
      <p:sp>
        <p:nvSpPr>
          <p:cNvPr id="4" name="ph-14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41-0"/>
          <p:cNvSpPr/>
          <p:nvPr/>
        </p:nvSpPr>
        <p:spPr>
          <a:xfrm flipV="1">
            <a:off x="3570051" y="3091256"/>
            <a:ext cx="314203" cy="16537"/>
          </a:xfrm>
          <a:prstGeom prst="line">
            <a:avLst/>
          </a:prstGeom>
          <a:noFill/>
          <a:ln w="15875">
            <a:solidFill>
              <a:srgbClr val="A5392E"/>
            </a:solidFill>
            <a:prstDash val="dash"/>
            <a:tailEnd type="triangle"/>
          </a:ln>
        </p:spPr>
      </p:sp>
      <p:sp>
        <p:nvSpPr>
          <p:cNvPr id="14" name="tr-141-1"/>
          <p:cNvSpPr/>
          <p:nvPr/>
        </p:nvSpPr>
        <p:spPr>
          <a:xfrm flipV="1">
            <a:off x="3073940" y="3273163"/>
            <a:ext cx="248055" cy="297666"/>
          </a:xfrm>
          <a:prstGeom prst="line">
            <a:avLst/>
          </a:prstGeom>
          <a:noFill/>
          <a:ln w="15875">
            <a:solidFill>
              <a:srgbClr val="A5392E"/>
            </a:solidFill>
            <a:prstDash val="dash"/>
            <a:tailEnd type="triangle"/>
          </a:ln>
        </p:spPr>
      </p:sp>
      <p:sp>
        <p:nvSpPr>
          <p:cNvPr id="15" name="tr-141-2"/>
          <p:cNvSpPr/>
          <p:nvPr/>
        </p:nvSpPr>
        <p:spPr>
          <a:xfrm flipV="1">
            <a:off x="2379386" y="2942422"/>
            <a:ext cx="198444" cy="438231"/>
          </a:xfrm>
          <a:prstGeom prst="line">
            <a:avLst/>
          </a:prstGeom>
          <a:noFill/>
          <a:ln w="15875">
            <a:solidFill>
              <a:srgbClr val="A5392E"/>
            </a:solidFill>
            <a:prstDash val="dash"/>
            <a:tailEnd type="triangle"/>
          </a:ln>
        </p:spPr>
      </p:sp>
      <p:sp>
        <p:nvSpPr>
          <p:cNvPr id="16" name="tr-141-3"/>
          <p:cNvSpPr/>
          <p:nvPr/>
        </p:nvSpPr>
        <p:spPr>
          <a:xfrm flipV="1">
            <a:off x="2023840" y="2305747"/>
            <a:ext cx="107491" cy="603601"/>
          </a:xfrm>
          <a:prstGeom prst="line">
            <a:avLst/>
          </a:prstGeom>
          <a:noFill/>
          <a:ln w="15875">
            <a:solidFill>
              <a:srgbClr val="A5392E"/>
            </a:solidFill>
            <a:prstDash val="dash"/>
            <a:tailEnd type="triangle"/>
          </a:ln>
        </p:spPr>
      </p:sp>
      <p:sp>
        <p:nvSpPr>
          <p:cNvPr id="17" name="trp-141"/>
          <p:cNvSpPr/>
          <p:nvPr/>
        </p:nvSpPr>
        <p:spPr>
          <a:xfrm flipV="1">
            <a:off x="3247579" y="2934154"/>
            <a:ext cx="826851" cy="785509"/>
          </a:xfrm>
          <a:prstGeom prst="line">
            <a:avLst/>
          </a:prstGeom>
          <a:noFill/>
          <a:ln w="19050">
            <a:solidFill>
              <a:srgbClr val="2E7391"/>
            </a:solidFill>
            <a:prstDash val="dash"/>
            <a:tailEnd type="triangle"/>
          </a:ln>
        </p:spPr>
      </p:sp>
      <p:sp>
        <p:nvSpPr>
          <p:cNvPr id="18"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9"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21"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3859449" y="2901080"/>
            <a:ext cx="214981" cy="214981"/>
          </a:xfrm>
          <a:prstGeom prst="ellipse">
            <a:avLst/>
          </a:prstGeom>
          <a:solidFill>
            <a:srgbClr val="FFFFFF"/>
          </a:solidFill>
          <a:ln w="19050">
            <a:solidFill>
              <a:srgbClr val="14283A"/>
            </a:solidFill>
            <a:prstDash val="solid"/>
          </a:ln>
        </p:spPr>
      </p:sp>
      <p:sp>
        <p:nvSpPr>
          <p:cNvPr id="23" name="!!no3"/>
          <p:cNvSpPr/>
          <p:nvPr/>
        </p:nvSpPr>
        <p:spPr>
          <a:xfrm>
            <a:off x="3859449"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882785" y="2901080"/>
            <a:ext cx="214981" cy="214981"/>
          </a:xfrm>
          <a:prstGeom prst="ellipse">
            <a:avLst/>
          </a:prstGeom>
          <a:solidFill>
            <a:srgbClr val="FFFFFF"/>
          </a:solidFill>
          <a:ln w="19050">
            <a:solidFill>
              <a:srgbClr val="14283A"/>
            </a:solidFill>
            <a:prstDash val="solid"/>
          </a:ln>
        </p:spPr>
      </p:sp>
      <p:sp>
        <p:nvSpPr>
          <p:cNvPr id="25" name="!!no4"/>
          <p:cNvSpPr/>
          <p:nvPr/>
        </p:nvSpPr>
        <p:spPr>
          <a:xfrm>
            <a:off x="882785"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d1"/>
          <p:cNvSpPr/>
          <p:nvPr/>
        </p:nvSpPr>
        <p:spPr>
          <a:xfrm>
            <a:off x="2395923" y="282666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3140089" y="315740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702347"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1949423" y="218998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ball"/>
          <p:cNvSpPr/>
          <p:nvPr/>
        </p:nvSpPr>
        <p:spPr>
          <a:xfrm>
            <a:off x="4024819" y="2884543"/>
            <a:ext cx="99222" cy="99222"/>
          </a:xfrm>
          <a:prstGeom prst="ellipse">
            <a:avLst/>
          </a:prstGeom>
          <a:solidFill>
            <a:srgbClr val="D9641E"/>
          </a:solidFill>
          <a:ln w="9525">
            <a:solidFill>
              <a:srgbClr val="B04E12"/>
            </a:solidFill>
            <a:prstDash val="solid"/>
          </a:ln>
        </p:spPr>
      </p:sp>
      <p:sp>
        <p:nvSpPr>
          <p:cNvPr id="31"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ejercicio que construye nuestra defensa de media cancha, corrido en cada práctica desde secundaria. Cuatro defensores aprenden los tres trabajos que rotan en cada pase: presionar el balón, negar/espacio a un pase, y hundirse a ayudar a dos pases.</a:t>
            </a:r>
            <a:endParaRPr lang="en-US" sz="950" dirty="0"/>
          </a:p>
        </p:txBody>
      </p:sp>
      <p:sp>
        <p:nvSpPr>
          <p:cNvPr id="32" name="notebox-141"/>
          <p:cNvSpPr/>
          <p:nvPr/>
        </p:nvSpPr>
        <p:spPr>
          <a:xfrm>
            <a:off x="4911495" y="2606040"/>
            <a:ext cx="3821025" cy="1143000"/>
          </a:xfrm>
          <a:prstGeom prst="roundRect">
            <a:avLst>
              <a:gd name="adj" fmla="val 4800"/>
            </a:avLst>
          </a:prstGeom>
          <a:solidFill>
            <a:srgbClr val="E3EDF2"/>
          </a:solidFill>
          <a:ln/>
        </p:spPr>
      </p:sp>
      <p:sp>
        <p:nvSpPr>
          <p:cNvPr id="33" name="notelbl-14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4" name="note-14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Segundo swing al ala: los defensores del lado débil se hunden hacia el carril — triángulos por todos lados.</a:t>
            </a:r>
            <a:endParaRPr lang="en-US" sz="1050" dirty="0"/>
          </a:p>
        </p:txBody>
      </p:sp>
      <p:sp>
        <p:nvSpPr>
          <p:cNvPr id="35"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name="Slide 14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DIARIA  ·  PRINCIPIOS DE INDIVIDUAL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Shell — Ayudar y Recuperar</a:t>
            </a:r>
            <a:endParaRPr lang="en-US" sz="2200" dirty="0"/>
          </a:p>
        </p:txBody>
      </p:sp>
      <p:sp>
        <p:nvSpPr>
          <p:cNvPr id="4" name="ph-14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42-0"/>
          <p:cNvSpPr/>
          <p:nvPr/>
        </p:nvSpPr>
        <p:spPr>
          <a:xfrm flipV="1">
            <a:off x="3966940" y="2264405"/>
            <a:ext cx="16537" cy="744166"/>
          </a:xfrm>
          <a:prstGeom prst="line">
            <a:avLst/>
          </a:prstGeom>
          <a:noFill/>
          <a:ln w="19050">
            <a:solidFill>
              <a:srgbClr val="14283A"/>
            </a:solidFill>
            <a:prstDash val="sysDot"/>
          </a:ln>
        </p:spPr>
      </p:sp>
      <p:sp>
        <p:nvSpPr>
          <p:cNvPr id="14" name="tr-142-0"/>
          <p:cNvSpPr/>
          <p:nvPr/>
        </p:nvSpPr>
        <p:spPr>
          <a:xfrm flipH="1" flipV="1">
            <a:off x="3652736" y="1834442"/>
            <a:ext cx="330740" cy="429963"/>
          </a:xfrm>
          <a:prstGeom prst="line">
            <a:avLst/>
          </a:prstGeom>
          <a:noFill/>
          <a:ln w="19050">
            <a:solidFill>
              <a:srgbClr val="14283A"/>
            </a:solidFill>
            <a:prstDash val="sysDot"/>
            <a:tailEnd type="triangle"/>
          </a:ln>
        </p:spPr>
      </p:sp>
      <p:sp>
        <p:nvSpPr>
          <p:cNvPr id="15" name="tr-142-1"/>
          <p:cNvSpPr/>
          <p:nvPr/>
        </p:nvSpPr>
        <p:spPr>
          <a:xfrm flipH="1" flipV="1">
            <a:off x="3851180" y="2032886"/>
            <a:ext cx="33074" cy="1058369"/>
          </a:xfrm>
          <a:prstGeom prst="line">
            <a:avLst/>
          </a:prstGeom>
          <a:noFill/>
          <a:ln w="15875">
            <a:solidFill>
              <a:srgbClr val="A5392E"/>
            </a:solidFill>
            <a:prstDash val="dash"/>
            <a:tailEnd type="triangle"/>
          </a:ln>
        </p:spPr>
      </p:sp>
      <p:sp>
        <p:nvSpPr>
          <p:cNvPr id="16" name="tr-142-2"/>
          <p:cNvSpPr/>
          <p:nvPr/>
        </p:nvSpPr>
        <p:spPr>
          <a:xfrm flipV="1">
            <a:off x="2131330" y="1834442"/>
            <a:ext cx="744166" cy="471305"/>
          </a:xfrm>
          <a:prstGeom prst="line">
            <a:avLst/>
          </a:prstGeom>
          <a:noFill/>
          <a:ln w="15875">
            <a:solidFill>
              <a:srgbClr val="A5392E"/>
            </a:solidFill>
            <a:prstDash val="dash"/>
            <a:tailEnd type="triangle"/>
          </a:ln>
        </p:spPr>
      </p:sp>
      <p:sp>
        <p:nvSpPr>
          <p:cNvPr id="17" name="tr-142-3"/>
          <p:cNvSpPr/>
          <p:nvPr/>
        </p:nvSpPr>
        <p:spPr>
          <a:xfrm flipH="1" flipV="1">
            <a:off x="2164404" y="2363627"/>
            <a:ext cx="413426" cy="578796"/>
          </a:xfrm>
          <a:prstGeom prst="line">
            <a:avLst/>
          </a:prstGeom>
          <a:noFill/>
          <a:ln w="15875">
            <a:solidFill>
              <a:srgbClr val="A5392E"/>
            </a:solidFill>
            <a:prstDash val="dash"/>
            <a:tailEnd type="triangle"/>
          </a:ln>
        </p:spPr>
      </p:sp>
      <p:sp>
        <p:nvSpPr>
          <p:cNvPr id="18"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9"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21"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3545246" y="1726951"/>
            <a:ext cx="214981" cy="214981"/>
          </a:xfrm>
          <a:prstGeom prst="ellipse">
            <a:avLst/>
          </a:prstGeom>
          <a:solidFill>
            <a:srgbClr val="FFFFFF"/>
          </a:solidFill>
          <a:ln w="19050">
            <a:solidFill>
              <a:srgbClr val="14283A"/>
            </a:solidFill>
            <a:prstDash val="solid"/>
          </a:ln>
        </p:spPr>
      </p:sp>
      <p:sp>
        <p:nvSpPr>
          <p:cNvPr id="23" name="!!no3"/>
          <p:cNvSpPr/>
          <p:nvPr/>
        </p:nvSpPr>
        <p:spPr>
          <a:xfrm>
            <a:off x="3545246" y="172695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882785" y="2901080"/>
            <a:ext cx="214981" cy="214981"/>
          </a:xfrm>
          <a:prstGeom prst="ellipse">
            <a:avLst/>
          </a:prstGeom>
          <a:solidFill>
            <a:srgbClr val="FFFFFF"/>
          </a:solidFill>
          <a:ln w="19050">
            <a:solidFill>
              <a:srgbClr val="14283A"/>
            </a:solidFill>
            <a:prstDash val="solid"/>
          </a:ln>
        </p:spPr>
      </p:sp>
      <p:sp>
        <p:nvSpPr>
          <p:cNvPr id="25" name="!!no4"/>
          <p:cNvSpPr/>
          <p:nvPr/>
        </p:nvSpPr>
        <p:spPr>
          <a:xfrm>
            <a:off x="882785"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d1"/>
          <p:cNvSpPr/>
          <p:nvPr/>
        </p:nvSpPr>
        <p:spPr>
          <a:xfrm>
            <a:off x="1982497" y="224786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3140089" y="315740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669273" y="191712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2693589" y="171868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ball"/>
          <p:cNvSpPr/>
          <p:nvPr/>
        </p:nvSpPr>
        <p:spPr>
          <a:xfrm>
            <a:off x="3710616" y="1710414"/>
            <a:ext cx="99222" cy="99222"/>
          </a:xfrm>
          <a:prstGeom prst="ellipse">
            <a:avLst/>
          </a:prstGeom>
          <a:solidFill>
            <a:srgbClr val="D9641E"/>
          </a:solidFill>
          <a:ln w="9525">
            <a:solidFill>
              <a:srgbClr val="B04E12"/>
            </a:solidFill>
            <a:prstDash val="solid"/>
          </a:ln>
        </p:spPr>
      </p:sp>
      <p:sp>
        <p:nvSpPr>
          <p:cNvPr id="31"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ejercicio que construye nuestra defensa de media cancha, corrido en cada práctica desde secundaria. Cuatro defensores aprenden los tres trabajos que rotan en cada pase: presionar el balón, negar/espacio a un pase, y hundirse a ayudar a dos pases.</a:t>
            </a:r>
            <a:endParaRPr lang="en-US" sz="950" dirty="0"/>
          </a:p>
        </p:txBody>
      </p:sp>
      <p:sp>
        <p:nvSpPr>
          <p:cNvPr id="32" name="notebox-142"/>
          <p:cNvSpPr/>
          <p:nvPr/>
        </p:nvSpPr>
        <p:spPr>
          <a:xfrm>
            <a:off x="4911495" y="2606040"/>
            <a:ext cx="3821025" cy="1143000"/>
          </a:xfrm>
          <a:prstGeom prst="roundRect">
            <a:avLst>
              <a:gd name="adj" fmla="val 4800"/>
            </a:avLst>
          </a:prstGeom>
          <a:solidFill>
            <a:srgbClr val="E3EDF2"/>
          </a:solidFill>
          <a:ln/>
        </p:spPr>
      </p:sp>
      <p:sp>
        <p:nvSpPr>
          <p:cNvPr id="33" name="notelbl-14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4" name="note-14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¡Drive por línea de fondo! El ayudante más bajo frena el balón fuera de la pintura; el siguiente hace la X detrás.</a:t>
            </a:r>
            <a:endParaRPr lang="en-US" sz="1050" dirty="0"/>
          </a:p>
        </p:txBody>
      </p:sp>
      <p:sp>
        <p:nvSpPr>
          <p:cNvPr id="35"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name="Slide 14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DIARIA  ·  PRINCIPIOS DE INDIVIDUAL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Shell — Ayudar y Recuperar</a:t>
            </a:r>
            <a:endParaRPr lang="en-US" sz="2200" dirty="0"/>
          </a:p>
        </p:txBody>
      </p:sp>
      <p:sp>
        <p:nvSpPr>
          <p:cNvPr id="4" name="ph-14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43-0"/>
          <p:cNvSpPr/>
          <p:nvPr/>
        </p:nvSpPr>
        <p:spPr>
          <a:xfrm flipH="1">
            <a:off x="3140089" y="3273163"/>
            <a:ext cx="181907" cy="248055"/>
          </a:xfrm>
          <a:prstGeom prst="line">
            <a:avLst/>
          </a:prstGeom>
          <a:noFill/>
          <a:ln w="15875">
            <a:solidFill>
              <a:srgbClr val="A5392E"/>
            </a:solidFill>
            <a:prstDash val="dash"/>
            <a:tailEnd type="triangle"/>
          </a:ln>
        </p:spPr>
      </p:sp>
      <p:sp>
        <p:nvSpPr>
          <p:cNvPr id="14" name="tr-143-1"/>
          <p:cNvSpPr/>
          <p:nvPr/>
        </p:nvSpPr>
        <p:spPr>
          <a:xfrm flipH="1">
            <a:off x="1651757" y="1834442"/>
            <a:ext cx="1223740" cy="1050101"/>
          </a:xfrm>
          <a:prstGeom prst="line">
            <a:avLst/>
          </a:prstGeom>
          <a:noFill/>
          <a:ln w="15875">
            <a:solidFill>
              <a:srgbClr val="A5392E"/>
            </a:solidFill>
            <a:prstDash val="dash"/>
            <a:tailEnd type="triangle"/>
          </a:ln>
        </p:spPr>
      </p:sp>
      <p:sp>
        <p:nvSpPr>
          <p:cNvPr id="15" name="tr-143-2"/>
          <p:cNvSpPr/>
          <p:nvPr/>
        </p:nvSpPr>
        <p:spPr>
          <a:xfrm>
            <a:off x="2164404" y="2363627"/>
            <a:ext cx="231518" cy="892999"/>
          </a:xfrm>
          <a:prstGeom prst="line">
            <a:avLst/>
          </a:prstGeom>
          <a:noFill/>
          <a:ln w="15875">
            <a:solidFill>
              <a:srgbClr val="A5392E"/>
            </a:solidFill>
            <a:prstDash val="dash"/>
            <a:tailEnd type="triangle"/>
          </a:ln>
        </p:spPr>
      </p:sp>
      <p:sp>
        <p:nvSpPr>
          <p:cNvPr id="16" name="trp-143"/>
          <p:cNvSpPr/>
          <p:nvPr/>
        </p:nvSpPr>
        <p:spPr>
          <a:xfrm flipH="1">
            <a:off x="3247579" y="1760025"/>
            <a:ext cx="512648" cy="1959637"/>
          </a:xfrm>
          <a:prstGeom prst="line">
            <a:avLst/>
          </a:prstGeom>
          <a:noFill/>
          <a:ln w="19050">
            <a:solidFill>
              <a:srgbClr val="2E7391"/>
            </a:solidFill>
            <a:prstDash val="dash"/>
            <a:tailEnd type="triangle"/>
          </a:ln>
        </p:spPr>
      </p:sp>
      <p:sp>
        <p:nvSpPr>
          <p:cNvPr id="17"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8"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20"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3545246" y="1726951"/>
            <a:ext cx="214981" cy="214981"/>
          </a:xfrm>
          <a:prstGeom prst="ellipse">
            <a:avLst/>
          </a:prstGeom>
          <a:solidFill>
            <a:srgbClr val="FFFFFF"/>
          </a:solidFill>
          <a:ln w="19050">
            <a:solidFill>
              <a:srgbClr val="14283A"/>
            </a:solidFill>
            <a:prstDash val="solid"/>
          </a:ln>
        </p:spPr>
      </p:sp>
      <p:sp>
        <p:nvSpPr>
          <p:cNvPr id="22" name="!!no3"/>
          <p:cNvSpPr/>
          <p:nvPr/>
        </p:nvSpPr>
        <p:spPr>
          <a:xfrm>
            <a:off x="3545246" y="172695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882785" y="2901080"/>
            <a:ext cx="214981" cy="214981"/>
          </a:xfrm>
          <a:prstGeom prst="ellipse">
            <a:avLst/>
          </a:prstGeom>
          <a:solidFill>
            <a:srgbClr val="FFFFFF"/>
          </a:solidFill>
          <a:ln w="19050">
            <a:solidFill>
              <a:srgbClr val="14283A"/>
            </a:solidFill>
            <a:prstDash val="solid"/>
          </a:ln>
        </p:spPr>
      </p:sp>
      <p:sp>
        <p:nvSpPr>
          <p:cNvPr id="24" name="!!no4"/>
          <p:cNvSpPr/>
          <p:nvPr/>
        </p:nvSpPr>
        <p:spPr>
          <a:xfrm>
            <a:off x="882785"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d1"/>
          <p:cNvSpPr/>
          <p:nvPr/>
        </p:nvSpPr>
        <p:spPr>
          <a:xfrm>
            <a:off x="2214015" y="314086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6" name="!!d2"/>
          <p:cNvSpPr/>
          <p:nvPr/>
        </p:nvSpPr>
        <p:spPr>
          <a:xfrm>
            <a:off x="2958181" y="340545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7" name="!!d3"/>
          <p:cNvSpPr/>
          <p:nvPr/>
        </p:nvSpPr>
        <p:spPr>
          <a:xfrm>
            <a:off x="3669273" y="191712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8" name="!!d4"/>
          <p:cNvSpPr/>
          <p:nvPr/>
        </p:nvSpPr>
        <p:spPr>
          <a:xfrm>
            <a:off x="1469849" y="276878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9"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30"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ejercicio que construye nuestra defensa de media cancha, corrido en cada práctica desde secundaria. Cuatro defensores aprenden los tres trabajos que rotan en cada pase: presionar el balón, negar/espacio a un pase, y hundirse a ayudar a dos pases.</a:t>
            </a:r>
            <a:endParaRPr lang="en-US" sz="950" dirty="0"/>
          </a:p>
        </p:txBody>
      </p:sp>
      <p:sp>
        <p:nvSpPr>
          <p:cNvPr id="31" name="notebox-143"/>
          <p:cNvSpPr/>
          <p:nvPr/>
        </p:nvSpPr>
        <p:spPr>
          <a:xfrm>
            <a:off x="4911495" y="2606040"/>
            <a:ext cx="3821025" cy="1143000"/>
          </a:xfrm>
          <a:prstGeom prst="roundRect">
            <a:avLst>
              <a:gd name="adj" fmla="val 4800"/>
            </a:avLst>
          </a:prstGeom>
          <a:solidFill>
            <a:srgbClr val="E3EDF2"/>
          </a:solidFill>
          <a:ln/>
        </p:spPr>
      </p:sp>
      <p:sp>
        <p:nvSpPr>
          <p:cNvPr id="32" name="notelbl-14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33" name="note-14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pase afuera: cierre corto y recupera el shell. La ayuda creó caos — la recuperación lo vuelve orden.</a:t>
            </a:r>
            <a:endParaRPr lang="en-US" sz="1050" dirty="0"/>
          </a:p>
        </p:txBody>
      </p:sp>
      <p:sp>
        <p:nvSpPr>
          <p:cNvPr id="34" name="kp-143"/>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5" name="kpl-143"/>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Muévete mientras el balón está EN EL AIRE — llega con la recepción, nunca después.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Balón–Tú–Hombre: lejos del balón siempre ves ambos. Pierdes visión, pierdes tu trabajo.</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 ayuda frena el balón; el SIGUIENTE defensor cubre al hombre del ayudante (la X). Una rotación, no dos apuestas.</a:t>
            </a:r>
            <a:endParaRPr lang="en-US" sz="8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name="Slide 14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BASE  ·  INDIVIDUAL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Pack Line — Defensa Base</a:t>
            </a:r>
            <a:endParaRPr lang="en-US" sz="2200" dirty="0"/>
          </a:p>
        </p:txBody>
      </p:sp>
      <p:sp>
        <p:nvSpPr>
          <p:cNvPr id="4" name="ph-14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4"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6"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18"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2"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2296700" y="347160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1635220"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2958181"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1387164" y="190059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586098"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Nuestra identidad de media cancha desde secundaria. Un defensor presiona el balón; los otros cuatro mantienen los dos pies dentro de un arco imaginario medio metro adentro de la línea de tres — el 'pack'. Los espacios se llenan antes de que el drive empiece.</a:t>
            </a:r>
            <a:endParaRPr lang="en-US" sz="950" dirty="0"/>
          </a:p>
        </p:txBody>
      </p:sp>
      <p:sp>
        <p:nvSpPr>
          <p:cNvPr id="30" name="notebox-144"/>
          <p:cNvSpPr/>
          <p:nvPr/>
        </p:nvSpPr>
        <p:spPr>
          <a:xfrm>
            <a:off x="4911495" y="2606040"/>
            <a:ext cx="3821025" cy="1143000"/>
          </a:xfrm>
          <a:prstGeom prst="roundRect">
            <a:avLst>
              <a:gd name="adj" fmla="val 4800"/>
            </a:avLst>
          </a:prstGeom>
          <a:solidFill>
            <a:srgbClr val="E3EDF2"/>
          </a:solidFill>
          <a:ln/>
        </p:spPr>
      </p:sp>
      <p:sp>
        <p:nvSpPr>
          <p:cNvPr id="31" name="notelbl-14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2" name="note-14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Defensa base cada posesión. Hecha para equipos que quieren amurallar la pintura, defender sin faltas y rebotear desde posición.</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name="Slide 14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BASE  ·  INDIVIDUAL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Pack Line — Defensa Base</a:t>
            </a:r>
            <a:endParaRPr lang="en-US" sz="2200" dirty="0"/>
          </a:p>
        </p:txBody>
      </p:sp>
      <p:sp>
        <p:nvSpPr>
          <p:cNvPr id="4" name="ph-14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3</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45-0"/>
          <p:cNvSpPr/>
          <p:nvPr/>
        </p:nvSpPr>
        <p:spPr>
          <a:xfrm>
            <a:off x="3140089" y="2967228"/>
            <a:ext cx="578796" cy="90954"/>
          </a:xfrm>
          <a:prstGeom prst="line">
            <a:avLst/>
          </a:prstGeom>
          <a:noFill/>
          <a:ln w="15875">
            <a:solidFill>
              <a:srgbClr val="A5392E"/>
            </a:solidFill>
            <a:prstDash val="dash"/>
            <a:tailEnd type="triangle"/>
          </a:ln>
        </p:spPr>
      </p:sp>
      <p:sp>
        <p:nvSpPr>
          <p:cNvPr id="14" name="tr-145-1"/>
          <p:cNvSpPr/>
          <p:nvPr/>
        </p:nvSpPr>
        <p:spPr>
          <a:xfrm flipV="1">
            <a:off x="2478608" y="3091256"/>
            <a:ext cx="248055" cy="496111"/>
          </a:xfrm>
          <a:prstGeom prst="line">
            <a:avLst/>
          </a:prstGeom>
          <a:noFill/>
          <a:ln w="15875">
            <a:solidFill>
              <a:srgbClr val="A5392E"/>
            </a:solidFill>
            <a:prstDash val="dash"/>
            <a:tailEnd type="triangle"/>
          </a:ln>
        </p:spPr>
      </p:sp>
      <p:sp>
        <p:nvSpPr>
          <p:cNvPr id="15" name="tr-145-2"/>
          <p:cNvSpPr/>
          <p:nvPr/>
        </p:nvSpPr>
        <p:spPr>
          <a:xfrm flipV="1">
            <a:off x="1817127" y="2801858"/>
            <a:ext cx="289398" cy="165370"/>
          </a:xfrm>
          <a:prstGeom prst="line">
            <a:avLst/>
          </a:prstGeom>
          <a:noFill/>
          <a:ln w="15875">
            <a:solidFill>
              <a:srgbClr val="A5392E"/>
            </a:solidFill>
            <a:prstDash val="dash"/>
            <a:tailEnd type="triangle"/>
          </a:ln>
        </p:spPr>
      </p:sp>
      <p:sp>
        <p:nvSpPr>
          <p:cNvPr id="16" name="trp-145"/>
          <p:cNvSpPr/>
          <p:nvPr/>
        </p:nvSpPr>
        <p:spPr>
          <a:xfrm flipV="1">
            <a:off x="2586098" y="3016839"/>
            <a:ext cx="1364304" cy="785509"/>
          </a:xfrm>
          <a:prstGeom prst="line">
            <a:avLst/>
          </a:prstGeom>
          <a:noFill/>
          <a:ln w="19050">
            <a:solidFill>
              <a:srgbClr val="2E7391"/>
            </a:solidFill>
            <a:prstDash val="dash"/>
            <a:tailEnd type="triangle"/>
          </a:ln>
        </p:spPr>
      </p:sp>
      <p:sp>
        <p:nvSpPr>
          <p:cNvPr id="17"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8"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0"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2"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4"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6"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2544756"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1924617"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3536977" y="29424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1387164" y="190059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2586098"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Nuestra identidad de media cancha desde secundaria. Un defensor presiona el balón; los otros cuatro mantienen los dos pies dentro de un arco imaginario medio metro adentro de la línea de tres — el 'pack'. Los espacios se llenan antes de que el drive empiece.</a:t>
            </a:r>
            <a:endParaRPr lang="en-US" sz="950" dirty="0"/>
          </a:p>
        </p:txBody>
      </p:sp>
      <p:sp>
        <p:nvSpPr>
          <p:cNvPr id="34" name="notebox-145"/>
          <p:cNvSpPr/>
          <p:nvPr/>
        </p:nvSpPr>
        <p:spPr>
          <a:xfrm>
            <a:off x="4911495" y="2606040"/>
            <a:ext cx="3821025" cy="1143000"/>
          </a:xfrm>
          <a:prstGeom prst="roundRect">
            <a:avLst>
              <a:gd name="adj" fmla="val 4800"/>
            </a:avLst>
          </a:prstGeom>
          <a:solidFill>
            <a:srgbClr val="E3EDF2"/>
          </a:solidFill>
          <a:ln/>
        </p:spPr>
      </p:sp>
      <p:sp>
        <p:nvSpPr>
          <p:cNvPr id="35" name="notelbl-14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6" name="note-14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Balón al ala: X3 cierra corto; los demás ya tienen los dos pies dentro del pack.</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name="Slide 14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BASE  ·  INDIVIDUAL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Pack Line — Defensa Base</a:t>
            </a:r>
            <a:endParaRPr lang="en-US" sz="2200" dirty="0"/>
          </a:p>
        </p:txBody>
      </p:sp>
      <p:sp>
        <p:nvSpPr>
          <p:cNvPr id="4" name="ph-14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3</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46-0"/>
          <p:cNvSpPr/>
          <p:nvPr/>
        </p:nvSpPr>
        <p:spPr>
          <a:xfrm flipH="1" flipV="1">
            <a:off x="3454292" y="2942422"/>
            <a:ext cx="388620" cy="148833"/>
          </a:xfrm>
          <a:prstGeom prst="line">
            <a:avLst/>
          </a:prstGeom>
          <a:noFill/>
          <a:ln w="19050">
            <a:solidFill>
              <a:srgbClr val="14283A"/>
            </a:solidFill>
            <a:prstDash val="sysDot"/>
            <a:tailEnd type="triangle"/>
          </a:ln>
        </p:spPr>
      </p:sp>
      <p:sp>
        <p:nvSpPr>
          <p:cNvPr id="14" name="tr-146-1"/>
          <p:cNvSpPr/>
          <p:nvPr/>
        </p:nvSpPr>
        <p:spPr>
          <a:xfrm flipV="1">
            <a:off x="2726663" y="2975497"/>
            <a:ext cx="314203" cy="115759"/>
          </a:xfrm>
          <a:prstGeom prst="line">
            <a:avLst/>
          </a:prstGeom>
          <a:noFill/>
          <a:ln w="15875">
            <a:solidFill>
              <a:srgbClr val="A5392E"/>
            </a:solidFill>
            <a:prstDash val="dash"/>
          </a:ln>
        </p:spPr>
      </p:sp>
      <p:sp>
        <p:nvSpPr>
          <p:cNvPr id="15" name="tr-146-1"/>
          <p:cNvSpPr/>
          <p:nvPr/>
        </p:nvSpPr>
        <p:spPr>
          <a:xfrm flipH="1">
            <a:off x="2892033" y="2975497"/>
            <a:ext cx="148833" cy="66148"/>
          </a:xfrm>
          <a:prstGeom prst="line">
            <a:avLst/>
          </a:prstGeom>
          <a:noFill/>
          <a:ln w="15875">
            <a:solidFill>
              <a:srgbClr val="A5392E"/>
            </a:solidFill>
            <a:prstDash val="dash"/>
            <a:tailEnd type="triangle"/>
          </a:ln>
        </p:spPr>
      </p:sp>
      <p:sp>
        <p:nvSpPr>
          <p:cNvPr id="16"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7"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9"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3346801" y="2834932"/>
            <a:ext cx="214981" cy="214981"/>
          </a:xfrm>
          <a:prstGeom prst="ellipse">
            <a:avLst/>
          </a:prstGeom>
          <a:solidFill>
            <a:srgbClr val="FFFFFF"/>
          </a:solidFill>
          <a:ln w="19050">
            <a:solidFill>
              <a:srgbClr val="14283A"/>
            </a:solidFill>
            <a:prstDash val="solid"/>
          </a:ln>
        </p:spPr>
      </p:sp>
      <p:sp>
        <p:nvSpPr>
          <p:cNvPr id="21" name="!!no3"/>
          <p:cNvSpPr/>
          <p:nvPr/>
        </p:nvSpPr>
        <p:spPr>
          <a:xfrm>
            <a:off x="3346801" y="283493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5"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2710126" y="292588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1924617"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536977" y="29424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1387164" y="190059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2586098"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3512171" y="2818395"/>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Nuestra identidad de media cancha desde secundaria. Un defensor presiona el balón; los otros cuatro mantienen los dos pies dentro de un arco imaginario medio metro adentro de la línea de tres — el 'pack'. Los espacios se llenan antes de que el drive empiece.</a:t>
            </a:r>
            <a:endParaRPr lang="en-US" sz="950" dirty="0"/>
          </a:p>
        </p:txBody>
      </p:sp>
      <p:sp>
        <p:nvSpPr>
          <p:cNvPr id="33" name="notebox-146"/>
          <p:cNvSpPr/>
          <p:nvPr/>
        </p:nvSpPr>
        <p:spPr>
          <a:xfrm>
            <a:off x="4911495" y="2606040"/>
            <a:ext cx="3821025" cy="1143000"/>
          </a:xfrm>
          <a:prstGeom prst="roundRect">
            <a:avLst>
              <a:gd name="adj" fmla="val 4800"/>
            </a:avLst>
          </a:prstGeom>
          <a:solidFill>
            <a:srgbClr val="E3EDF2"/>
          </a:solidFill>
          <a:ln/>
        </p:spPr>
      </p:sp>
      <p:sp>
        <p:nvSpPr>
          <p:cNvPr id="34" name="notelbl-14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5" name="note-14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intento de drive al medio choca contra una pared — el espacio se llenó antes de que el drive empezara. Devuelto.</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name="Slide 14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BASE  ·  INDIVIDUAL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Pack Line — Defensa Base</a:t>
            </a:r>
            <a:endParaRPr lang="en-US" sz="2200" dirty="0"/>
          </a:p>
        </p:txBody>
      </p:sp>
      <p:sp>
        <p:nvSpPr>
          <p:cNvPr id="4" name="ph-14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3</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47-0"/>
          <p:cNvSpPr/>
          <p:nvPr/>
        </p:nvSpPr>
        <p:spPr>
          <a:xfrm flipH="1">
            <a:off x="2519950" y="3041645"/>
            <a:ext cx="372083" cy="463037"/>
          </a:xfrm>
          <a:prstGeom prst="line">
            <a:avLst/>
          </a:prstGeom>
          <a:noFill/>
          <a:ln w="15875">
            <a:solidFill>
              <a:srgbClr val="A5392E"/>
            </a:solidFill>
            <a:prstDash val="dash"/>
            <a:tailEnd type="triangle"/>
          </a:ln>
        </p:spPr>
      </p:sp>
      <p:sp>
        <p:nvSpPr>
          <p:cNvPr id="14" name="tr-147-1"/>
          <p:cNvSpPr/>
          <p:nvPr/>
        </p:nvSpPr>
        <p:spPr>
          <a:xfrm flipH="1" flipV="1">
            <a:off x="3264116" y="3008571"/>
            <a:ext cx="454768" cy="49611"/>
          </a:xfrm>
          <a:prstGeom prst="line">
            <a:avLst/>
          </a:prstGeom>
          <a:noFill/>
          <a:ln w="15875">
            <a:solidFill>
              <a:srgbClr val="A5392E"/>
            </a:solidFill>
            <a:prstDash val="dash"/>
            <a:tailEnd type="triangle"/>
          </a:ln>
        </p:spPr>
      </p:sp>
      <p:sp>
        <p:nvSpPr>
          <p:cNvPr id="15" name="trp-147"/>
          <p:cNvSpPr/>
          <p:nvPr/>
        </p:nvSpPr>
        <p:spPr>
          <a:xfrm flipH="1">
            <a:off x="2586098" y="2868006"/>
            <a:ext cx="975684" cy="934342"/>
          </a:xfrm>
          <a:prstGeom prst="line">
            <a:avLst/>
          </a:prstGeom>
          <a:noFill/>
          <a:ln w="19050">
            <a:solidFill>
              <a:srgbClr val="2E7391"/>
            </a:solidFill>
            <a:prstDash val="dash"/>
            <a:tailEnd type="triangle"/>
          </a:ln>
        </p:spPr>
      </p:sp>
      <p:sp>
        <p:nvSpPr>
          <p:cNvPr id="16"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7"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9"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3346801" y="2834932"/>
            <a:ext cx="214981" cy="214981"/>
          </a:xfrm>
          <a:prstGeom prst="ellipse">
            <a:avLst/>
          </a:prstGeom>
          <a:solidFill>
            <a:srgbClr val="FFFFFF"/>
          </a:solidFill>
          <a:ln w="19050">
            <a:solidFill>
              <a:srgbClr val="14283A"/>
            </a:solidFill>
            <a:prstDash val="solid"/>
          </a:ln>
        </p:spPr>
      </p:sp>
      <p:sp>
        <p:nvSpPr>
          <p:cNvPr id="21" name="!!no3"/>
          <p:cNvSpPr/>
          <p:nvPr/>
        </p:nvSpPr>
        <p:spPr>
          <a:xfrm>
            <a:off x="3346801" y="283493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5"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2338043" y="33889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1924617"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082209" y="289281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1387164" y="190059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2586098"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Nuestra identidad de media cancha desde secundaria. Un defensor presiona el balón; los otros cuatro mantienen los dos pies dentro de un arco imaginario medio metro adentro de la línea de tres — el 'pack'. Los espacios se llenan antes de que el drive empiece.</a:t>
            </a:r>
            <a:endParaRPr lang="en-US" sz="950" dirty="0"/>
          </a:p>
        </p:txBody>
      </p:sp>
      <p:sp>
        <p:nvSpPr>
          <p:cNvPr id="33" name="notebox-147"/>
          <p:cNvSpPr/>
          <p:nvPr/>
        </p:nvSpPr>
        <p:spPr>
          <a:xfrm>
            <a:off x="4911495" y="2606040"/>
            <a:ext cx="3821025" cy="1143000"/>
          </a:xfrm>
          <a:prstGeom prst="roundRect">
            <a:avLst>
              <a:gd name="adj" fmla="val 4800"/>
            </a:avLst>
          </a:prstGeom>
          <a:solidFill>
            <a:srgbClr val="E3EDF2"/>
          </a:solidFill>
          <a:ln/>
        </p:spPr>
      </p:sp>
      <p:sp>
        <p:nvSpPr>
          <p:cNvPr id="34" name="notelbl-14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5" name="note-14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Swing de vuelta afuera: cierre corto en la recepción, el pack se rearma detrás. Cada pase, la misma foto.</a:t>
            </a:r>
            <a:endParaRPr lang="en-US" sz="1050" dirty="0"/>
          </a:p>
        </p:txBody>
      </p:sp>
      <p:sp>
        <p:nvSpPr>
          <p:cNvPr id="36" name="kp-147"/>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7" name="kpl-147"/>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Contener vence a robar: pocas apuestas, pocas faltas, ninguna canasta fácil.</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Con balón: influye hacia la banda y el fondo. Sin balón: dos pies en el pack, punto.</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Cierre CORTO — quita el drive, disputa tarde y alto. Que te pasen por al lado es peor que un triple abierto aquí.</a:t>
            </a:r>
            <a:endParaRPr lang="en-US" sz="850" dirty="0"/>
          </a:p>
        </p:txBody>
      </p:sp>
      <p:sp>
        <p:nvSpPr>
          <p:cNvPr id="3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name="Slide 14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DE ZONA  ·  ZONA PRINCIPAL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Zona 1-3-1 — Base (Sin Trampas)</a:t>
            </a:r>
            <a:endParaRPr lang="en-US" sz="2200" dirty="0"/>
          </a:p>
        </p:txBody>
      </p:sp>
      <p:sp>
        <p:nvSpPr>
          <p:cNvPr id="4" name="ph-14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14"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6"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18"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2296700" y="351295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1221794"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3371607"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2296700" y="14044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296700" y="214864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2536487" y="3711394"/>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Nuestra zona principal: un cazador arriba, tres a lo ancho de la línea de tiros libres extendida, un corredor dueño de toda la línea de fondo. Esta es la versión DISCIPLINADA — sin trampas, sin apuestas, solo brazos largos en cada línea de pase y una forma que quita el medio. Como es idéntica a nuestra 1-3-1 de trampas, la ofensiva nunca sabe cuál viene.</a:t>
            </a:r>
            <a:endParaRPr lang="en-US" sz="950" dirty="0"/>
          </a:p>
        </p:txBody>
      </p:sp>
      <p:sp>
        <p:nvSpPr>
          <p:cNvPr id="30" name="notebox-148"/>
          <p:cNvSpPr/>
          <p:nvPr/>
        </p:nvSpPr>
        <p:spPr>
          <a:xfrm>
            <a:off x="4911495" y="2606040"/>
            <a:ext cx="3821025" cy="1143000"/>
          </a:xfrm>
          <a:prstGeom prst="roundRect">
            <a:avLst>
              <a:gd name="adj" fmla="val 4800"/>
            </a:avLst>
          </a:prstGeom>
          <a:solidFill>
            <a:srgbClr val="E3EDF2"/>
          </a:solidFill>
          <a:ln/>
        </p:spPr>
      </p:sp>
      <p:sp>
        <p:nvSpPr>
          <p:cNvPr id="31" name="notelbl-14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2" name="note-14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Tramos largos de zona: cortar el ritmo, proteger las faltas, acortar partidos. Combínala con la versión de trampas con una señal — misma alineación, otra intención. La animación corre el ciclo completo de vuelta a la base.</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name="Slide 14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DE ZONA  ·  ZONA PRINCIPAL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Zona 1-3-1 — Base (Sin Trampas)</a:t>
            </a:r>
            <a:endParaRPr lang="en-US" sz="2200" dirty="0"/>
          </a:p>
        </p:txBody>
      </p:sp>
      <p:sp>
        <p:nvSpPr>
          <p:cNvPr id="4" name="ph-14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49-0"/>
          <p:cNvSpPr/>
          <p:nvPr/>
        </p:nvSpPr>
        <p:spPr>
          <a:xfrm flipV="1">
            <a:off x="2478608" y="3421996"/>
            <a:ext cx="496111" cy="206713"/>
          </a:xfrm>
          <a:prstGeom prst="line">
            <a:avLst/>
          </a:prstGeom>
          <a:noFill/>
          <a:ln w="15875">
            <a:solidFill>
              <a:srgbClr val="A5392E"/>
            </a:solidFill>
            <a:prstDash val="dash"/>
            <a:tailEnd type="triangle"/>
          </a:ln>
        </p:spPr>
      </p:sp>
      <p:sp>
        <p:nvSpPr>
          <p:cNvPr id="14" name="tr-149-1"/>
          <p:cNvSpPr/>
          <p:nvPr/>
        </p:nvSpPr>
        <p:spPr>
          <a:xfrm>
            <a:off x="3553514" y="2801858"/>
            <a:ext cx="231518" cy="223250"/>
          </a:xfrm>
          <a:prstGeom prst="line">
            <a:avLst/>
          </a:prstGeom>
          <a:noFill/>
          <a:ln w="15875">
            <a:solidFill>
              <a:srgbClr val="A5392E"/>
            </a:solidFill>
            <a:prstDash val="dash"/>
            <a:tailEnd type="triangle"/>
          </a:ln>
        </p:spPr>
      </p:sp>
      <p:sp>
        <p:nvSpPr>
          <p:cNvPr id="15" name="tr-149-2"/>
          <p:cNvSpPr/>
          <p:nvPr/>
        </p:nvSpPr>
        <p:spPr>
          <a:xfrm>
            <a:off x="2478608" y="2264405"/>
            <a:ext cx="289398" cy="41343"/>
          </a:xfrm>
          <a:prstGeom prst="line">
            <a:avLst/>
          </a:prstGeom>
          <a:noFill/>
          <a:ln w="15875">
            <a:solidFill>
              <a:srgbClr val="A5392E"/>
            </a:solidFill>
            <a:prstDash val="dash"/>
            <a:tailEnd type="triangle"/>
          </a:ln>
        </p:spPr>
      </p:sp>
      <p:sp>
        <p:nvSpPr>
          <p:cNvPr id="16" name="tr-149-3"/>
          <p:cNvSpPr/>
          <p:nvPr/>
        </p:nvSpPr>
        <p:spPr>
          <a:xfrm>
            <a:off x="2478608" y="1520239"/>
            <a:ext cx="496111" cy="41343"/>
          </a:xfrm>
          <a:prstGeom prst="line">
            <a:avLst/>
          </a:prstGeom>
          <a:noFill/>
          <a:ln w="15875">
            <a:solidFill>
              <a:srgbClr val="A5392E"/>
            </a:solidFill>
            <a:prstDash val="dash"/>
            <a:tailEnd type="triangle"/>
          </a:ln>
        </p:spPr>
      </p:sp>
      <p:sp>
        <p:nvSpPr>
          <p:cNvPr id="17" name="tr-149-4"/>
          <p:cNvSpPr/>
          <p:nvPr/>
        </p:nvSpPr>
        <p:spPr>
          <a:xfrm flipV="1">
            <a:off x="1403701" y="2553802"/>
            <a:ext cx="578796" cy="248055"/>
          </a:xfrm>
          <a:prstGeom prst="line">
            <a:avLst/>
          </a:prstGeom>
          <a:noFill/>
          <a:ln w="15875">
            <a:solidFill>
              <a:srgbClr val="A5392E"/>
            </a:solidFill>
            <a:prstDash val="dash"/>
            <a:tailEnd type="triangle"/>
          </a:ln>
        </p:spPr>
      </p:sp>
      <p:sp>
        <p:nvSpPr>
          <p:cNvPr id="18" name="trp-149"/>
          <p:cNvSpPr/>
          <p:nvPr/>
        </p:nvSpPr>
        <p:spPr>
          <a:xfrm flipV="1">
            <a:off x="2586098" y="3016839"/>
            <a:ext cx="1364304" cy="744166"/>
          </a:xfrm>
          <a:prstGeom prst="line">
            <a:avLst/>
          </a:prstGeom>
          <a:noFill/>
          <a:ln w="19050">
            <a:solidFill>
              <a:srgbClr val="2E7391"/>
            </a:solidFill>
            <a:prstDash val="dash"/>
            <a:tailEnd type="triangle"/>
          </a:ln>
        </p:spPr>
      </p:sp>
      <p:sp>
        <p:nvSpPr>
          <p:cNvPr id="19"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20"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8"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792811" y="330623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1800590" y="243804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3603125" y="290934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2792811" y="14458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586098" y="218998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Nuestra zona principal: un cazador arriba, tres a lo ancho de la línea de tiros libres extendida, un corredor dueño de toda la línea de fondo. Esta es la versión DISCIPLINADA — sin trampas, sin apuestas, solo brazos largos en cada línea de pase y una forma que quita el medio. Como es idéntica a nuestra 1-3-1 de trampas, la ofensiva nunca sabe cuál viene.</a:t>
            </a:r>
            <a:endParaRPr lang="en-US" sz="950" dirty="0"/>
          </a:p>
        </p:txBody>
      </p:sp>
      <p:sp>
        <p:nvSpPr>
          <p:cNvPr id="36" name="notebox-149"/>
          <p:cNvSpPr/>
          <p:nvPr/>
        </p:nvSpPr>
        <p:spPr>
          <a:xfrm>
            <a:off x="4911495" y="2606040"/>
            <a:ext cx="3821025" cy="1143000"/>
          </a:xfrm>
          <a:prstGeom prst="roundRect">
            <a:avLst>
              <a:gd name="adj" fmla="val 4800"/>
            </a:avLst>
          </a:prstGeom>
          <a:solidFill>
            <a:srgbClr val="E3EDF2"/>
          </a:solidFill>
          <a:ln/>
        </p:spPr>
      </p:sp>
      <p:sp>
        <p:nvSpPr>
          <p:cNvPr id="37" name="notelbl-14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8" name="note-14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Recepción en el ala: el ala toma el balón, el cazador se inclina para matar la reversión fácil — posición, no presión.</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name="Slide 15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DE ZONA  ·  ZONA PRINCIPAL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Zona 1-3-1 — Base (Sin Trampas)</a:t>
            </a:r>
            <a:endParaRPr lang="en-US" sz="2200" dirty="0"/>
          </a:p>
        </p:txBody>
      </p:sp>
      <p:sp>
        <p:nvSpPr>
          <p:cNvPr id="4" name="ph-15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50-0"/>
          <p:cNvSpPr/>
          <p:nvPr/>
        </p:nvSpPr>
        <p:spPr>
          <a:xfrm>
            <a:off x="2974718" y="1561581"/>
            <a:ext cx="1074906" cy="57880"/>
          </a:xfrm>
          <a:prstGeom prst="line">
            <a:avLst/>
          </a:prstGeom>
          <a:noFill/>
          <a:ln w="15875">
            <a:solidFill>
              <a:srgbClr val="A5392E"/>
            </a:solidFill>
            <a:prstDash val="dash"/>
            <a:tailEnd type="triangle"/>
          </a:ln>
        </p:spPr>
      </p:sp>
      <p:sp>
        <p:nvSpPr>
          <p:cNvPr id="14" name="tr-150-1"/>
          <p:cNvSpPr/>
          <p:nvPr/>
        </p:nvSpPr>
        <p:spPr>
          <a:xfrm flipH="1" flipV="1">
            <a:off x="3553514" y="2264405"/>
            <a:ext cx="231518" cy="760703"/>
          </a:xfrm>
          <a:prstGeom prst="line">
            <a:avLst/>
          </a:prstGeom>
          <a:noFill/>
          <a:ln w="15875">
            <a:solidFill>
              <a:srgbClr val="A5392E"/>
            </a:solidFill>
            <a:prstDash val="dash"/>
            <a:tailEnd type="triangle"/>
          </a:ln>
        </p:spPr>
      </p:sp>
      <p:sp>
        <p:nvSpPr>
          <p:cNvPr id="15" name="tr-150-2"/>
          <p:cNvSpPr/>
          <p:nvPr/>
        </p:nvSpPr>
        <p:spPr>
          <a:xfrm flipV="1">
            <a:off x="2768006" y="2016349"/>
            <a:ext cx="165370" cy="289398"/>
          </a:xfrm>
          <a:prstGeom prst="line">
            <a:avLst/>
          </a:prstGeom>
          <a:noFill/>
          <a:ln w="15875">
            <a:solidFill>
              <a:srgbClr val="A5392E"/>
            </a:solidFill>
            <a:prstDash val="dash"/>
            <a:tailEnd type="triangle"/>
          </a:ln>
        </p:spPr>
      </p:sp>
      <p:sp>
        <p:nvSpPr>
          <p:cNvPr id="16" name="tr-150-3"/>
          <p:cNvSpPr/>
          <p:nvPr/>
        </p:nvSpPr>
        <p:spPr>
          <a:xfrm flipV="1">
            <a:off x="2974718" y="3215283"/>
            <a:ext cx="248055" cy="206713"/>
          </a:xfrm>
          <a:prstGeom prst="line">
            <a:avLst/>
          </a:prstGeom>
          <a:noFill/>
          <a:ln w="15875">
            <a:solidFill>
              <a:srgbClr val="A5392E"/>
            </a:solidFill>
            <a:prstDash val="dash"/>
            <a:tailEnd type="triangle"/>
          </a:ln>
        </p:spPr>
      </p:sp>
      <p:sp>
        <p:nvSpPr>
          <p:cNvPr id="17" name="trp-150"/>
          <p:cNvSpPr/>
          <p:nvPr/>
        </p:nvSpPr>
        <p:spPr>
          <a:xfrm flipV="1">
            <a:off x="3950403" y="1404479"/>
            <a:ext cx="355546" cy="1612360"/>
          </a:xfrm>
          <a:prstGeom prst="line">
            <a:avLst/>
          </a:prstGeom>
          <a:noFill/>
          <a:ln w="19050">
            <a:solidFill>
              <a:srgbClr val="2E7391"/>
            </a:solidFill>
            <a:prstDash val="dash"/>
            <a:tailEnd type="triangle"/>
          </a:ln>
        </p:spPr>
      </p:sp>
      <p:sp>
        <p:nvSpPr>
          <p:cNvPr id="18"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19"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1"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3"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5"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7"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8" name="!!d1"/>
          <p:cNvSpPr/>
          <p:nvPr/>
        </p:nvSpPr>
        <p:spPr>
          <a:xfrm>
            <a:off x="3040866" y="309952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9" name="!!d2"/>
          <p:cNvSpPr/>
          <p:nvPr/>
        </p:nvSpPr>
        <p:spPr>
          <a:xfrm>
            <a:off x="1800590" y="243804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0" name="!!d3"/>
          <p:cNvSpPr/>
          <p:nvPr/>
        </p:nvSpPr>
        <p:spPr>
          <a:xfrm>
            <a:off x="3371607" y="214864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1" name="!!d4"/>
          <p:cNvSpPr/>
          <p:nvPr/>
        </p:nvSpPr>
        <p:spPr>
          <a:xfrm>
            <a:off x="3867717" y="150370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2" name="!!d5"/>
          <p:cNvSpPr/>
          <p:nvPr/>
        </p:nvSpPr>
        <p:spPr>
          <a:xfrm>
            <a:off x="2751469" y="190059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3" name="!!ball"/>
          <p:cNvSpPr/>
          <p:nvPr/>
        </p:nvSpPr>
        <p:spPr>
          <a:xfrm>
            <a:off x="4256337" y="1354868"/>
            <a:ext cx="99222" cy="99222"/>
          </a:xfrm>
          <a:prstGeom prst="ellipse">
            <a:avLst/>
          </a:prstGeom>
          <a:solidFill>
            <a:srgbClr val="D9641E"/>
          </a:solidFill>
          <a:ln w="9525">
            <a:solidFill>
              <a:srgbClr val="B04E12"/>
            </a:solidFill>
            <a:prstDash val="solid"/>
          </a:ln>
        </p:spPr>
      </p:sp>
      <p:sp>
        <p:nvSpPr>
          <p:cNvPr id="3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Nuestra zona principal: un cazador arriba, tres a lo ancho de la línea de tiros libres extendida, un corredor dueño de toda la línea de fondo. Esta es la versión DISCIPLINADA — sin trampas, sin apuestas, solo brazos largos en cada línea de pase y una forma que quita el medio. Como es idéntica a nuestra 1-3-1 de trampas, la ofensiva nunca sabe cuál viene.</a:t>
            </a:r>
            <a:endParaRPr lang="en-US" sz="950" dirty="0"/>
          </a:p>
        </p:txBody>
      </p:sp>
      <p:sp>
        <p:nvSpPr>
          <p:cNvPr id="35" name="notebox-150"/>
          <p:cNvSpPr/>
          <p:nvPr/>
        </p:nvSpPr>
        <p:spPr>
          <a:xfrm>
            <a:off x="4911495" y="2606040"/>
            <a:ext cx="3821025" cy="1143000"/>
          </a:xfrm>
          <a:prstGeom prst="roundRect">
            <a:avLst>
              <a:gd name="adj" fmla="val 4800"/>
            </a:avLst>
          </a:prstGeom>
          <a:solidFill>
            <a:srgbClr val="E3EDF2"/>
          </a:solidFill>
          <a:ln/>
        </p:spPr>
      </p:sp>
      <p:sp>
        <p:nvSpPr>
          <p:cNvPr id="36" name="notelbl-15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7" name="note-15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Esquina: el corredor de fondo cubre — ese es todo su trabajo, esquina a esquina. El ala se hunde a adelantar al poste.</a:t>
            </a:r>
            <a:endParaRPr lang="en-US" sz="1050" dirty="0"/>
          </a:p>
        </p:txBody>
      </p:sp>
      <p:sp>
        <p:nvSpPr>
          <p:cNvPr id="3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name="Slide 15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DE ZONA  ·  ZONA PRINCIPAL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Zona 1-3-1 — Base (Sin Trampas)</a:t>
            </a:r>
            <a:endParaRPr lang="en-US" sz="2200" dirty="0"/>
          </a:p>
        </p:txBody>
      </p:sp>
      <p:sp>
        <p:nvSpPr>
          <p:cNvPr id="4" name="ph-15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51-0"/>
          <p:cNvSpPr/>
          <p:nvPr/>
        </p:nvSpPr>
        <p:spPr>
          <a:xfrm flipH="1">
            <a:off x="1196989" y="2553802"/>
            <a:ext cx="785509" cy="496111"/>
          </a:xfrm>
          <a:prstGeom prst="line">
            <a:avLst/>
          </a:prstGeom>
          <a:noFill/>
          <a:ln w="15875">
            <a:solidFill>
              <a:srgbClr val="A5392E"/>
            </a:solidFill>
            <a:prstDash val="dash"/>
            <a:tailEnd type="triangle"/>
          </a:ln>
        </p:spPr>
      </p:sp>
      <p:sp>
        <p:nvSpPr>
          <p:cNvPr id="14" name="tr-151-1"/>
          <p:cNvSpPr/>
          <p:nvPr/>
        </p:nvSpPr>
        <p:spPr>
          <a:xfrm flipH="1">
            <a:off x="2313237" y="3215283"/>
            <a:ext cx="909536" cy="206713"/>
          </a:xfrm>
          <a:prstGeom prst="line">
            <a:avLst/>
          </a:prstGeom>
          <a:noFill/>
          <a:ln w="15875">
            <a:solidFill>
              <a:srgbClr val="A5392E"/>
            </a:solidFill>
            <a:prstDash val="dash"/>
            <a:tailEnd type="triangle"/>
          </a:ln>
        </p:spPr>
      </p:sp>
      <p:sp>
        <p:nvSpPr>
          <p:cNvPr id="15" name="tr-151-2"/>
          <p:cNvSpPr/>
          <p:nvPr/>
        </p:nvSpPr>
        <p:spPr>
          <a:xfrm flipH="1" flipV="1">
            <a:off x="2478608" y="1536776"/>
            <a:ext cx="1571017" cy="82685"/>
          </a:xfrm>
          <a:prstGeom prst="line">
            <a:avLst/>
          </a:prstGeom>
          <a:noFill/>
          <a:ln w="15875">
            <a:solidFill>
              <a:srgbClr val="A5392E"/>
            </a:solidFill>
            <a:prstDash val="dash"/>
            <a:tailEnd type="triangle"/>
          </a:ln>
        </p:spPr>
      </p:sp>
      <p:sp>
        <p:nvSpPr>
          <p:cNvPr id="16" name="tr-151-3"/>
          <p:cNvSpPr/>
          <p:nvPr/>
        </p:nvSpPr>
        <p:spPr>
          <a:xfrm flipH="1">
            <a:off x="2519950" y="2016349"/>
            <a:ext cx="413426" cy="248055"/>
          </a:xfrm>
          <a:prstGeom prst="line">
            <a:avLst/>
          </a:prstGeom>
          <a:noFill/>
          <a:ln w="15875">
            <a:solidFill>
              <a:srgbClr val="A5392E"/>
            </a:solidFill>
            <a:prstDash val="dash"/>
            <a:tailEnd type="triangle"/>
          </a:ln>
        </p:spPr>
      </p:sp>
      <p:sp>
        <p:nvSpPr>
          <p:cNvPr id="17" name="tr-151-4"/>
          <p:cNvSpPr/>
          <p:nvPr/>
        </p:nvSpPr>
        <p:spPr>
          <a:xfrm flipH="1">
            <a:off x="3388144" y="2264405"/>
            <a:ext cx="165370" cy="454768"/>
          </a:xfrm>
          <a:prstGeom prst="line">
            <a:avLst/>
          </a:prstGeom>
          <a:noFill/>
          <a:ln w="15875">
            <a:solidFill>
              <a:srgbClr val="A5392E"/>
            </a:solidFill>
            <a:prstDash val="dash"/>
            <a:tailEnd type="triangle"/>
          </a:ln>
        </p:spPr>
      </p:sp>
      <p:sp>
        <p:nvSpPr>
          <p:cNvPr id="18" name="trp-151"/>
          <p:cNvSpPr/>
          <p:nvPr/>
        </p:nvSpPr>
        <p:spPr>
          <a:xfrm flipH="1">
            <a:off x="1221794" y="1404479"/>
            <a:ext cx="3084154" cy="1612360"/>
          </a:xfrm>
          <a:prstGeom prst="line">
            <a:avLst/>
          </a:prstGeom>
          <a:noFill/>
          <a:ln w="19050">
            <a:solidFill>
              <a:srgbClr val="2E7391"/>
            </a:solidFill>
            <a:prstDash val="dash"/>
            <a:tailEnd type="triangle"/>
          </a:ln>
        </p:spPr>
      </p:sp>
      <p:sp>
        <p:nvSpPr>
          <p:cNvPr id="19"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20"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8"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131330" y="330623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1015081" y="293415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3206237" y="260341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2296700" y="142101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338043" y="214864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1172183" y="2967228"/>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Nuestra zona principal: un cazador arriba, tres a lo ancho de la línea de tiros libres extendida, un corredor dueño de toda la línea de fondo. Esta es la versión DISCIPLINADA — sin trampas, sin apuestas, solo brazos largos en cada línea de pase y una forma que quita el medio. Como es idéntica a nuestra 1-3-1 de trampas, la ofensiva nunca sabe cuál viene.</a:t>
            </a:r>
            <a:endParaRPr lang="en-US" sz="950" dirty="0"/>
          </a:p>
        </p:txBody>
      </p:sp>
      <p:sp>
        <p:nvSpPr>
          <p:cNvPr id="36" name="notebox-151"/>
          <p:cNvSpPr/>
          <p:nvPr/>
        </p:nvSpPr>
        <p:spPr>
          <a:xfrm>
            <a:off x="4911495" y="2606040"/>
            <a:ext cx="3821025" cy="1143000"/>
          </a:xfrm>
          <a:prstGeom prst="roundRect">
            <a:avLst>
              <a:gd name="adj" fmla="val 4800"/>
            </a:avLst>
          </a:prstGeom>
          <a:solidFill>
            <a:srgbClr val="E3EDF2"/>
          </a:solidFill>
          <a:ln/>
        </p:spPr>
      </p:sp>
      <p:sp>
        <p:nvSpPr>
          <p:cNvPr id="37" name="notelbl-15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8" name="note-15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skip es la prueba de fuego: el ala débil vuela al balón, el corredor cruza todo el ancho, el medio aguanta la pintura. Sin pánico, sin faltas.</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name="Slide 15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DE ZONA  ·  ZONA PRINCIPAL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Zona 1-3-1 — Base (Sin Trampas)</a:t>
            </a:r>
            <a:endParaRPr lang="en-US" sz="2200" dirty="0"/>
          </a:p>
        </p:txBody>
      </p:sp>
      <p:sp>
        <p:nvSpPr>
          <p:cNvPr id="4" name="ph-15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52-0"/>
          <p:cNvSpPr/>
          <p:nvPr/>
        </p:nvSpPr>
        <p:spPr>
          <a:xfrm>
            <a:off x="2313237" y="3421996"/>
            <a:ext cx="165370" cy="181907"/>
          </a:xfrm>
          <a:prstGeom prst="line">
            <a:avLst/>
          </a:prstGeom>
          <a:noFill/>
          <a:ln w="15875">
            <a:solidFill>
              <a:srgbClr val="A5392E"/>
            </a:solidFill>
            <a:prstDash val="dash"/>
            <a:tailEnd type="triangle"/>
          </a:ln>
        </p:spPr>
      </p:sp>
      <p:sp>
        <p:nvSpPr>
          <p:cNvPr id="14" name="tr-152-1"/>
          <p:cNvSpPr/>
          <p:nvPr/>
        </p:nvSpPr>
        <p:spPr>
          <a:xfrm flipV="1">
            <a:off x="1196989" y="2801858"/>
            <a:ext cx="223250" cy="248055"/>
          </a:xfrm>
          <a:prstGeom prst="line">
            <a:avLst/>
          </a:prstGeom>
          <a:noFill/>
          <a:ln w="15875">
            <a:solidFill>
              <a:srgbClr val="A5392E"/>
            </a:solidFill>
            <a:prstDash val="dash"/>
            <a:tailEnd type="triangle"/>
          </a:ln>
        </p:spPr>
      </p:sp>
      <p:sp>
        <p:nvSpPr>
          <p:cNvPr id="15" name="tr-152-2"/>
          <p:cNvSpPr/>
          <p:nvPr/>
        </p:nvSpPr>
        <p:spPr>
          <a:xfrm>
            <a:off x="3388144" y="2719173"/>
            <a:ext cx="148833" cy="82685"/>
          </a:xfrm>
          <a:prstGeom prst="line">
            <a:avLst/>
          </a:prstGeom>
          <a:noFill/>
          <a:ln w="15875">
            <a:solidFill>
              <a:srgbClr val="A5392E"/>
            </a:solidFill>
            <a:prstDash val="dash"/>
            <a:tailEnd type="triangle"/>
          </a:ln>
        </p:spPr>
      </p:sp>
      <p:sp>
        <p:nvSpPr>
          <p:cNvPr id="16" name="tr-152-3"/>
          <p:cNvSpPr/>
          <p:nvPr/>
        </p:nvSpPr>
        <p:spPr>
          <a:xfrm flipH="1">
            <a:off x="2478608" y="2264405"/>
            <a:ext cx="41343" cy="16537"/>
          </a:xfrm>
          <a:prstGeom prst="line">
            <a:avLst/>
          </a:prstGeom>
          <a:noFill/>
          <a:ln w="15875">
            <a:solidFill>
              <a:srgbClr val="A5392E"/>
            </a:solidFill>
            <a:prstDash val="dash"/>
            <a:tailEnd type="triangle"/>
          </a:ln>
        </p:spPr>
      </p:sp>
      <p:sp>
        <p:nvSpPr>
          <p:cNvPr id="17" name="tr-152-4"/>
          <p:cNvSpPr/>
          <p:nvPr/>
        </p:nvSpPr>
        <p:spPr>
          <a:xfrm flipV="1">
            <a:off x="2478608" y="1520239"/>
            <a:ext cx="0" cy="16537"/>
          </a:xfrm>
          <a:prstGeom prst="line">
            <a:avLst/>
          </a:prstGeom>
          <a:noFill/>
          <a:ln w="15875">
            <a:solidFill>
              <a:srgbClr val="A5392E"/>
            </a:solidFill>
            <a:prstDash val="dash"/>
            <a:tailEnd type="triangle"/>
          </a:ln>
        </p:spPr>
      </p:sp>
      <p:sp>
        <p:nvSpPr>
          <p:cNvPr id="18" name="trp-152"/>
          <p:cNvSpPr/>
          <p:nvPr/>
        </p:nvSpPr>
        <p:spPr>
          <a:xfrm>
            <a:off x="1221794" y="3016839"/>
            <a:ext cx="1364304" cy="744166"/>
          </a:xfrm>
          <a:prstGeom prst="line">
            <a:avLst/>
          </a:prstGeom>
          <a:noFill/>
          <a:ln w="19050">
            <a:solidFill>
              <a:srgbClr val="2E7391"/>
            </a:solidFill>
            <a:prstDash val="dash"/>
            <a:tailEnd type="triangle"/>
          </a:ln>
        </p:spPr>
      </p:sp>
      <p:sp>
        <p:nvSpPr>
          <p:cNvPr id="19"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20"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8"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296700" y="348814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1238331"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3355070"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2296700" y="14044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296700" y="216518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2536487" y="3711394"/>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Nuestra zona principal: un cazador arriba, tres a lo ancho de la línea de tiros libres extendida, un corredor dueño de toda la línea de fondo. Esta es la versión DISCIPLINADA — sin trampas, sin apuestas, solo brazos largos en cada línea de pase y una forma que quita el medio. Como es idéntica a nuestra 1-3-1 de trampas, la ofensiva nunca sabe cuál viene.</a:t>
            </a:r>
            <a:endParaRPr lang="en-US" sz="950" dirty="0"/>
          </a:p>
        </p:txBody>
      </p:sp>
      <p:sp>
        <p:nvSpPr>
          <p:cNvPr id="36" name="notebox-152"/>
          <p:cNvSpPr/>
          <p:nvPr/>
        </p:nvSpPr>
        <p:spPr>
          <a:xfrm>
            <a:off x="4911495" y="2606040"/>
            <a:ext cx="3821025" cy="1143000"/>
          </a:xfrm>
          <a:prstGeom prst="roundRect">
            <a:avLst>
              <a:gd name="adj" fmla="val 4800"/>
            </a:avLst>
          </a:prstGeom>
          <a:solidFill>
            <a:srgbClr val="E3EDF2"/>
          </a:solidFill>
          <a:ln/>
        </p:spPr>
      </p:sp>
      <p:sp>
        <p:nvSpPr>
          <p:cNvPr id="37" name="notelbl-15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38" name="note-15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Balón de vuelta a la punta — y la zona está en su forma base. Ciclo completo: sin apuestas, sin faltas, nada regalado. Reinicia y asfixia otra vez.</a:t>
            </a:r>
            <a:endParaRPr lang="en-US" sz="1050" dirty="0"/>
          </a:p>
        </p:txBody>
      </p:sp>
      <p:sp>
        <p:nvSpPr>
          <p:cNvPr id="39" name="kp-152"/>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40" name="kpl-152"/>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Sin trampas significa SIN trampas — posición y manos, nunca manotear. La disciplina ES el disfraz.</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corredor de fondo cubre de esquina a esquina; corre todo el ancho en cada skip, todo el partido.</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defensor del medio es dueño del poste alto: una recepción ahí es lo único que rompe la forma.</a:t>
            </a:r>
            <a:endParaRPr lang="en-US" sz="850" dirty="0"/>
          </a:p>
        </p:txBody>
      </p:sp>
      <p:sp>
        <p:nvSpPr>
          <p:cNvPr id="4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name="Slide 15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DE CAMBIO  ·  TRAMPA DE MEDIA CANCHA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1-3-1 — Trampa de Ala</a:t>
            </a:r>
            <a:endParaRPr lang="en-US" sz="2200" dirty="0"/>
          </a:p>
        </p:txBody>
      </p:sp>
      <p:sp>
        <p:nvSpPr>
          <p:cNvPr id="4" name="ph-15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810616"/>
            <a:ext cx="214981" cy="214981"/>
          </a:xfrm>
          <a:prstGeom prst="ellipse">
            <a:avLst/>
          </a:prstGeom>
          <a:solidFill>
            <a:srgbClr val="FFFFFF"/>
          </a:solidFill>
          <a:ln w="19050">
            <a:solidFill>
              <a:srgbClr val="14283A"/>
            </a:solidFill>
            <a:prstDash val="solid"/>
          </a:ln>
        </p:spPr>
      </p:sp>
      <p:sp>
        <p:nvSpPr>
          <p:cNvPr id="14" name="!!no1"/>
          <p:cNvSpPr/>
          <p:nvPr/>
        </p:nvSpPr>
        <p:spPr>
          <a:xfrm>
            <a:off x="2371117" y="381061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6"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18"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2296700" y="355429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1221794" y="272744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3371607" y="272744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2296700" y="14044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296700" y="223133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2536487" y="3794079"/>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Un rompe-ritmos: cazador arriba, tres a lo ancho de la línea de tiros libres extendida, un corredor cubriendo toda la línea de fondo. Cada recepción de ala dispara una trampa con la banda como tercer defensor. Alto riesgo, alto premio — las posesiones se roban o se regalan.</a:t>
            </a:r>
            <a:endParaRPr lang="en-US" sz="950" dirty="0"/>
          </a:p>
        </p:txBody>
      </p:sp>
      <p:sp>
        <p:nvSpPr>
          <p:cNvPr id="30" name="notebox-153"/>
          <p:cNvSpPr/>
          <p:nvPr/>
        </p:nvSpPr>
        <p:spPr>
          <a:xfrm>
            <a:off x="4911495" y="2606040"/>
            <a:ext cx="3821025" cy="1143000"/>
          </a:xfrm>
          <a:prstGeom prst="roundRect">
            <a:avLst>
              <a:gd name="adj" fmla="val 4800"/>
            </a:avLst>
          </a:prstGeom>
          <a:solidFill>
            <a:srgbClr val="E3EDF2"/>
          </a:solidFill>
          <a:ln/>
        </p:spPr>
      </p:sp>
      <p:sp>
        <p:nvSpPr>
          <p:cNvPr id="31" name="notelbl-15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2" name="note-15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Salidas de tiempo fuera, cierres de cuarto, o cuando el partido pide caos. Un puñado de posesiones — la sorpresa ES el arma.</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name="Slide 15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DE CAMBIO  ·  TRAMPA DE MEDIA CANCHA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1-3-1 — Trampa de Ala</a:t>
            </a:r>
            <a:endParaRPr lang="en-US" sz="2200" dirty="0"/>
          </a:p>
        </p:txBody>
      </p:sp>
      <p:sp>
        <p:nvSpPr>
          <p:cNvPr id="4" name="ph-15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3</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54-0"/>
          <p:cNvSpPr/>
          <p:nvPr/>
        </p:nvSpPr>
        <p:spPr>
          <a:xfrm flipV="1">
            <a:off x="2478608" y="3240089"/>
            <a:ext cx="909536" cy="429963"/>
          </a:xfrm>
          <a:prstGeom prst="line">
            <a:avLst/>
          </a:prstGeom>
          <a:noFill/>
          <a:ln w="15875">
            <a:solidFill>
              <a:srgbClr val="A5392E"/>
            </a:solidFill>
            <a:prstDash val="dash"/>
            <a:tailEnd type="triangle"/>
          </a:ln>
        </p:spPr>
      </p:sp>
      <p:sp>
        <p:nvSpPr>
          <p:cNvPr id="14" name="tr-154-1"/>
          <p:cNvSpPr/>
          <p:nvPr/>
        </p:nvSpPr>
        <p:spPr>
          <a:xfrm>
            <a:off x="3553514" y="2843200"/>
            <a:ext cx="330740" cy="124028"/>
          </a:xfrm>
          <a:prstGeom prst="line">
            <a:avLst/>
          </a:prstGeom>
          <a:noFill/>
          <a:ln w="15875">
            <a:solidFill>
              <a:srgbClr val="A5392E"/>
            </a:solidFill>
            <a:prstDash val="dash"/>
            <a:tailEnd type="triangle"/>
          </a:ln>
        </p:spPr>
      </p:sp>
      <p:sp>
        <p:nvSpPr>
          <p:cNvPr id="15" name="trp-154"/>
          <p:cNvSpPr/>
          <p:nvPr/>
        </p:nvSpPr>
        <p:spPr>
          <a:xfrm flipV="1">
            <a:off x="2586098" y="3016839"/>
            <a:ext cx="1364304" cy="826851"/>
          </a:xfrm>
          <a:prstGeom prst="line">
            <a:avLst/>
          </a:prstGeom>
          <a:noFill/>
          <a:ln w="19050">
            <a:solidFill>
              <a:srgbClr val="2E7391"/>
            </a:solidFill>
            <a:prstDash val="dash"/>
            <a:tailEnd type="triangle"/>
          </a:ln>
        </p:spPr>
      </p:sp>
      <p:sp>
        <p:nvSpPr>
          <p:cNvPr id="16" name="!!o1"/>
          <p:cNvSpPr/>
          <p:nvPr/>
        </p:nvSpPr>
        <p:spPr>
          <a:xfrm>
            <a:off x="2371117" y="3810616"/>
            <a:ext cx="214981" cy="214981"/>
          </a:xfrm>
          <a:prstGeom prst="ellipse">
            <a:avLst/>
          </a:prstGeom>
          <a:solidFill>
            <a:srgbClr val="FFFFFF"/>
          </a:solidFill>
          <a:ln w="19050">
            <a:solidFill>
              <a:srgbClr val="14283A"/>
            </a:solidFill>
            <a:prstDash val="solid"/>
          </a:ln>
        </p:spPr>
      </p:sp>
      <p:sp>
        <p:nvSpPr>
          <p:cNvPr id="17" name="!!no1"/>
          <p:cNvSpPr/>
          <p:nvPr/>
        </p:nvSpPr>
        <p:spPr>
          <a:xfrm>
            <a:off x="2371117" y="381061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9"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1"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5"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3206237"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1221794" y="272744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702347"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2296700" y="14044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2296700" y="223133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Un rompe-ritmos: cazador arriba, tres a lo ancho de la línea de tiros libres extendida, un corredor cubriendo toda la línea de fondo. Cada recepción de ala dispara una trampa con la banda como tercer defensor. Alto riesgo, alto premio — las posesiones se roban o se regalan.</a:t>
            </a:r>
            <a:endParaRPr lang="en-US" sz="950" dirty="0"/>
          </a:p>
        </p:txBody>
      </p:sp>
      <p:sp>
        <p:nvSpPr>
          <p:cNvPr id="33" name="notebox-154"/>
          <p:cNvSpPr/>
          <p:nvPr/>
        </p:nvSpPr>
        <p:spPr>
          <a:xfrm>
            <a:off x="4911495" y="2606040"/>
            <a:ext cx="3821025" cy="1143000"/>
          </a:xfrm>
          <a:prstGeom prst="roundRect">
            <a:avLst>
              <a:gd name="adj" fmla="val 4800"/>
            </a:avLst>
          </a:prstGeom>
          <a:solidFill>
            <a:srgbClr val="E3EDF2"/>
          </a:solidFill>
          <a:ln/>
        </p:spPr>
      </p:sp>
      <p:sp>
        <p:nvSpPr>
          <p:cNvPr id="34" name="notelbl-15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5" name="note-15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Recepción de ala = señal. Cazador y ala saltan la trampa — la banda es el tercer defensor.</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name="Slide 15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DE CAMBIO  ·  TRAMPA DE MEDIA CANCHA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1-3-1 — Trampa de Ala</a:t>
            </a:r>
            <a:endParaRPr lang="en-US" sz="2200" dirty="0"/>
          </a:p>
        </p:txBody>
      </p:sp>
      <p:sp>
        <p:nvSpPr>
          <p:cNvPr id="4" name="ph-15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3</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55-0"/>
          <p:cNvSpPr/>
          <p:nvPr/>
        </p:nvSpPr>
        <p:spPr>
          <a:xfrm>
            <a:off x="2478608" y="2347090"/>
            <a:ext cx="413426" cy="82685"/>
          </a:xfrm>
          <a:prstGeom prst="line">
            <a:avLst/>
          </a:prstGeom>
          <a:noFill/>
          <a:ln w="15875">
            <a:solidFill>
              <a:srgbClr val="A5392E"/>
            </a:solidFill>
            <a:prstDash val="dash"/>
            <a:tailEnd type="triangle"/>
          </a:ln>
        </p:spPr>
      </p:sp>
      <p:sp>
        <p:nvSpPr>
          <p:cNvPr id="14" name="tr-155-1"/>
          <p:cNvSpPr/>
          <p:nvPr/>
        </p:nvSpPr>
        <p:spPr>
          <a:xfrm>
            <a:off x="2478608" y="1520239"/>
            <a:ext cx="1240277" cy="82685"/>
          </a:xfrm>
          <a:prstGeom prst="line">
            <a:avLst/>
          </a:prstGeom>
          <a:noFill/>
          <a:ln w="15875">
            <a:solidFill>
              <a:srgbClr val="A5392E"/>
            </a:solidFill>
            <a:prstDash val="dash"/>
            <a:tailEnd type="triangle"/>
          </a:ln>
        </p:spPr>
      </p:sp>
      <p:sp>
        <p:nvSpPr>
          <p:cNvPr id="15" name="tr-155-2"/>
          <p:cNvSpPr/>
          <p:nvPr/>
        </p:nvSpPr>
        <p:spPr>
          <a:xfrm>
            <a:off x="1403701" y="2843200"/>
            <a:ext cx="785509" cy="479574"/>
          </a:xfrm>
          <a:prstGeom prst="line">
            <a:avLst/>
          </a:prstGeom>
          <a:noFill/>
          <a:ln w="15875">
            <a:solidFill>
              <a:srgbClr val="A5392E"/>
            </a:solidFill>
            <a:prstDash val="dash"/>
            <a:tailEnd type="triangle"/>
          </a:ln>
        </p:spPr>
      </p:sp>
      <p:sp>
        <p:nvSpPr>
          <p:cNvPr id="16" name="!!o1"/>
          <p:cNvSpPr/>
          <p:nvPr/>
        </p:nvSpPr>
        <p:spPr>
          <a:xfrm>
            <a:off x="2371117" y="3810616"/>
            <a:ext cx="214981" cy="214981"/>
          </a:xfrm>
          <a:prstGeom prst="ellipse">
            <a:avLst/>
          </a:prstGeom>
          <a:solidFill>
            <a:srgbClr val="FFFFFF"/>
          </a:solidFill>
          <a:ln w="19050">
            <a:solidFill>
              <a:srgbClr val="14283A"/>
            </a:solidFill>
            <a:prstDash val="solid"/>
          </a:ln>
        </p:spPr>
      </p:sp>
      <p:sp>
        <p:nvSpPr>
          <p:cNvPr id="17" name="!!no1"/>
          <p:cNvSpPr/>
          <p:nvPr/>
        </p:nvSpPr>
        <p:spPr>
          <a:xfrm>
            <a:off x="2371117" y="381061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9"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1"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5"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3206237"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2007303" y="320701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702347"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3536977" y="148716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2710126" y="2314016"/>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Un rompe-ritmos: cazador arriba, tres a lo ancho de la línea de tiros libres extendida, un corredor cubriendo toda la línea de fondo. Cada recepción de ala dispara una trampa con la banda como tercer defensor. Alto riesgo, alto premio — las posesiones se roban o se regalan.</a:t>
            </a:r>
            <a:endParaRPr lang="en-US" sz="950" dirty="0"/>
          </a:p>
        </p:txBody>
      </p:sp>
      <p:sp>
        <p:nvSpPr>
          <p:cNvPr id="33" name="notebox-155"/>
          <p:cNvSpPr/>
          <p:nvPr/>
        </p:nvSpPr>
        <p:spPr>
          <a:xfrm>
            <a:off x="4911495" y="2606040"/>
            <a:ext cx="3821025" cy="1143000"/>
          </a:xfrm>
          <a:prstGeom prst="roundRect">
            <a:avLst>
              <a:gd name="adj" fmla="val 4800"/>
            </a:avLst>
          </a:prstGeom>
          <a:solidFill>
            <a:srgbClr val="E3EDF2"/>
          </a:solidFill>
          <a:ln/>
        </p:spPr>
      </p:sp>
      <p:sp>
        <p:nvSpPr>
          <p:cNvPr id="34" name="notelbl-15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5" name="note-15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Detrás de la trampa se forma el triángulo: medio sombreado, esquina cubierta por el corredor, reversión en sombra.</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name="Slide 15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DE CAMBIO  ·  TRAMPA DE MEDIA CANCHA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1-3-1 — Trampa de Ala</a:t>
            </a:r>
            <a:endParaRPr lang="en-US" sz="2200" dirty="0"/>
          </a:p>
        </p:txBody>
      </p:sp>
      <p:sp>
        <p:nvSpPr>
          <p:cNvPr id="4" name="ph-15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3</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56-0"/>
          <p:cNvSpPr/>
          <p:nvPr/>
        </p:nvSpPr>
        <p:spPr>
          <a:xfrm flipH="1">
            <a:off x="2519950" y="3240089"/>
            <a:ext cx="868194" cy="388620"/>
          </a:xfrm>
          <a:prstGeom prst="line">
            <a:avLst/>
          </a:prstGeom>
          <a:noFill/>
          <a:ln w="15875">
            <a:solidFill>
              <a:srgbClr val="A5392E"/>
            </a:solidFill>
            <a:prstDash val="dash"/>
            <a:tailEnd type="triangle"/>
          </a:ln>
        </p:spPr>
      </p:sp>
      <p:sp>
        <p:nvSpPr>
          <p:cNvPr id="14" name="tr-156-1"/>
          <p:cNvSpPr/>
          <p:nvPr/>
        </p:nvSpPr>
        <p:spPr>
          <a:xfrm flipH="1" flipV="1">
            <a:off x="3553514" y="2843200"/>
            <a:ext cx="330740" cy="124028"/>
          </a:xfrm>
          <a:prstGeom prst="line">
            <a:avLst/>
          </a:prstGeom>
          <a:noFill/>
          <a:ln w="15875">
            <a:solidFill>
              <a:srgbClr val="A5392E"/>
            </a:solidFill>
            <a:prstDash val="dash"/>
            <a:tailEnd type="triangle"/>
          </a:ln>
        </p:spPr>
      </p:sp>
      <p:sp>
        <p:nvSpPr>
          <p:cNvPr id="15" name="tr-156-2"/>
          <p:cNvSpPr/>
          <p:nvPr/>
        </p:nvSpPr>
        <p:spPr>
          <a:xfrm flipH="1" flipV="1">
            <a:off x="2478608" y="1536776"/>
            <a:ext cx="1240277" cy="66148"/>
          </a:xfrm>
          <a:prstGeom prst="line">
            <a:avLst/>
          </a:prstGeom>
          <a:noFill/>
          <a:ln w="15875">
            <a:solidFill>
              <a:srgbClr val="A5392E"/>
            </a:solidFill>
            <a:prstDash val="dash"/>
            <a:tailEnd type="triangle"/>
          </a:ln>
        </p:spPr>
      </p:sp>
      <p:sp>
        <p:nvSpPr>
          <p:cNvPr id="16" name="tr-156-3"/>
          <p:cNvSpPr/>
          <p:nvPr/>
        </p:nvSpPr>
        <p:spPr>
          <a:xfrm flipH="1" flipV="1">
            <a:off x="2478608" y="2347090"/>
            <a:ext cx="413426" cy="82685"/>
          </a:xfrm>
          <a:prstGeom prst="line">
            <a:avLst/>
          </a:prstGeom>
          <a:noFill/>
          <a:ln w="15875">
            <a:solidFill>
              <a:srgbClr val="A5392E"/>
            </a:solidFill>
            <a:prstDash val="dash"/>
            <a:tailEnd type="triangle"/>
          </a:ln>
        </p:spPr>
      </p:sp>
      <p:sp>
        <p:nvSpPr>
          <p:cNvPr id="17" name="tr-156-4"/>
          <p:cNvSpPr/>
          <p:nvPr/>
        </p:nvSpPr>
        <p:spPr>
          <a:xfrm flipH="1" flipV="1">
            <a:off x="1403701" y="2843200"/>
            <a:ext cx="785509" cy="479574"/>
          </a:xfrm>
          <a:prstGeom prst="line">
            <a:avLst/>
          </a:prstGeom>
          <a:noFill/>
          <a:ln w="15875">
            <a:solidFill>
              <a:srgbClr val="A5392E"/>
            </a:solidFill>
            <a:prstDash val="dash"/>
            <a:tailEnd type="triangle"/>
          </a:ln>
        </p:spPr>
      </p:sp>
      <p:sp>
        <p:nvSpPr>
          <p:cNvPr id="18" name="trp-156"/>
          <p:cNvSpPr/>
          <p:nvPr/>
        </p:nvSpPr>
        <p:spPr>
          <a:xfrm flipH="1">
            <a:off x="2586098" y="3016839"/>
            <a:ext cx="1364304" cy="826851"/>
          </a:xfrm>
          <a:prstGeom prst="line">
            <a:avLst/>
          </a:prstGeom>
          <a:noFill/>
          <a:ln w="19050">
            <a:solidFill>
              <a:srgbClr val="2E7391"/>
            </a:solidFill>
            <a:prstDash val="dash"/>
            <a:tailEnd type="triangle"/>
          </a:ln>
        </p:spPr>
      </p:sp>
      <p:sp>
        <p:nvSpPr>
          <p:cNvPr id="19" name="!!o1"/>
          <p:cNvSpPr/>
          <p:nvPr/>
        </p:nvSpPr>
        <p:spPr>
          <a:xfrm>
            <a:off x="2371117" y="3810616"/>
            <a:ext cx="214981" cy="214981"/>
          </a:xfrm>
          <a:prstGeom prst="ellipse">
            <a:avLst/>
          </a:prstGeom>
          <a:solidFill>
            <a:srgbClr val="FFFFFF"/>
          </a:solidFill>
          <a:ln w="19050">
            <a:solidFill>
              <a:srgbClr val="14283A"/>
            </a:solidFill>
            <a:prstDash val="solid"/>
          </a:ln>
        </p:spPr>
      </p:sp>
      <p:sp>
        <p:nvSpPr>
          <p:cNvPr id="20" name="!!no1"/>
          <p:cNvSpPr/>
          <p:nvPr/>
        </p:nvSpPr>
        <p:spPr>
          <a:xfrm>
            <a:off x="2371117" y="381061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8"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338043" y="351295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1221794" y="272744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3371607" y="272744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2296700" y="142101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296700" y="223133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2536487" y="3794079"/>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Un rompe-ritmos: cazador arriba, tres a lo ancho de la línea de tiros libres extendida, un corredor cubriendo toda la línea de fondo. Cada recepción de ala dispara una trampa con la banda como tercer defensor. Alto riesgo, alto premio — las posesiones se roban o se regalan.</a:t>
            </a:r>
            <a:endParaRPr lang="en-US" sz="950" dirty="0"/>
          </a:p>
        </p:txBody>
      </p:sp>
      <p:sp>
        <p:nvSpPr>
          <p:cNvPr id="36" name="notebox-156"/>
          <p:cNvSpPr/>
          <p:nvPr/>
        </p:nvSpPr>
        <p:spPr>
          <a:xfrm>
            <a:off x="4911495" y="2606040"/>
            <a:ext cx="3821025" cy="1143000"/>
          </a:xfrm>
          <a:prstGeom prst="roundRect">
            <a:avLst>
              <a:gd name="adj" fmla="val 4800"/>
            </a:avLst>
          </a:prstGeom>
          <a:solidFill>
            <a:srgbClr val="E3EDF2"/>
          </a:solidFill>
          <a:ln/>
        </p:spPr>
      </p:sp>
      <p:sp>
        <p:nvSpPr>
          <p:cNvPr id="37" name="notelbl-15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8" name="note-15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balón escapa hacia atrás — bien. Corre a casa, rearma la 1-3-1, caza la siguiente recepción de ala.</a:t>
            </a:r>
            <a:endParaRPr lang="en-US" sz="1050" dirty="0"/>
          </a:p>
        </p:txBody>
      </p:sp>
      <p:sp>
        <p:nvSpPr>
          <p:cNvPr id="39" name="kp-156"/>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40" name="kpl-156"/>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Trampa con pies y pecho, manos trazando el balón — la falta rescata al pánico.</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Las recepciones de esquina reciben la trampa más dura: el corredor de fondo llega con el balón.</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Detrás de la trampa: medio, esquina y reversión están sombreados — el único pase 'abierto' es el globo, y los globos flotan.</a:t>
            </a:r>
            <a:endParaRPr lang="en-US" sz="850" dirty="0"/>
          </a:p>
        </p:txBody>
      </p:sp>
      <p:sp>
        <p:nvSpPr>
          <p:cNvPr id="4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name="Slide 15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DE ZONA  ·  CON TRAMPAS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Zona de Trampa 2-1-2</a:t>
            </a:r>
            <a:endParaRPr lang="en-US" sz="2200" dirty="0"/>
          </a:p>
        </p:txBody>
      </p:sp>
      <p:sp>
        <p:nvSpPr>
          <p:cNvPr id="4" name="ph-15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4"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6"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18"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1800590"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2792811"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1387164" y="165253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3206237" y="165253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296700" y="223133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tercer look del menú de zonas: dos arriba, uno anclando el medio, dos en la última línea. Cada recepción de ala o esquina recibe trampa desde dos ángulos mientras el defensor del medio amuralla el poste alto. Más agresiva que la trampa 1-3-1 porque las trampas llegan por DELANTE y por DETRÁS del balón a la vez.</a:t>
            </a:r>
            <a:endParaRPr lang="en-US" sz="950" dirty="0"/>
          </a:p>
        </p:txBody>
      </p:sp>
      <p:sp>
        <p:nvSpPr>
          <p:cNvPr id="30" name="notebox-157"/>
          <p:cNvSpPr/>
          <p:nvPr/>
        </p:nvSpPr>
        <p:spPr>
          <a:xfrm>
            <a:off x="4911495" y="2606040"/>
            <a:ext cx="3821025" cy="1143000"/>
          </a:xfrm>
          <a:prstGeom prst="roundRect">
            <a:avLst>
              <a:gd name="adj" fmla="val 4800"/>
            </a:avLst>
          </a:prstGeom>
          <a:solidFill>
            <a:srgbClr val="E3EDF2"/>
          </a:solidFill>
          <a:ln/>
        </p:spPr>
      </p:sp>
      <p:sp>
        <p:nvSpPr>
          <p:cNvPr id="31" name="notelbl-15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2" name="note-15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Ráfagas cortas — tres o cuatro posesiones saliendo de un tiempo fuera o tras tiros libres anotados. Roba una posesión, fuerza un tiempo fuera de pánico, y vuelve a la Pack Line antes de que la resuelvan. La animación corre trampa, re-trampa, escape y recuperación a la base.</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name="Slide 15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DE ZONA  ·  CON TRAMPAS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Zona de Trampa 2-1-2</a:t>
            </a:r>
            <a:endParaRPr lang="en-US" sz="2200" dirty="0"/>
          </a:p>
        </p:txBody>
      </p:sp>
      <p:sp>
        <p:nvSpPr>
          <p:cNvPr id="4" name="ph-15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58-0"/>
          <p:cNvSpPr/>
          <p:nvPr/>
        </p:nvSpPr>
        <p:spPr>
          <a:xfrm flipV="1">
            <a:off x="2974718" y="3132598"/>
            <a:ext cx="661481" cy="206713"/>
          </a:xfrm>
          <a:prstGeom prst="line">
            <a:avLst/>
          </a:prstGeom>
          <a:noFill/>
          <a:ln w="15875">
            <a:solidFill>
              <a:srgbClr val="A5392E"/>
            </a:solidFill>
            <a:prstDash val="dash"/>
            <a:tailEnd type="triangle"/>
          </a:ln>
        </p:spPr>
      </p:sp>
      <p:sp>
        <p:nvSpPr>
          <p:cNvPr id="14" name="tr-158-1"/>
          <p:cNvSpPr/>
          <p:nvPr/>
        </p:nvSpPr>
        <p:spPr>
          <a:xfrm>
            <a:off x="3388144" y="1768294"/>
            <a:ext cx="496111" cy="826851"/>
          </a:xfrm>
          <a:prstGeom prst="line">
            <a:avLst/>
          </a:prstGeom>
          <a:noFill/>
          <a:ln w="15875">
            <a:solidFill>
              <a:srgbClr val="A5392E"/>
            </a:solidFill>
            <a:prstDash val="dash"/>
            <a:tailEnd type="triangle"/>
          </a:ln>
        </p:spPr>
      </p:sp>
      <p:sp>
        <p:nvSpPr>
          <p:cNvPr id="15" name="tr-158-2"/>
          <p:cNvSpPr/>
          <p:nvPr/>
        </p:nvSpPr>
        <p:spPr>
          <a:xfrm flipV="1">
            <a:off x="2478608" y="2016349"/>
            <a:ext cx="496111" cy="330740"/>
          </a:xfrm>
          <a:prstGeom prst="line">
            <a:avLst/>
          </a:prstGeom>
          <a:noFill/>
          <a:ln w="15875">
            <a:solidFill>
              <a:srgbClr val="A5392E"/>
            </a:solidFill>
            <a:prstDash val="dash"/>
            <a:tailEnd type="triangle"/>
          </a:ln>
        </p:spPr>
      </p:sp>
      <p:sp>
        <p:nvSpPr>
          <p:cNvPr id="16" name="tr-158-3"/>
          <p:cNvSpPr/>
          <p:nvPr/>
        </p:nvSpPr>
        <p:spPr>
          <a:xfrm>
            <a:off x="1569071" y="1768294"/>
            <a:ext cx="744166" cy="41343"/>
          </a:xfrm>
          <a:prstGeom prst="line">
            <a:avLst/>
          </a:prstGeom>
          <a:noFill/>
          <a:ln w="15875">
            <a:solidFill>
              <a:srgbClr val="A5392E"/>
            </a:solidFill>
            <a:prstDash val="dash"/>
            <a:tailEnd type="triangle"/>
          </a:ln>
        </p:spPr>
      </p:sp>
      <p:sp>
        <p:nvSpPr>
          <p:cNvPr id="17" name="tr-158-4"/>
          <p:cNvSpPr/>
          <p:nvPr/>
        </p:nvSpPr>
        <p:spPr>
          <a:xfrm flipV="1">
            <a:off x="1982497" y="2967228"/>
            <a:ext cx="537453" cy="372083"/>
          </a:xfrm>
          <a:prstGeom prst="line">
            <a:avLst/>
          </a:prstGeom>
          <a:noFill/>
          <a:ln w="15875">
            <a:solidFill>
              <a:srgbClr val="A5392E"/>
            </a:solidFill>
            <a:prstDash val="dash"/>
            <a:tailEnd type="triangle"/>
          </a:ln>
        </p:spPr>
      </p:sp>
      <p:sp>
        <p:nvSpPr>
          <p:cNvPr id="18" name="trp-158"/>
          <p:cNvSpPr/>
          <p:nvPr/>
        </p:nvSpPr>
        <p:spPr>
          <a:xfrm flipV="1">
            <a:off x="2586098" y="3016839"/>
            <a:ext cx="1364304" cy="785509"/>
          </a:xfrm>
          <a:prstGeom prst="line">
            <a:avLst/>
          </a:prstGeom>
          <a:noFill/>
          <a:ln w="19050">
            <a:solidFill>
              <a:srgbClr val="2E7391"/>
            </a:solidFill>
            <a:prstDash val="dash"/>
            <a:tailEnd type="triangle"/>
          </a:ln>
        </p:spPr>
      </p:sp>
      <p:sp>
        <p:nvSpPr>
          <p:cNvPr id="19"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20"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8"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338043"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3454292" y="301683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2131330" y="169387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3702347" y="2479386"/>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792811" y="190059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tercer look del menú de zonas: dos arriba, uno anclando el medio, dos en la última línea. Cada recepción de ala o esquina recibe trampa desde dos ángulos mientras el defensor del medio amuralla el poste alto. Más agresiva que la trampa 1-3-1 porque las trampas llegan por DELANTE y por DETRÁS del balón a la vez.</a:t>
            </a:r>
            <a:endParaRPr lang="en-US" sz="950" dirty="0"/>
          </a:p>
        </p:txBody>
      </p:sp>
      <p:sp>
        <p:nvSpPr>
          <p:cNvPr id="36" name="notebox-158"/>
          <p:cNvSpPr/>
          <p:nvPr/>
        </p:nvSpPr>
        <p:spPr>
          <a:xfrm>
            <a:off x="4911495" y="2606040"/>
            <a:ext cx="3821025" cy="1143000"/>
          </a:xfrm>
          <a:prstGeom prst="roundRect">
            <a:avLst>
              <a:gd name="adj" fmla="val 4800"/>
            </a:avLst>
          </a:prstGeom>
          <a:solidFill>
            <a:srgbClr val="E3EDF2"/>
          </a:solidFill>
          <a:ln/>
        </p:spPr>
      </p:sp>
      <p:sp>
        <p:nvSpPr>
          <p:cNvPr id="37" name="notelbl-15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8" name="note-15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La recepción de ala la dispara: el guardia de adelante y el alero de atrás cierran desde dos ángulos — la banda es el tercer trampeador.</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name="Slide 15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DE ZONA  ·  CON TRAMPAS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Zona de Trampa 2-1-2</a:t>
            </a:r>
            <a:endParaRPr lang="en-US" sz="2200" dirty="0"/>
          </a:p>
        </p:txBody>
      </p:sp>
      <p:sp>
        <p:nvSpPr>
          <p:cNvPr id="4" name="ph-15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59-0"/>
          <p:cNvSpPr/>
          <p:nvPr/>
        </p:nvSpPr>
        <p:spPr>
          <a:xfrm flipV="1">
            <a:off x="3884254" y="1726951"/>
            <a:ext cx="206713" cy="868194"/>
          </a:xfrm>
          <a:prstGeom prst="line">
            <a:avLst/>
          </a:prstGeom>
          <a:noFill/>
          <a:ln w="15875">
            <a:solidFill>
              <a:srgbClr val="A5392E"/>
            </a:solidFill>
            <a:prstDash val="dash"/>
            <a:tailEnd type="triangle"/>
          </a:ln>
        </p:spPr>
      </p:sp>
      <p:sp>
        <p:nvSpPr>
          <p:cNvPr id="14" name="tr-159-1"/>
          <p:cNvSpPr/>
          <p:nvPr/>
        </p:nvSpPr>
        <p:spPr>
          <a:xfrm flipV="1">
            <a:off x="3636199" y="2181719"/>
            <a:ext cx="330740" cy="950879"/>
          </a:xfrm>
          <a:prstGeom prst="line">
            <a:avLst/>
          </a:prstGeom>
          <a:noFill/>
          <a:ln w="15875">
            <a:solidFill>
              <a:srgbClr val="A5392E"/>
            </a:solidFill>
            <a:prstDash val="dash"/>
            <a:tailEnd type="triangle"/>
          </a:ln>
        </p:spPr>
      </p:sp>
      <p:sp>
        <p:nvSpPr>
          <p:cNvPr id="15" name="tr-159-2"/>
          <p:cNvSpPr/>
          <p:nvPr/>
        </p:nvSpPr>
        <p:spPr>
          <a:xfrm flipH="1" flipV="1">
            <a:off x="2892033" y="1809637"/>
            <a:ext cx="82685" cy="206713"/>
          </a:xfrm>
          <a:prstGeom prst="line">
            <a:avLst/>
          </a:prstGeom>
          <a:noFill/>
          <a:ln w="15875">
            <a:solidFill>
              <a:srgbClr val="A5392E"/>
            </a:solidFill>
            <a:prstDash val="dash"/>
            <a:tailEnd type="triangle"/>
          </a:ln>
        </p:spPr>
      </p:sp>
      <p:sp>
        <p:nvSpPr>
          <p:cNvPr id="16" name="tr-159-3"/>
          <p:cNvSpPr/>
          <p:nvPr/>
        </p:nvSpPr>
        <p:spPr>
          <a:xfrm>
            <a:off x="2313237" y="1809637"/>
            <a:ext cx="330740" cy="0"/>
          </a:xfrm>
          <a:prstGeom prst="line">
            <a:avLst/>
          </a:prstGeom>
          <a:noFill/>
          <a:ln w="15875">
            <a:solidFill>
              <a:srgbClr val="A5392E"/>
            </a:solidFill>
            <a:prstDash val="dash"/>
            <a:tailEnd type="triangle"/>
          </a:ln>
        </p:spPr>
      </p:sp>
      <p:sp>
        <p:nvSpPr>
          <p:cNvPr id="17" name="tr-159-4"/>
          <p:cNvSpPr/>
          <p:nvPr/>
        </p:nvSpPr>
        <p:spPr>
          <a:xfrm flipV="1">
            <a:off x="2519950" y="2801858"/>
            <a:ext cx="372083" cy="165370"/>
          </a:xfrm>
          <a:prstGeom prst="line">
            <a:avLst/>
          </a:prstGeom>
          <a:noFill/>
          <a:ln w="15875">
            <a:solidFill>
              <a:srgbClr val="A5392E"/>
            </a:solidFill>
            <a:prstDash val="dash"/>
            <a:tailEnd type="triangle"/>
          </a:ln>
        </p:spPr>
      </p:sp>
      <p:sp>
        <p:nvSpPr>
          <p:cNvPr id="18" name="trp-159"/>
          <p:cNvSpPr/>
          <p:nvPr/>
        </p:nvSpPr>
        <p:spPr>
          <a:xfrm flipV="1">
            <a:off x="3950403" y="1404479"/>
            <a:ext cx="355546" cy="1612360"/>
          </a:xfrm>
          <a:prstGeom prst="line">
            <a:avLst/>
          </a:prstGeom>
          <a:noFill/>
          <a:ln w="19050">
            <a:solidFill>
              <a:srgbClr val="2E7391"/>
            </a:solidFill>
            <a:prstDash val="dash"/>
            <a:tailEnd type="triangle"/>
          </a:ln>
        </p:spPr>
      </p:sp>
      <p:sp>
        <p:nvSpPr>
          <p:cNvPr id="19"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20"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8"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710126"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3785032" y="206596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2462071" y="169387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3909060" y="161119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710126" y="169387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4256337" y="1354868"/>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tercer look del menú de zonas: dos arriba, uno anclando el medio, dos en la última línea. Cada recepción de ala o esquina recibe trampa desde dos ángulos mientras el defensor del medio amuralla el poste alto. Más agresiva que la trampa 1-3-1 porque las trampas llegan por DELANTE y por DETRÁS del balón a la vez.</a:t>
            </a:r>
            <a:endParaRPr lang="en-US" sz="950" dirty="0"/>
          </a:p>
        </p:txBody>
      </p:sp>
      <p:sp>
        <p:nvSpPr>
          <p:cNvPr id="36" name="notebox-159"/>
          <p:cNvSpPr/>
          <p:nvPr/>
        </p:nvSpPr>
        <p:spPr>
          <a:xfrm>
            <a:off x="4911495" y="2606040"/>
            <a:ext cx="3821025" cy="1143000"/>
          </a:xfrm>
          <a:prstGeom prst="roundRect">
            <a:avLst>
              <a:gd name="adj" fmla="val 4800"/>
            </a:avLst>
          </a:prstGeom>
          <a:solidFill>
            <a:srgbClr val="E3EDF2"/>
          </a:solidFill>
          <a:ln/>
        </p:spPr>
      </p:sp>
      <p:sp>
        <p:nvSpPr>
          <p:cNvPr id="37" name="notelbl-15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8" name="note-15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La esquina es la zona de muerte: la trampa aprieta, cada salida por la línea está disputada — el globo por arriba es el único escape, y los globos flotan.</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name="Slide 16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DE ZONA  ·  CON TRAMPAS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Zona de Trampa 2-1-2</a:t>
            </a:r>
            <a:endParaRPr lang="en-US" sz="2200" dirty="0"/>
          </a:p>
        </p:txBody>
      </p:sp>
      <p:sp>
        <p:nvSpPr>
          <p:cNvPr id="4" name="ph-16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60-0"/>
          <p:cNvSpPr/>
          <p:nvPr/>
        </p:nvSpPr>
        <p:spPr>
          <a:xfrm flipH="1">
            <a:off x="1362359" y="2801858"/>
            <a:ext cx="1529674" cy="248055"/>
          </a:xfrm>
          <a:prstGeom prst="line">
            <a:avLst/>
          </a:prstGeom>
          <a:noFill/>
          <a:ln w="15875">
            <a:solidFill>
              <a:srgbClr val="A5392E"/>
            </a:solidFill>
            <a:prstDash val="dash"/>
            <a:tailEnd type="triangle"/>
          </a:ln>
        </p:spPr>
      </p:sp>
      <p:sp>
        <p:nvSpPr>
          <p:cNvPr id="14" name="tr-160-1"/>
          <p:cNvSpPr/>
          <p:nvPr/>
        </p:nvSpPr>
        <p:spPr>
          <a:xfrm flipH="1">
            <a:off x="1651757" y="1809637"/>
            <a:ext cx="992221" cy="0"/>
          </a:xfrm>
          <a:prstGeom prst="line">
            <a:avLst/>
          </a:prstGeom>
          <a:noFill/>
          <a:ln w="15875">
            <a:solidFill>
              <a:srgbClr val="A5392E"/>
            </a:solidFill>
            <a:prstDash val="dash"/>
            <a:tailEnd type="triangle"/>
          </a:ln>
        </p:spPr>
      </p:sp>
      <p:sp>
        <p:nvSpPr>
          <p:cNvPr id="15" name="tr-160-2"/>
          <p:cNvSpPr/>
          <p:nvPr/>
        </p:nvSpPr>
        <p:spPr>
          <a:xfrm flipH="1">
            <a:off x="2478608" y="1809637"/>
            <a:ext cx="413426" cy="496111"/>
          </a:xfrm>
          <a:prstGeom prst="line">
            <a:avLst/>
          </a:prstGeom>
          <a:noFill/>
          <a:ln w="15875">
            <a:solidFill>
              <a:srgbClr val="A5392E"/>
            </a:solidFill>
            <a:prstDash val="dash"/>
            <a:tailEnd type="triangle"/>
          </a:ln>
        </p:spPr>
      </p:sp>
      <p:sp>
        <p:nvSpPr>
          <p:cNvPr id="16" name="tr-160-3"/>
          <p:cNvSpPr/>
          <p:nvPr/>
        </p:nvSpPr>
        <p:spPr>
          <a:xfrm flipH="1">
            <a:off x="2892033" y="2181719"/>
            <a:ext cx="1074906" cy="1074906"/>
          </a:xfrm>
          <a:prstGeom prst="line">
            <a:avLst/>
          </a:prstGeom>
          <a:noFill/>
          <a:ln w="15875">
            <a:solidFill>
              <a:srgbClr val="A5392E"/>
            </a:solidFill>
            <a:prstDash val="dash"/>
            <a:tailEnd type="triangle"/>
          </a:ln>
        </p:spPr>
      </p:sp>
      <p:sp>
        <p:nvSpPr>
          <p:cNvPr id="17" name="tr-160-4"/>
          <p:cNvSpPr/>
          <p:nvPr/>
        </p:nvSpPr>
        <p:spPr>
          <a:xfrm flipH="1">
            <a:off x="3388144" y="1726951"/>
            <a:ext cx="702823" cy="82685"/>
          </a:xfrm>
          <a:prstGeom prst="line">
            <a:avLst/>
          </a:prstGeom>
          <a:noFill/>
          <a:ln w="15875">
            <a:solidFill>
              <a:srgbClr val="A5392E"/>
            </a:solidFill>
            <a:prstDash val="dash"/>
            <a:tailEnd type="triangle"/>
          </a:ln>
        </p:spPr>
      </p:sp>
      <p:sp>
        <p:nvSpPr>
          <p:cNvPr id="18" name="trp-160"/>
          <p:cNvSpPr/>
          <p:nvPr/>
        </p:nvSpPr>
        <p:spPr>
          <a:xfrm flipH="1">
            <a:off x="1221794" y="1404479"/>
            <a:ext cx="3084154" cy="1612360"/>
          </a:xfrm>
          <a:prstGeom prst="line">
            <a:avLst/>
          </a:prstGeom>
          <a:noFill/>
          <a:ln w="19050">
            <a:solidFill>
              <a:srgbClr val="2E7391"/>
            </a:solidFill>
            <a:prstDash val="dash"/>
            <a:tailEnd type="triangle"/>
          </a:ln>
        </p:spPr>
      </p:sp>
      <p:sp>
        <p:nvSpPr>
          <p:cNvPr id="19"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20"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8"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1180451" y="293415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2710126" y="314086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1469849" y="169387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3206237" y="169387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296700" y="218998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1172183" y="2967228"/>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tercer look del menú de zonas: dos arriba, uno anclando el medio, dos en la última línea. Cada recepción de ala o esquina recibe trampa desde dos ángulos mientras el defensor del medio amuralla el poste alto. Más agresiva que la trampa 1-3-1 porque las trampas llegan por DELANTE y por DETRÁS del balón a la vez.</a:t>
            </a:r>
            <a:endParaRPr lang="en-US" sz="950" dirty="0"/>
          </a:p>
        </p:txBody>
      </p:sp>
      <p:sp>
        <p:nvSpPr>
          <p:cNvPr id="36" name="notebox-160"/>
          <p:cNvSpPr/>
          <p:nvPr/>
        </p:nvSpPr>
        <p:spPr>
          <a:xfrm>
            <a:off x="4911495" y="2606040"/>
            <a:ext cx="3821025" cy="1143000"/>
          </a:xfrm>
          <a:prstGeom prst="roundRect">
            <a:avLst>
              <a:gd name="adj" fmla="val 4800"/>
            </a:avLst>
          </a:prstGeom>
          <a:solidFill>
            <a:srgbClr val="E3EDF2"/>
          </a:solidFill>
          <a:ln/>
        </p:spPr>
      </p:sp>
      <p:sp>
        <p:nvSpPr>
          <p:cNvPr id="37" name="notelbl-16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8" name="note-16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skip escapa — bien. Corre la rotación, sin faltas en la salida, y el lado lejano queda cubierto antes de que la recepción se vuelva drive.</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name="Slide 16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DE ZONA  ·  CON TRAMPAS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Zona de Trampa 2-1-2</a:t>
            </a:r>
            <a:endParaRPr lang="en-US" sz="2200" dirty="0"/>
          </a:p>
        </p:txBody>
      </p:sp>
      <p:sp>
        <p:nvSpPr>
          <p:cNvPr id="4" name="ph-16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61-0"/>
          <p:cNvSpPr/>
          <p:nvPr/>
        </p:nvSpPr>
        <p:spPr>
          <a:xfrm>
            <a:off x="1362359" y="3049913"/>
            <a:ext cx="620138" cy="272861"/>
          </a:xfrm>
          <a:prstGeom prst="line">
            <a:avLst/>
          </a:prstGeom>
          <a:noFill/>
          <a:ln w="15875">
            <a:solidFill>
              <a:srgbClr val="A5392E"/>
            </a:solidFill>
            <a:prstDash val="dash"/>
            <a:tailEnd type="triangle"/>
          </a:ln>
        </p:spPr>
      </p:sp>
      <p:sp>
        <p:nvSpPr>
          <p:cNvPr id="14" name="tr-161-1"/>
          <p:cNvSpPr/>
          <p:nvPr/>
        </p:nvSpPr>
        <p:spPr>
          <a:xfrm>
            <a:off x="2892033" y="3256626"/>
            <a:ext cx="66148" cy="66148"/>
          </a:xfrm>
          <a:prstGeom prst="line">
            <a:avLst/>
          </a:prstGeom>
          <a:noFill/>
          <a:ln w="15875">
            <a:solidFill>
              <a:srgbClr val="A5392E"/>
            </a:solidFill>
            <a:prstDash val="dash"/>
            <a:tailEnd type="triangle"/>
          </a:ln>
        </p:spPr>
      </p:sp>
      <p:sp>
        <p:nvSpPr>
          <p:cNvPr id="15" name="tr-161-2"/>
          <p:cNvSpPr/>
          <p:nvPr/>
        </p:nvSpPr>
        <p:spPr>
          <a:xfrm flipH="1" flipV="1">
            <a:off x="1585609" y="1784831"/>
            <a:ext cx="66148" cy="24806"/>
          </a:xfrm>
          <a:prstGeom prst="line">
            <a:avLst/>
          </a:prstGeom>
          <a:noFill/>
          <a:ln w="15875">
            <a:solidFill>
              <a:srgbClr val="A5392E"/>
            </a:solidFill>
            <a:prstDash val="dash"/>
            <a:tailEnd type="triangle"/>
          </a:ln>
        </p:spPr>
      </p:sp>
      <p:sp>
        <p:nvSpPr>
          <p:cNvPr id="16" name="tr-161-3"/>
          <p:cNvSpPr/>
          <p:nvPr/>
        </p:nvSpPr>
        <p:spPr>
          <a:xfrm flipH="1" flipV="1">
            <a:off x="3371607" y="1784831"/>
            <a:ext cx="16537" cy="24806"/>
          </a:xfrm>
          <a:prstGeom prst="line">
            <a:avLst/>
          </a:prstGeom>
          <a:noFill/>
          <a:ln w="15875">
            <a:solidFill>
              <a:srgbClr val="A5392E"/>
            </a:solidFill>
            <a:prstDash val="dash"/>
            <a:tailEnd type="triangle"/>
          </a:ln>
        </p:spPr>
      </p:sp>
      <p:sp>
        <p:nvSpPr>
          <p:cNvPr id="17" name="tr-161-4"/>
          <p:cNvSpPr/>
          <p:nvPr/>
        </p:nvSpPr>
        <p:spPr>
          <a:xfrm>
            <a:off x="2478608" y="2305747"/>
            <a:ext cx="0" cy="24806"/>
          </a:xfrm>
          <a:prstGeom prst="line">
            <a:avLst/>
          </a:prstGeom>
          <a:noFill/>
          <a:ln w="15875">
            <a:solidFill>
              <a:srgbClr val="A5392E"/>
            </a:solidFill>
            <a:prstDash val="dash"/>
            <a:tailEnd type="triangle"/>
          </a:ln>
        </p:spPr>
      </p:sp>
      <p:sp>
        <p:nvSpPr>
          <p:cNvPr id="18" name="trp-161"/>
          <p:cNvSpPr/>
          <p:nvPr/>
        </p:nvSpPr>
        <p:spPr>
          <a:xfrm>
            <a:off x="1221794" y="3016839"/>
            <a:ext cx="1364304" cy="785509"/>
          </a:xfrm>
          <a:prstGeom prst="line">
            <a:avLst/>
          </a:prstGeom>
          <a:noFill/>
          <a:ln w="19050">
            <a:solidFill>
              <a:srgbClr val="2E7391"/>
            </a:solidFill>
            <a:prstDash val="dash"/>
            <a:tailEnd type="triangle"/>
          </a:ln>
        </p:spPr>
      </p:sp>
      <p:sp>
        <p:nvSpPr>
          <p:cNvPr id="19"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20"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8"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1800590" y="320701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2776274" y="320701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1403701" y="166907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3189700" y="166907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296700" y="221479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tercer look del menú de zonas: dos arriba, uno anclando el medio, dos en la última línea. Cada recepción de ala o esquina recibe trampa desde dos ángulos mientras el defensor del medio amuralla el poste alto. Más agresiva que la trampa 1-3-1 porque las trampas llegan por DELANTE y por DETRÁS del balón a la vez.</a:t>
            </a:r>
            <a:endParaRPr lang="en-US" sz="950" dirty="0"/>
          </a:p>
        </p:txBody>
      </p:sp>
      <p:sp>
        <p:nvSpPr>
          <p:cNvPr id="36" name="notebox-161"/>
          <p:cNvSpPr/>
          <p:nvPr/>
        </p:nvSpPr>
        <p:spPr>
          <a:xfrm>
            <a:off x="4911495" y="2606040"/>
            <a:ext cx="3821025" cy="1143000"/>
          </a:xfrm>
          <a:prstGeom prst="roundRect">
            <a:avLst>
              <a:gd name="adj" fmla="val 4800"/>
            </a:avLst>
          </a:prstGeom>
          <a:solidFill>
            <a:srgbClr val="E3EDF2"/>
          </a:solidFill>
          <a:ln/>
        </p:spPr>
      </p:sp>
      <p:sp>
        <p:nvSpPr>
          <p:cNvPr id="37" name="notelbl-16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38" name="note-16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Balón a la punta y la forma se cura: dos arriba, uno al medio, dos atrás — ciclo completo. Córrela unos viajes más o derrítete de vuelta a la Pack Line; la ofensiva debe prepararse para ambas.</a:t>
            </a:r>
            <a:endParaRPr lang="en-US" sz="1050" dirty="0"/>
          </a:p>
        </p:txBody>
      </p:sp>
      <p:sp>
        <p:nvSpPr>
          <p:cNvPr id="39" name="kp-161"/>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40" name="kpl-161"/>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Las trampas viven en las alas y en las esquinas — NUNCA en la punta.</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defensor del medio es dueño del poste alto; una recepción limpia ahí es lo único que rompe la 2-1-2.</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 última línea nunca abandona la pintura completa — uno trampea, uno protege el aro. Siempre.</a:t>
            </a:r>
            <a:endParaRPr lang="en-US" sz="850" dirty="0"/>
          </a:p>
        </p:txBody>
      </p:sp>
      <p:sp>
        <p:nvSpPr>
          <p:cNvPr id="4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name="Slide 16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BOLSILLO TRASERO  ·  RARA VEZ USADA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Zona 2-3 — Movimientos (Rara)</a:t>
            </a:r>
            <a:endParaRPr lang="en-US" sz="2200" dirty="0"/>
          </a:p>
        </p:txBody>
      </p:sp>
      <p:sp>
        <p:nvSpPr>
          <p:cNvPr id="4" name="ph-16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14"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6"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18"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1883275"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2710126"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1097766"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3495634"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296700"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2536487" y="3711394"/>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zona de emergencia. RARA VEZ jugamos 2-3 — la familia 1-3-1 y la trampa 2-1-2 son nuestra identidad de zona — pero cada equipo del programa conoce sus movimientos, porque algún fin de semana te toca una alineación para la que esta forma fue construida. Dos guardias arriba, tres atrás; cada pase mueve a los cinco defensores.</a:t>
            </a:r>
            <a:endParaRPr lang="en-US" sz="950" dirty="0"/>
          </a:p>
        </p:txBody>
      </p:sp>
      <p:sp>
        <p:nvSpPr>
          <p:cNvPr id="30" name="notebox-162"/>
          <p:cNvSpPr/>
          <p:nvPr/>
        </p:nvSpPr>
        <p:spPr>
          <a:xfrm>
            <a:off x="4911495" y="2606040"/>
            <a:ext cx="3821025" cy="1143000"/>
          </a:xfrm>
          <a:prstGeom prst="roundRect">
            <a:avLst>
              <a:gd name="adj" fmla="val 4800"/>
            </a:avLst>
          </a:prstGeom>
          <a:solidFill>
            <a:srgbClr val="E3EDF2"/>
          </a:solidFill>
          <a:ln/>
        </p:spPr>
      </p:sp>
      <p:sp>
        <p:nvSpPr>
          <p:cNvPr id="31" name="notelbl-16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2" name="note-16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Un puñado de posesiones por temporada: un poste dominante que hay que amurallar, faltas acumuladas, o un look sorpresa saliendo de la presión Cougar. Si estamos jugando 2-3 por tramos largos, algo salió mal.</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name="Slide 16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BOLSILLO TRASERO  ·  RARA VEZ USADA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Zona 2-3 — Movimientos (Rara)</a:t>
            </a:r>
            <a:endParaRPr lang="en-US" sz="2200" dirty="0"/>
          </a:p>
        </p:txBody>
      </p:sp>
      <p:sp>
        <p:nvSpPr>
          <p:cNvPr id="4" name="ph-16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3</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63-0"/>
          <p:cNvSpPr/>
          <p:nvPr/>
        </p:nvSpPr>
        <p:spPr>
          <a:xfrm flipV="1">
            <a:off x="2892033" y="3091256"/>
            <a:ext cx="537453" cy="248055"/>
          </a:xfrm>
          <a:prstGeom prst="line">
            <a:avLst/>
          </a:prstGeom>
          <a:noFill/>
          <a:ln w="15875">
            <a:solidFill>
              <a:srgbClr val="A5392E"/>
            </a:solidFill>
            <a:prstDash val="dash"/>
            <a:tailEnd type="triangle"/>
          </a:ln>
        </p:spPr>
      </p:sp>
      <p:sp>
        <p:nvSpPr>
          <p:cNvPr id="14" name="tr-163-1"/>
          <p:cNvSpPr/>
          <p:nvPr/>
        </p:nvSpPr>
        <p:spPr>
          <a:xfrm flipV="1">
            <a:off x="2065182" y="3173941"/>
            <a:ext cx="496111" cy="165370"/>
          </a:xfrm>
          <a:prstGeom prst="line">
            <a:avLst/>
          </a:prstGeom>
          <a:noFill/>
          <a:ln w="15875">
            <a:solidFill>
              <a:srgbClr val="A5392E"/>
            </a:solidFill>
            <a:prstDash val="dash"/>
            <a:tailEnd type="triangle"/>
          </a:ln>
        </p:spPr>
      </p:sp>
      <p:sp>
        <p:nvSpPr>
          <p:cNvPr id="15" name="tr-163-2"/>
          <p:cNvSpPr/>
          <p:nvPr/>
        </p:nvSpPr>
        <p:spPr>
          <a:xfrm>
            <a:off x="2478608" y="2057692"/>
            <a:ext cx="248055" cy="0"/>
          </a:xfrm>
          <a:prstGeom prst="line">
            <a:avLst/>
          </a:prstGeom>
          <a:noFill/>
          <a:ln w="15875">
            <a:solidFill>
              <a:srgbClr val="A5392E"/>
            </a:solidFill>
            <a:prstDash val="dash"/>
            <a:tailEnd type="triangle"/>
          </a:ln>
        </p:spPr>
      </p:sp>
      <p:sp>
        <p:nvSpPr>
          <p:cNvPr id="16" name="tr-163-3"/>
          <p:cNvSpPr/>
          <p:nvPr/>
        </p:nvSpPr>
        <p:spPr>
          <a:xfrm>
            <a:off x="3677542" y="1933664"/>
            <a:ext cx="124028" cy="66148"/>
          </a:xfrm>
          <a:prstGeom prst="line">
            <a:avLst/>
          </a:prstGeom>
          <a:noFill/>
          <a:ln w="15875">
            <a:solidFill>
              <a:srgbClr val="A5392E"/>
            </a:solidFill>
            <a:prstDash val="dash"/>
            <a:tailEnd type="triangle"/>
          </a:ln>
        </p:spPr>
      </p:sp>
      <p:sp>
        <p:nvSpPr>
          <p:cNvPr id="17" name="tr-163-4"/>
          <p:cNvSpPr/>
          <p:nvPr/>
        </p:nvSpPr>
        <p:spPr>
          <a:xfrm>
            <a:off x="1279674" y="1933664"/>
            <a:ext cx="372083" cy="41343"/>
          </a:xfrm>
          <a:prstGeom prst="line">
            <a:avLst/>
          </a:prstGeom>
          <a:noFill/>
          <a:ln w="15875">
            <a:solidFill>
              <a:srgbClr val="A5392E"/>
            </a:solidFill>
            <a:prstDash val="dash"/>
            <a:tailEnd type="triangle"/>
          </a:ln>
        </p:spPr>
      </p:sp>
      <p:sp>
        <p:nvSpPr>
          <p:cNvPr id="18" name="trp-163"/>
          <p:cNvSpPr/>
          <p:nvPr/>
        </p:nvSpPr>
        <p:spPr>
          <a:xfrm flipV="1">
            <a:off x="2586098" y="3016839"/>
            <a:ext cx="1364304" cy="744166"/>
          </a:xfrm>
          <a:prstGeom prst="line">
            <a:avLst/>
          </a:prstGeom>
          <a:noFill/>
          <a:ln w="19050">
            <a:solidFill>
              <a:srgbClr val="2E7391"/>
            </a:solidFill>
            <a:prstDash val="dash"/>
            <a:tailEnd type="triangle"/>
          </a:ln>
        </p:spPr>
      </p:sp>
      <p:sp>
        <p:nvSpPr>
          <p:cNvPr id="19"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20"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8"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379386" y="305818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3247579"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1469849" y="185924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3619662"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544756"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zona de emergencia. RARA VEZ jugamos 2-3 — la familia 1-3-1 y la trampa 2-1-2 son nuestra identidad de zona — pero cada equipo del programa conoce sus movimientos, porque algún fin de semana te toca una alineación para la que esta forma fue construida. Dos guardias arriba, tres atrás; cada pase mueve a los cinco defensores.</a:t>
            </a:r>
            <a:endParaRPr lang="en-US" sz="950" dirty="0"/>
          </a:p>
        </p:txBody>
      </p:sp>
      <p:sp>
        <p:nvSpPr>
          <p:cNvPr id="36" name="notebox-163"/>
          <p:cNvSpPr/>
          <p:nvPr/>
        </p:nvSpPr>
        <p:spPr>
          <a:xfrm>
            <a:off x="4911495" y="2606040"/>
            <a:ext cx="3821025" cy="1143000"/>
          </a:xfrm>
          <a:prstGeom prst="roundRect">
            <a:avLst>
              <a:gd name="adj" fmla="val 4800"/>
            </a:avLst>
          </a:prstGeom>
          <a:solidFill>
            <a:srgbClr val="E3EDF2"/>
          </a:solidFill>
          <a:ln/>
        </p:spPr>
      </p:sp>
      <p:sp>
        <p:nvSpPr>
          <p:cNvPr id="37" name="notelbl-16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8" name="note-16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Recepción de ala: guardia del lado sale, el pívot adelanta el bloque, el alero débil al carril.</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name="Slide 16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BOLSILLO TRASERO  ·  RARA VEZ USADA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Zona 2-3 — Movimientos (Rara)</a:t>
            </a:r>
            <a:endParaRPr lang="en-US" sz="2200" dirty="0"/>
          </a:p>
        </p:txBody>
      </p:sp>
      <p:sp>
        <p:nvSpPr>
          <p:cNvPr id="4" name="ph-16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3</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64-0"/>
          <p:cNvSpPr/>
          <p:nvPr/>
        </p:nvSpPr>
        <p:spPr>
          <a:xfrm flipV="1">
            <a:off x="3801569" y="1644266"/>
            <a:ext cx="289398" cy="355546"/>
          </a:xfrm>
          <a:prstGeom prst="line">
            <a:avLst/>
          </a:prstGeom>
          <a:noFill/>
          <a:ln w="15875">
            <a:solidFill>
              <a:srgbClr val="A5392E"/>
            </a:solidFill>
            <a:prstDash val="dash"/>
            <a:tailEnd type="triangle"/>
          </a:ln>
        </p:spPr>
      </p:sp>
      <p:sp>
        <p:nvSpPr>
          <p:cNvPr id="14" name="tr-164-1"/>
          <p:cNvSpPr/>
          <p:nvPr/>
        </p:nvSpPr>
        <p:spPr>
          <a:xfrm flipV="1">
            <a:off x="2726663" y="1892322"/>
            <a:ext cx="330740" cy="165370"/>
          </a:xfrm>
          <a:prstGeom prst="line">
            <a:avLst/>
          </a:prstGeom>
          <a:noFill/>
          <a:ln w="15875">
            <a:solidFill>
              <a:srgbClr val="A5392E"/>
            </a:solidFill>
            <a:prstDash val="dash"/>
            <a:tailEnd type="triangle"/>
          </a:ln>
        </p:spPr>
      </p:sp>
      <p:sp>
        <p:nvSpPr>
          <p:cNvPr id="15" name="tr-164-2"/>
          <p:cNvSpPr/>
          <p:nvPr/>
        </p:nvSpPr>
        <p:spPr>
          <a:xfrm flipV="1">
            <a:off x="3429486" y="2429775"/>
            <a:ext cx="206713" cy="661481"/>
          </a:xfrm>
          <a:prstGeom prst="line">
            <a:avLst/>
          </a:prstGeom>
          <a:noFill/>
          <a:ln w="15875">
            <a:solidFill>
              <a:srgbClr val="A5392E"/>
            </a:solidFill>
            <a:prstDash val="dash"/>
            <a:tailEnd type="triangle"/>
          </a:ln>
        </p:spPr>
      </p:sp>
      <p:sp>
        <p:nvSpPr>
          <p:cNvPr id="16" name="trp-164"/>
          <p:cNvSpPr/>
          <p:nvPr/>
        </p:nvSpPr>
        <p:spPr>
          <a:xfrm flipV="1">
            <a:off x="3950403" y="1404479"/>
            <a:ext cx="355546" cy="1612360"/>
          </a:xfrm>
          <a:prstGeom prst="line">
            <a:avLst/>
          </a:prstGeom>
          <a:noFill/>
          <a:ln w="19050">
            <a:solidFill>
              <a:srgbClr val="2E7391"/>
            </a:solidFill>
            <a:prstDash val="dash"/>
            <a:tailEnd type="triangle"/>
          </a:ln>
        </p:spPr>
      </p:sp>
      <p:sp>
        <p:nvSpPr>
          <p:cNvPr id="17"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18"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0"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2"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4"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6"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2379386" y="305818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3454292" y="2314016"/>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1469849" y="185924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3909060" y="152850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2875496" y="177656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4256337" y="1354868"/>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zona de emergencia. RARA VEZ jugamos 2-3 — la familia 1-3-1 y la trampa 2-1-2 son nuestra identidad de zona — pero cada equipo del programa conoce sus movimientos, porque algún fin de semana te toca una alineación para la que esta forma fue construida. Dos guardias arriba, tres atrás; cada pase mueve a los cinco defensores.</a:t>
            </a:r>
            <a:endParaRPr lang="en-US" sz="950" dirty="0"/>
          </a:p>
        </p:txBody>
      </p:sp>
      <p:sp>
        <p:nvSpPr>
          <p:cNvPr id="34" name="notebox-164"/>
          <p:cNvSpPr/>
          <p:nvPr/>
        </p:nvSpPr>
        <p:spPr>
          <a:xfrm>
            <a:off x="4911495" y="2606040"/>
            <a:ext cx="3821025" cy="1143000"/>
          </a:xfrm>
          <a:prstGeom prst="roundRect">
            <a:avLst>
              <a:gd name="adj" fmla="val 4800"/>
            </a:avLst>
          </a:prstGeom>
          <a:solidFill>
            <a:srgbClr val="E3EDF2"/>
          </a:solidFill>
          <a:ln/>
        </p:spPr>
      </p:sp>
      <p:sp>
        <p:nvSpPr>
          <p:cNvPr id="35" name="notelbl-16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6" name="note-16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Esquina: el alero cubre, el pívot se desliza detrás, el guardia se hunde al poste alto. El carril sigue lleno.</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name="Slide 16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BOLSILLO TRASERO  ·  RARA VEZ USADA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Zona 2-3 — Movimientos (Rara)</a:t>
            </a:r>
            <a:endParaRPr lang="en-US" sz="2200" dirty="0"/>
          </a:p>
        </p:txBody>
      </p:sp>
      <p:sp>
        <p:nvSpPr>
          <p:cNvPr id="4" name="ph-16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3</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65-0"/>
          <p:cNvSpPr/>
          <p:nvPr/>
        </p:nvSpPr>
        <p:spPr>
          <a:xfrm flipH="1" flipV="1">
            <a:off x="1403701" y="3091256"/>
            <a:ext cx="1157591" cy="82685"/>
          </a:xfrm>
          <a:prstGeom prst="line">
            <a:avLst/>
          </a:prstGeom>
          <a:noFill/>
          <a:ln w="15875">
            <a:solidFill>
              <a:srgbClr val="A5392E"/>
            </a:solidFill>
            <a:prstDash val="dash"/>
            <a:tailEnd type="triangle"/>
          </a:ln>
        </p:spPr>
      </p:sp>
      <p:sp>
        <p:nvSpPr>
          <p:cNvPr id="14" name="tr-165-1"/>
          <p:cNvSpPr/>
          <p:nvPr/>
        </p:nvSpPr>
        <p:spPr>
          <a:xfrm flipH="1">
            <a:off x="2478608" y="1892322"/>
            <a:ext cx="578796" cy="124028"/>
          </a:xfrm>
          <a:prstGeom prst="line">
            <a:avLst/>
          </a:prstGeom>
          <a:noFill/>
          <a:ln w="15875">
            <a:solidFill>
              <a:srgbClr val="A5392E"/>
            </a:solidFill>
            <a:prstDash val="dash"/>
            <a:tailEnd type="triangle"/>
          </a:ln>
        </p:spPr>
      </p:sp>
      <p:sp>
        <p:nvSpPr>
          <p:cNvPr id="15" name="tr-165-2"/>
          <p:cNvSpPr/>
          <p:nvPr/>
        </p:nvSpPr>
        <p:spPr>
          <a:xfrm flipH="1">
            <a:off x="2892033" y="2429775"/>
            <a:ext cx="744166" cy="785509"/>
          </a:xfrm>
          <a:prstGeom prst="line">
            <a:avLst/>
          </a:prstGeom>
          <a:noFill/>
          <a:ln w="15875">
            <a:solidFill>
              <a:srgbClr val="A5392E"/>
            </a:solidFill>
            <a:prstDash val="dash"/>
            <a:tailEnd type="triangle"/>
          </a:ln>
        </p:spPr>
      </p:sp>
      <p:sp>
        <p:nvSpPr>
          <p:cNvPr id="16" name="tr-165-3"/>
          <p:cNvSpPr/>
          <p:nvPr/>
        </p:nvSpPr>
        <p:spPr>
          <a:xfrm flipH="1">
            <a:off x="3677542" y="1644266"/>
            <a:ext cx="413426" cy="289398"/>
          </a:xfrm>
          <a:prstGeom prst="line">
            <a:avLst/>
          </a:prstGeom>
          <a:noFill/>
          <a:ln w="15875">
            <a:solidFill>
              <a:srgbClr val="A5392E"/>
            </a:solidFill>
            <a:prstDash val="dash"/>
            <a:tailEnd type="triangle"/>
          </a:ln>
        </p:spPr>
      </p:sp>
      <p:sp>
        <p:nvSpPr>
          <p:cNvPr id="17" name="tr-165-4"/>
          <p:cNvSpPr/>
          <p:nvPr/>
        </p:nvSpPr>
        <p:spPr>
          <a:xfrm flipH="1" flipV="1">
            <a:off x="1279674" y="1933664"/>
            <a:ext cx="372083" cy="41343"/>
          </a:xfrm>
          <a:prstGeom prst="line">
            <a:avLst/>
          </a:prstGeom>
          <a:noFill/>
          <a:ln w="15875">
            <a:solidFill>
              <a:srgbClr val="A5392E"/>
            </a:solidFill>
            <a:prstDash val="dash"/>
            <a:tailEnd type="triangle"/>
          </a:ln>
        </p:spPr>
      </p:sp>
      <p:sp>
        <p:nvSpPr>
          <p:cNvPr id="18" name="trp-165"/>
          <p:cNvSpPr/>
          <p:nvPr/>
        </p:nvSpPr>
        <p:spPr>
          <a:xfrm flipH="1">
            <a:off x="1221794" y="1404479"/>
            <a:ext cx="3084154" cy="1612360"/>
          </a:xfrm>
          <a:prstGeom prst="line">
            <a:avLst/>
          </a:prstGeom>
          <a:noFill/>
          <a:ln w="19050">
            <a:solidFill>
              <a:srgbClr val="2E7391"/>
            </a:solidFill>
            <a:prstDash val="dash"/>
            <a:tailEnd type="triangle"/>
          </a:ln>
        </p:spPr>
      </p:sp>
      <p:sp>
        <p:nvSpPr>
          <p:cNvPr id="19"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20"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8"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1221794"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2710126" y="309952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1097766"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3495634"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296700" y="190059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1172183" y="2967228"/>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zona de emergencia. RARA VEZ jugamos 2-3 — la familia 1-3-1 y la trampa 2-1-2 son nuestra identidad de zona — pero cada equipo del programa conoce sus movimientos, porque algún fin de semana te toca una alineación para la que esta forma fue construida. Dos guardias arriba, tres atrás; cada pase mueve a los cinco defensores.</a:t>
            </a:r>
            <a:endParaRPr lang="en-US" sz="950" dirty="0"/>
          </a:p>
        </p:txBody>
      </p:sp>
      <p:sp>
        <p:nvSpPr>
          <p:cNvPr id="36" name="notebox-165"/>
          <p:cNvSpPr/>
          <p:nvPr/>
        </p:nvSpPr>
        <p:spPr>
          <a:xfrm>
            <a:off x="4911495" y="2606040"/>
            <a:ext cx="3821025" cy="1143000"/>
          </a:xfrm>
          <a:prstGeom prst="roundRect">
            <a:avLst>
              <a:gd name="adj" fmla="val 4800"/>
            </a:avLst>
          </a:prstGeom>
          <a:solidFill>
            <a:srgbClr val="E3EDF2"/>
          </a:solidFill>
          <a:ln/>
        </p:spPr>
      </p:sp>
      <p:sp>
        <p:nvSpPr>
          <p:cNvPr id="37" name="notelbl-16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8" name="note-16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skip hace correr a la zona — el guardia más cercano vuela al cierre, los cinco se reacomodan. Aquí se quiebran las zonas: hazlos repetirlo una y otra vez.</a:t>
            </a:r>
            <a:endParaRPr lang="en-US" sz="1050" dirty="0"/>
          </a:p>
        </p:txBody>
      </p:sp>
      <p:sp>
        <p:nvSpPr>
          <p:cNvPr id="39" name="kp-165"/>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40" name="kpl-165"/>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Muévete mientras el balón vuela — una zona que se mueve con la recepción ya está muerta.</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Manos altas en los carriles: el trabajo de la zona son desvíos y posesiones feas.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Regla del relevo: cuando llega la ayuda, el guardia rebota afuera — nunca dos defensores en un balón.</a:t>
            </a:r>
            <a:endParaRPr lang="en-US" sz="850" dirty="0"/>
          </a:p>
        </p:txBody>
      </p:sp>
      <p:sp>
        <p:nvSpPr>
          <p:cNvPr id="4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name="Slide 166">
    <p:bg>
      <p:bgPr>
        <a:solidFill>
          <a:srgbClr val="103048"/>
        </a:solidFill>
      </p:bgPr>
    </p:bg>
    <p:spTree>
      <p:nvGrpSpPr>
        <p:cNvPr id="1" name=""/>
        <p:cNvGrpSpPr/>
        <p:nvPr/>
      </p:nvGrpSpPr>
      <p:grpSpPr>
        <a:xfrm>
          <a:off x="0" y="0"/>
          <a:ext cx="0" cy="0"/>
          <a:chOff x="0" y="0"/>
          <a:chExt cx="0" cy="0"/>
        </a:xfrm>
      </p:grpSpPr>
      <p:sp>
        <p:nvSpPr>
          <p:cNvPr id="2" name="Text 0"/>
          <p:cNvSpPr/>
          <p:nvPr/>
        </p:nvSpPr>
        <p:spPr>
          <a:xfrm>
            <a:off x="548640" y="1828800"/>
            <a:ext cx="8046720" cy="822960"/>
          </a:xfrm>
          <a:prstGeom prst="rect">
            <a:avLst/>
          </a:prstGeom>
          <a:noFill/>
          <a:ln/>
        </p:spPr>
        <p:txBody>
          <a:bodyPr wrap="square" lIns="0" tIns="0" rIns="0" bIns="0" rtlCol="0" anchor="ctr"/>
          <a:lstStyle/>
          <a:p>
            <a:pPr indent="0" marL="0">
              <a:buNone/>
            </a:pPr>
            <a:r>
              <a:rPr lang="en-US" sz="4000" b="1" spc="200" kern="0" dirty="0">
                <a:solidFill>
                  <a:srgbClr val="FFFFFF"/>
                </a:solidFill>
                <a:latin typeface="Arial" pitchFamily="34" charset="0"/>
                <a:ea typeface="Arial" pitchFamily="34" charset="-122"/>
                <a:cs typeface="Arial" pitchFamily="34" charset="-120"/>
              </a:rPr>
              <a:t>PAQUETE DE PRESIONES</a:t>
            </a:r>
            <a:endParaRPr lang="en-US" sz="4000" dirty="0"/>
          </a:p>
        </p:txBody>
      </p:sp>
      <p:sp>
        <p:nvSpPr>
          <p:cNvPr id="3" name="Text 1"/>
          <p:cNvSpPr/>
          <p:nvPr/>
        </p:nvSpPr>
        <p:spPr>
          <a:xfrm>
            <a:off x="548640" y="2651760"/>
            <a:ext cx="8046720" cy="457200"/>
          </a:xfrm>
          <a:prstGeom prst="rect">
            <a:avLst/>
          </a:prstGeom>
          <a:noFill/>
          <a:ln/>
        </p:spPr>
        <p:txBody>
          <a:bodyPr wrap="square" lIns="0" tIns="0" rIns="0" bIns="0" rtlCol="0" anchor="ctr"/>
          <a:lstStyle/>
          <a:p>
            <a:pPr indent="0" marL="0">
              <a:buNone/>
            </a:pPr>
            <a:r>
              <a:rPr lang="en-US" sz="1600" dirty="0">
                <a:solidFill>
                  <a:srgbClr val="62A8C4"/>
                </a:solidFill>
                <a:latin typeface="Arial" pitchFamily="34" charset="0"/>
                <a:ea typeface="Arial" pitchFamily="34" charset="-122"/>
                <a:cs typeface="Arial" pitchFamily="34" charset="-120"/>
              </a:rPr>
              <a:t>Cuatro presiones, tres rompe-presiones</a:t>
            </a:r>
            <a:endParaRPr lang="en-US" sz="1600" dirty="0"/>
          </a:p>
        </p:txBody>
      </p:sp>
      <p:sp>
        <p:nvSpPr>
          <p:cNvPr id="4" name="Text 2"/>
          <p:cNvSpPr/>
          <p:nvPr/>
        </p:nvSpPr>
        <p:spPr>
          <a:xfrm>
            <a:off x="548640" y="3291840"/>
            <a:ext cx="8046720" cy="731520"/>
          </a:xfrm>
          <a:prstGeom prst="rect">
            <a:avLst/>
          </a:prstGeom>
          <a:noFill/>
          <a:ln/>
        </p:spPr>
        <p:txBody>
          <a:bodyPr wrap="square" lIns="0" tIns="0" rIns="0" bIns="0" rtlCol="0" anchor="ctr"/>
          <a:lstStyle/>
          <a:p>
            <a:pPr indent="0" marL="0">
              <a:buNone/>
            </a:pPr>
            <a:r>
              <a:rPr lang="en-US" sz="1100" dirty="0">
                <a:solidFill>
                  <a:srgbClr val="9FB4C0"/>
                </a:solidFill>
                <a:latin typeface="Arial" pitchFamily="34" charset="0"/>
                <a:ea typeface="Arial" pitchFamily="34" charset="-122"/>
                <a:cs typeface="Arial" pitchFamily="34" charset="-120"/>
              </a:rPr>
              <a:t>Havoc — Presión Diamante 1-2-1-1 (Shaka Smart · VCU)  ·  Presión Cougar — 2-2-1  ·  Run &amp; Jump — Presión Individual  ·  Breaker — Rompe-Presiones 1-4  ·  Home Run — Rompe-Presiones por Arriba  ·  Rompe-Trampas — vs Trampas de Media Cancha</a:t>
            </a:r>
            <a:endParaRPr lang="en-US" sz="1100" dirty="0"/>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name="Slide 16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PRESIÓN DE ZONA  ·  SISTEMA HAVOC</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Havoc — Presión Diamante 1-2-1-1 (Shaka Smart · VCU)</a:t>
            </a:r>
            <a:endParaRPr lang="en-US" sz="2200" dirty="0"/>
          </a:p>
        </p:txBody>
      </p:sp>
      <p:sp>
        <p:nvSpPr>
          <p:cNvPr id="4" name="ph-16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o1"/>
          <p:cNvSpPr/>
          <p:nvPr/>
        </p:nvSpPr>
        <p:spPr>
          <a:xfrm>
            <a:off x="971988" y="1584636"/>
            <a:ext cx="133853" cy="133853"/>
          </a:xfrm>
          <a:prstGeom prst="ellipse">
            <a:avLst/>
          </a:prstGeom>
          <a:solidFill>
            <a:srgbClr val="FFFFFF"/>
          </a:solidFill>
          <a:ln w="19050">
            <a:solidFill>
              <a:srgbClr val="14283A"/>
            </a:solidFill>
            <a:prstDash val="solid"/>
          </a:ln>
        </p:spPr>
      </p:sp>
      <p:sp>
        <p:nvSpPr>
          <p:cNvPr id="20" name="!!no1"/>
          <p:cNvSpPr/>
          <p:nvPr/>
        </p:nvSpPr>
        <p:spPr>
          <a:xfrm>
            <a:off x="971988" y="158463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1" name="!!o2"/>
          <p:cNvSpPr/>
          <p:nvPr/>
        </p:nvSpPr>
        <p:spPr>
          <a:xfrm>
            <a:off x="1808566" y="1584636"/>
            <a:ext cx="133853" cy="133853"/>
          </a:xfrm>
          <a:prstGeom prst="ellipse">
            <a:avLst/>
          </a:prstGeom>
          <a:solidFill>
            <a:srgbClr val="FFFFFF"/>
          </a:solidFill>
          <a:ln w="19050">
            <a:solidFill>
              <a:srgbClr val="14283A"/>
            </a:solidFill>
            <a:prstDash val="solid"/>
          </a:ln>
        </p:spPr>
      </p:sp>
      <p:sp>
        <p:nvSpPr>
          <p:cNvPr id="22" name="!!no2"/>
          <p:cNvSpPr/>
          <p:nvPr/>
        </p:nvSpPr>
        <p:spPr>
          <a:xfrm>
            <a:off x="1808566" y="158463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3" name="!!o3"/>
          <p:cNvSpPr/>
          <p:nvPr/>
        </p:nvSpPr>
        <p:spPr>
          <a:xfrm>
            <a:off x="1390277" y="2755846"/>
            <a:ext cx="133853" cy="133853"/>
          </a:xfrm>
          <a:prstGeom prst="ellipse">
            <a:avLst/>
          </a:prstGeom>
          <a:solidFill>
            <a:srgbClr val="FFFFFF"/>
          </a:solidFill>
          <a:ln w="19050">
            <a:solidFill>
              <a:srgbClr val="14283A"/>
            </a:solidFill>
            <a:prstDash val="solid"/>
          </a:ln>
        </p:spPr>
      </p:sp>
      <p:sp>
        <p:nvSpPr>
          <p:cNvPr id="24" name="!!no3"/>
          <p:cNvSpPr/>
          <p:nvPr/>
        </p:nvSpPr>
        <p:spPr>
          <a:xfrm>
            <a:off x="1390277" y="275584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5" name="!!o4"/>
          <p:cNvSpPr/>
          <p:nvPr/>
        </p:nvSpPr>
        <p:spPr>
          <a:xfrm>
            <a:off x="1306619" y="1007396"/>
            <a:ext cx="133853" cy="133853"/>
          </a:xfrm>
          <a:prstGeom prst="ellipse">
            <a:avLst/>
          </a:prstGeom>
          <a:solidFill>
            <a:srgbClr val="FFFFFF"/>
          </a:solidFill>
          <a:ln w="19050">
            <a:solidFill>
              <a:srgbClr val="14283A"/>
            </a:solidFill>
            <a:prstDash val="solid"/>
          </a:ln>
        </p:spPr>
      </p:sp>
      <p:sp>
        <p:nvSpPr>
          <p:cNvPr id="26" name="!!no4"/>
          <p:cNvSpPr/>
          <p:nvPr/>
        </p:nvSpPr>
        <p:spPr>
          <a:xfrm>
            <a:off x="1306619" y="100739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27" name="!!o5"/>
          <p:cNvSpPr/>
          <p:nvPr/>
        </p:nvSpPr>
        <p:spPr>
          <a:xfrm>
            <a:off x="1390277" y="3968885"/>
            <a:ext cx="133853" cy="133853"/>
          </a:xfrm>
          <a:prstGeom prst="ellipse">
            <a:avLst/>
          </a:prstGeom>
          <a:solidFill>
            <a:srgbClr val="FFFFFF"/>
          </a:solidFill>
          <a:ln w="19050">
            <a:solidFill>
              <a:srgbClr val="14283A"/>
            </a:solidFill>
            <a:prstDash val="solid"/>
          </a:ln>
        </p:spPr>
      </p:sp>
      <p:sp>
        <p:nvSpPr>
          <p:cNvPr id="28" name="!!no5"/>
          <p:cNvSpPr/>
          <p:nvPr/>
        </p:nvSpPr>
        <p:spPr>
          <a:xfrm>
            <a:off x="1390277" y="396888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29" name="!!d1"/>
          <p:cNvSpPr/>
          <p:nvPr/>
        </p:nvSpPr>
        <p:spPr>
          <a:xfrm>
            <a:off x="1365180" y="284787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0" name="!!d2"/>
          <p:cNvSpPr/>
          <p:nvPr/>
        </p:nvSpPr>
        <p:spPr>
          <a:xfrm>
            <a:off x="946890" y="1969462"/>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1" name="!!d3"/>
          <p:cNvSpPr/>
          <p:nvPr/>
        </p:nvSpPr>
        <p:spPr>
          <a:xfrm>
            <a:off x="1783469" y="1969462"/>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2" name="!!d4"/>
          <p:cNvSpPr/>
          <p:nvPr/>
        </p:nvSpPr>
        <p:spPr>
          <a:xfrm>
            <a:off x="1365180" y="142568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3" name="!!d5"/>
          <p:cNvSpPr/>
          <p:nvPr/>
        </p:nvSpPr>
        <p:spPr>
          <a:xfrm>
            <a:off x="1365180" y="3851764"/>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4" name="!!ball"/>
          <p:cNvSpPr/>
          <p:nvPr/>
        </p:nvSpPr>
        <p:spPr>
          <a:xfrm>
            <a:off x="1402826" y="1011579"/>
            <a:ext cx="50195" cy="50195"/>
          </a:xfrm>
          <a:prstGeom prst="ellipse">
            <a:avLst/>
          </a:prstGeom>
          <a:solidFill>
            <a:srgbClr val="D9641E"/>
          </a:solidFill>
          <a:ln w="9525">
            <a:solidFill>
              <a:srgbClr val="B04E12"/>
            </a:solidFill>
            <a:prstDash val="solid"/>
          </a:ln>
        </p:spPr>
      </p:sp>
      <p:sp>
        <p:nvSpPr>
          <p:cNvPr id="35"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presión que llevó a la VCU de Shaka Smart al Final Four de 2011 y definió una era defensiva. Armada tras canasta anotada en diamante: X4 — un grande largo y activo — presiona la visión del sacador, las alas en los codos extendidos, un interceptor patrulla el medio, un guardián protege el aro. La regla de Havoc: trampa al pase CORTO, cerca del sacador, en el instante de la recepción. La meta no son solo robos — es que cada posesión empiece fea y tarde en el reloj.</a:t>
            </a:r>
            <a:endParaRPr lang="en-US" sz="950" dirty="0"/>
          </a:p>
        </p:txBody>
      </p:sp>
      <p:sp>
        <p:nvSpPr>
          <p:cNvPr id="36" name="notebox-167"/>
          <p:cNvSpPr/>
          <p:nvPr/>
        </p:nvSpPr>
        <p:spPr>
          <a:xfrm>
            <a:off x="2868687" y="2606040"/>
            <a:ext cx="5863833" cy="1143000"/>
          </a:xfrm>
          <a:prstGeom prst="roundRect">
            <a:avLst>
              <a:gd name="adj" fmla="val 4800"/>
            </a:avLst>
          </a:prstGeom>
          <a:solidFill>
            <a:srgbClr val="E3EDF2"/>
          </a:solidFill>
          <a:ln/>
        </p:spPr>
      </p:sp>
      <p:sp>
        <p:nvSpPr>
          <p:cNvPr id="37" name="notelbl-167"/>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8" name="note-167"/>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Tras canastas y tiros libres anotados. Smart la corría como identidad, no como truco: recluta esfuerzo, condiciona a tu equipo y obliga al rival a practicar toda la semana algo que igual no puede simular.</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name="Slide 16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PRESIÓN DE ZONA  ·  SISTEMA HAVOC</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Havoc — Presión Diamante 1-2-1-1 (Shaka Smart · VCU)</a:t>
            </a:r>
            <a:endParaRPr lang="en-US" sz="2200" dirty="0"/>
          </a:p>
        </p:txBody>
      </p:sp>
      <p:sp>
        <p:nvSpPr>
          <p:cNvPr id="4" name="ph-16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168-0"/>
          <p:cNvSpPr/>
          <p:nvPr/>
        </p:nvSpPr>
        <p:spPr>
          <a:xfrm flipH="1">
            <a:off x="913427" y="1651562"/>
            <a:ext cx="125487" cy="104572"/>
          </a:xfrm>
          <a:prstGeom prst="line">
            <a:avLst/>
          </a:prstGeom>
          <a:noFill/>
          <a:ln w="19050">
            <a:solidFill>
              <a:srgbClr val="14283A"/>
            </a:solidFill>
            <a:prstDash val="solid"/>
            <a:tailEnd type="triangle"/>
          </a:ln>
        </p:spPr>
      </p:sp>
      <p:sp>
        <p:nvSpPr>
          <p:cNvPr id="20" name="tr-168-1"/>
          <p:cNvSpPr/>
          <p:nvPr/>
        </p:nvSpPr>
        <p:spPr>
          <a:xfrm flipH="1">
            <a:off x="1206230" y="1484246"/>
            <a:ext cx="250974" cy="125487"/>
          </a:xfrm>
          <a:prstGeom prst="line">
            <a:avLst/>
          </a:prstGeom>
          <a:noFill/>
          <a:ln w="15875">
            <a:solidFill>
              <a:srgbClr val="A5392E"/>
            </a:solidFill>
            <a:prstDash val="dash"/>
            <a:tailEnd type="triangle"/>
          </a:ln>
        </p:spPr>
      </p:sp>
      <p:sp>
        <p:nvSpPr>
          <p:cNvPr id="21" name="trp-168"/>
          <p:cNvSpPr/>
          <p:nvPr/>
        </p:nvSpPr>
        <p:spPr>
          <a:xfrm flipH="1">
            <a:off x="967805" y="1036677"/>
            <a:ext cx="460118" cy="681812"/>
          </a:xfrm>
          <a:prstGeom prst="line">
            <a:avLst/>
          </a:prstGeom>
          <a:noFill/>
          <a:ln w="19050">
            <a:solidFill>
              <a:srgbClr val="2E7391"/>
            </a:solidFill>
            <a:prstDash val="dash"/>
            <a:tailEnd type="triangle"/>
          </a:ln>
        </p:spPr>
      </p:sp>
      <p:sp>
        <p:nvSpPr>
          <p:cNvPr id="22" name="!!o1"/>
          <p:cNvSpPr/>
          <p:nvPr/>
        </p:nvSpPr>
        <p:spPr>
          <a:xfrm>
            <a:off x="846501" y="1689208"/>
            <a:ext cx="133853" cy="133853"/>
          </a:xfrm>
          <a:prstGeom prst="ellipse">
            <a:avLst/>
          </a:prstGeom>
          <a:solidFill>
            <a:srgbClr val="FFFFFF"/>
          </a:solidFill>
          <a:ln w="19050">
            <a:solidFill>
              <a:srgbClr val="14283A"/>
            </a:solidFill>
            <a:prstDash val="solid"/>
          </a:ln>
        </p:spPr>
      </p:sp>
      <p:sp>
        <p:nvSpPr>
          <p:cNvPr id="23" name="!!no1"/>
          <p:cNvSpPr/>
          <p:nvPr/>
        </p:nvSpPr>
        <p:spPr>
          <a:xfrm>
            <a:off x="846501" y="1689208"/>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4" name="!!o2"/>
          <p:cNvSpPr/>
          <p:nvPr/>
        </p:nvSpPr>
        <p:spPr>
          <a:xfrm>
            <a:off x="1808566" y="1584636"/>
            <a:ext cx="133853" cy="133853"/>
          </a:xfrm>
          <a:prstGeom prst="ellipse">
            <a:avLst/>
          </a:prstGeom>
          <a:solidFill>
            <a:srgbClr val="FFFFFF"/>
          </a:solidFill>
          <a:ln w="19050">
            <a:solidFill>
              <a:srgbClr val="14283A"/>
            </a:solidFill>
            <a:prstDash val="solid"/>
          </a:ln>
        </p:spPr>
      </p:sp>
      <p:sp>
        <p:nvSpPr>
          <p:cNvPr id="25" name="!!no2"/>
          <p:cNvSpPr/>
          <p:nvPr/>
        </p:nvSpPr>
        <p:spPr>
          <a:xfrm>
            <a:off x="1808566" y="158463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6" name="!!o3"/>
          <p:cNvSpPr/>
          <p:nvPr/>
        </p:nvSpPr>
        <p:spPr>
          <a:xfrm>
            <a:off x="1390277" y="2755846"/>
            <a:ext cx="133853" cy="133853"/>
          </a:xfrm>
          <a:prstGeom prst="ellipse">
            <a:avLst/>
          </a:prstGeom>
          <a:solidFill>
            <a:srgbClr val="FFFFFF"/>
          </a:solidFill>
          <a:ln w="19050">
            <a:solidFill>
              <a:srgbClr val="14283A"/>
            </a:solidFill>
            <a:prstDash val="solid"/>
          </a:ln>
        </p:spPr>
      </p:sp>
      <p:sp>
        <p:nvSpPr>
          <p:cNvPr id="27" name="!!no3"/>
          <p:cNvSpPr/>
          <p:nvPr/>
        </p:nvSpPr>
        <p:spPr>
          <a:xfrm>
            <a:off x="1390277" y="275584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8" name="!!o4"/>
          <p:cNvSpPr/>
          <p:nvPr/>
        </p:nvSpPr>
        <p:spPr>
          <a:xfrm>
            <a:off x="1306619" y="1007396"/>
            <a:ext cx="133853" cy="133853"/>
          </a:xfrm>
          <a:prstGeom prst="ellipse">
            <a:avLst/>
          </a:prstGeom>
          <a:solidFill>
            <a:srgbClr val="FFFFFF"/>
          </a:solidFill>
          <a:ln w="19050">
            <a:solidFill>
              <a:srgbClr val="14283A"/>
            </a:solidFill>
            <a:prstDash val="solid"/>
          </a:ln>
        </p:spPr>
      </p:sp>
      <p:sp>
        <p:nvSpPr>
          <p:cNvPr id="29" name="!!no4"/>
          <p:cNvSpPr/>
          <p:nvPr/>
        </p:nvSpPr>
        <p:spPr>
          <a:xfrm>
            <a:off x="1306619" y="100739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0" name="!!o5"/>
          <p:cNvSpPr/>
          <p:nvPr/>
        </p:nvSpPr>
        <p:spPr>
          <a:xfrm>
            <a:off x="1390277" y="3968885"/>
            <a:ext cx="133853" cy="133853"/>
          </a:xfrm>
          <a:prstGeom prst="ellipse">
            <a:avLst/>
          </a:prstGeom>
          <a:solidFill>
            <a:srgbClr val="FFFFFF"/>
          </a:solidFill>
          <a:ln w="19050">
            <a:solidFill>
              <a:srgbClr val="14283A"/>
            </a:solidFill>
            <a:prstDash val="solid"/>
          </a:ln>
        </p:spPr>
      </p:sp>
      <p:sp>
        <p:nvSpPr>
          <p:cNvPr id="31" name="!!no5"/>
          <p:cNvSpPr/>
          <p:nvPr/>
        </p:nvSpPr>
        <p:spPr>
          <a:xfrm>
            <a:off x="1390277" y="396888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2" name="!!d1"/>
          <p:cNvSpPr/>
          <p:nvPr/>
        </p:nvSpPr>
        <p:spPr>
          <a:xfrm>
            <a:off x="1365180" y="284787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3" name="!!d2"/>
          <p:cNvSpPr/>
          <p:nvPr/>
        </p:nvSpPr>
        <p:spPr>
          <a:xfrm>
            <a:off x="946890" y="1969462"/>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4" name="!!d3"/>
          <p:cNvSpPr/>
          <p:nvPr/>
        </p:nvSpPr>
        <p:spPr>
          <a:xfrm>
            <a:off x="1783469" y="1969462"/>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5" name="!!d4"/>
          <p:cNvSpPr/>
          <p:nvPr/>
        </p:nvSpPr>
        <p:spPr>
          <a:xfrm>
            <a:off x="1114206" y="1551173"/>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6" name="!!d5"/>
          <p:cNvSpPr/>
          <p:nvPr/>
        </p:nvSpPr>
        <p:spPr>
          <a:xfrm>
            <a:off x="1365180" y="3851764"/>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7" name="!!ball"/>
          <p:cNvSpPr/>
          <p:nvPr/>
        </p:nvSpPr>
        <p:spPr>
          <a:xfrm>
            <a:off x="942707" y="1693391"/>
            <a:ext cx="50195" cy="50195"/>
          </a:xfrm>
          <a:prstGeom prst="ellipse">
            <a:avLst/>
          </a:prstGeom>
          <a:solidFill>
            <a:srgbClr val="D9641E"/>
          </a:solidFill>
          <a:ln w="9525">
            <a:solidFill>
              <a:srgbClr val="B04E12"/>
            </a:solidFill>
            <a:prstDash val="solid"/>
          </a:ln>
        </p:spPr>
      </p:sp>
      <p:sp>
        <p:nvSpPr>
          <p:cNvPr id="38"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presión que llevó a la VCU de Shaka Smart al Final Four de 2011 y definió una era defensiva. Armada tras canasta anotada en diamante: X4 — un grande largo y activo — presiona la visión del sacador, las alas en los codos extendidos, un interceptor patrulla el medio, un guardián protege el aro. La regla de Havoc: trampa al pase CORTO, cerca del sacador, en el instante de la recepción. La meta no son solo robos — es que cada posesión empiece fea y tarde en el reloj.</a:t>
            </a:r>
            <a:endParaRPr lang="en-US" sz="950" dirty="0"/>
          </a:p>
        </p:txBody>
      </p:sp>
      <p:sp>
        <p:nvSpPr>
          <p:cNvPr id="39" name="notebox-168"/>
          <p:cNvSpPr/>
          <p:nvPr/>
        </p:nvSpPr>
        <p:spPr>
          <a:xfrm>
            <a:off x="2868687" y="2606040"/>
            <a:ext cx="5863833" cy="1143000"/>
          </a:xfrm>
          <a:prstGeom prst="roundRect">
            <a:avLst>
              <a:gd name="adj" fmla="val 4800"/>
            </a:avLst>
          </a:prstGeom>
          <a:solidFill>
            <a:srgbClr val="E3EDF2"/>
          </a:solidFill>
          <a:ln/>
        </p:spPr>
      </p:sp>
      <p:sp>
        <p:nvSpPr>
          <p:cNvPr id="40" name="notelbl-168"/>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41" name="note-168"/>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X4 refleja al sacador con manos altas — e invita el pase corto a la esquina. Esa es la zona de trampa.</a:t>
            </a:r>
            <a:endParaRPr lang="en-US" sz="1050" dirty="0"/>
          </a:p>
        </p:txBody>
      </p:sp>
      <p:sp>
        <p:nvSpPr>
          <p:cNvPr id="4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name="Slide 16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PRESIÓN DE ZONA  ·  SISTEMA HAVOC</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Havoc — Presión Diamante 1-2-1-1 (Shaka Smart · VCU)</a:t>
            </a:r>
            <a:endParaRPr lang="en-US" sz="2200" dirty="0"/>
          </a:p>
        </p:txBody>
      </p:sp>
      <p:sp>
        <p:nvSpPr>
          <p:cNvPr id="4" name="ph-16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169-0"/>
          <p:cNvSpPr/>
          <p:nvPr/>
        </p:nvSpPr>
        <p:spPr>
          <a:xfrm flipH="1">
            <a:off x="1018000" y="1609733"/>
            <a:ext cx="188230" cy="50195"/>
          </a:xfrm>
          <a:prstGeom prst="line">
            <a:avLst/>
          </a:prstGeom>
          <a:noFill/>
          <a:ln w="15875">
            <a:solidFill>
              <a:srgbClr val="A5392E"/>
            </a:solidFill>
            <a:prstDash val="dash"/>
            <a:tailEnd type="triangle"/>
          </a:ln>
        </p:spPr>
      </p:sp>
      <p:sp>
        <p:nvSpPr>
          <p:cNvPr id="20" name="tr-169-1"/>
          <p:cNvSpPr/>
          <p:nvPr/>
        </p:nvSpPr>
        <p:spPr>
          <a:xfrm flipH="1" flipV="1">
            <a:off x="997085" y="1935999"/>
            <a:ext cx="41829" cy="92024"/>
          </a:xfrm>
          <a:prstGeom prst="line">
            <a:avLst/>
          </a:prstGeom>
          <a:noFill/>
          <a:ln w="15875">
            <a:solidFill>
              <a:srgbClr val="A5392E"/>
            </a:solidFill>
            <a:prstDash val="dash"/>
            <a:tailEnd type="triangle"/>
          </a:ln>
        </p:spPr>
      </p:sp>
      <p:sp>
        <p:nvSpPr>
          <p:cNvPr id="21" name="tr-169-2"/>
          <p:cNvSpPr/>
          <p:nvPr/>
        </p:nvSpPr>
        <p:spPr>
          <a:xfrm flipH="1">
            <a:off x="1507398" y="2028022"/>
            <a:ext cx="368095" cy="75292"/>
          </a:xfrm>
          <a:prstGeom prst="line">
            <a:avLst/>
          </a:prstGeom>
          <a:noFill/>
          <a:ln w="15875">
            <a:solidFill>
              <a:srgbClr val="A5392E"/>
            </a:solidFill>
            <a:prstDash val="dash"/>
            <a:tailEnd type="triangle"/>
          </a:ln>
        </p:spPr>
      </p:sp>
      <p:sp>
        <p:nvSpPr>
          <p:cNvPr id="22" name="tr-169-3"/>
          <p:cNvSpPr/>
          <p:nvPr/>
        </p:nvSpPr>
        <p:spPr>
          <a:xfrm flipH="1" flipV="1">
            <a:off x="1047280" y="2697285"/>
            <a:ext cx="409924" cy="209145"/>
          </a:xfrm>
          <a:prstGeom prst="line">
            <a:avLst/>
          </a:prstGeom>
          <a:noFill/>
          <a:ln w="15875">
            <a:solidFill>
              <a:srgbClr val="A5392E"/>
            </a:solidFill>
            <a:prstDash val="dash"/>
            <a:tailEnd type="triangle"/>
          </a:ln>
        </p:spPr>
      </p:sp>
      <p:sp>
        <p:nvSpPr>
          <p:cNvPr id="23" name="tr-169-4"/>
          <p:cNvSpPr/>
          <p:nvPr/>
        </p:nvSpPr>
        <p:spPr>
          <a:xfrm flipV="1">
            <a:off x="1457203" y="3793204"/>
            <a:ext cx="0" cy="117121"/>
          </a:xfrm>
          <a:prstGeom prst="line">
            <a:avLst/>
          </a:prstGeom>
          <a:noFill/>
          <a:ln w="15875">
            <a:solidFill>
              <a:srgbClr val="A5392E"/>
            </a:solidFill>
            <a:prstDash val="dash"/>
            <a:tailEnd type="triangle"/>
          </a:ln>
        </p:spPr>
      </p:sp>
      <p:sp>
        <p:nvSpPr>
          <p:cNvPr id="24" name="tr-169-5"/>
          <p:cNvSpPr/>
          <p:nvPr/>
        </p:nvSpPr>
        <p:spPr>
          <a:xfrm>
            <a:off x="1373546" y="1074323"/>
            <a:ext cx="0" cy="326266"/>
          </a:xfrm>
          <a:prstGeom prst="line">
            <a:avLst/>
          </a:prstGeom>
          <a:noFill/>
          <a:ln w="19050">
            <a:solidFill>
              <a:srgbClr val="14283A"/>
            </a:solidFill>
            <a:prstDash val="solid"/>
            <a:tailEnd type="triangle"/>
          </a:ln>
        </p:spPr>
      </p:sp>
      <p:sp>
        <p:nvSpPr>
          <p:cNvPr id="25" name="!!o1"/>
          <p:cNvSpPr/>
          <p:nvPr/>
        </p:nvSpPr>
        <p:spPr>
          <a:xfrm>
            <a:off x="846501" y="1689208"/>
            <a:ext cx="133853" cy="133853"/>
          </a:xfrm>
          <a:prstGeom prst="ellipse">
            <a:avLst/>
          </a:prstGeom>
          <a:solidFill>
            <a:srgbClr val="FFFFFF"/>
          </a:solidFill>
          <a:ln w="19050">
            <a:solidFill>
              <a:srgbClr val="14283A"/>
            </a:solidFill>
            <a:prstDash val="solid"/>
          </a:ln>
        </p:spPr>
      </p:sp>
      <p:sp>
        <p:nvSpPr>
          <p:cNvPr id="26" name="!!no1"/>
          <p:cNvSpPr/>
          <p:nvPr/>
        </p:nvSpPr>
        <p:spPr>
          <a:xfrm>
            <a:off x="846501" y="1689208"/>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7" name="!!o2"/>
          <p:cNvSpPr/>
          <p:nvPr/>
        </p:nvSpPr>
        <p:spPr>
          <a:xfrm>
            <a:off x="1808566" y="1584636"/>
            <a:ext cx="133853" cy="133853"/>
          </a:xfrm>
          <a:prstGeom prst="ellipse">
            <a:avLst/>
          </a:prstGeom>
          <a:solidFill>
            <a:srgbClr val="FFFFFF"/>
          </a:solidFill>
          <a:ln w="19050">
            <a:solidFill>
              <a:srgbClr val="14283A"/>
            </a:solidFill>
            <a:prstDash val="solid"/>
          </a:ln>
        </p:spPr>
      </p:sp>
      <p:sp>
        <p:nvSpPr>
          <p:cNvPr id="28" name="!!no2"/>
          <p:cNvSpPr/>
          <p:nvPr/>
        </p:nvSpPr>
        <p:spPr>
          <a:xfrm>
            <a:off x="1808566" y="158463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9" name="!!o3"/>
          <p:cNvSpPr/>
          <p:nvPr/>
        </p:nvSpPr>
        <p:spPr>
          <a:xfrm>
            <a:off x="1390277" y="2755846"/>
            <a:ext cx="133853" cy="133853"/>
          </a:xfrm>
          <a:prstGeom prst="ellipse">
            <a:avLst/>
          </a:prstGeom>
          <a:solidFill>
            <a:srgbClr val="FFFFFF"/>
          </a:solidFill>
          <a:ln w="19050">
            <a:solidFill>
              <a:srgbClr val="14283A"/>
            </a:solidFill>
            <a:prstDash val="solid"/>
          </a:ln>
        </p:spPr>
      </p:sp>
      <p:sp>
        <p:nvSpPr>
          <p:cNvPr id="30" name="!!no3"/>
          <p:cNvSpPr/>
          <p:nvPr/>
        </p:nvSpPr>
        <p:spPr>
          <a:xfrm>
            <a:off x="1390277" y="275584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31" name="!!o4"/>
          <p:cNvSpPr/>
          <p:nvPr/>
        </p:nvSpPr>
        <p:spPr>
          <a:xfrm>
            <a:off x="1306619" y="1333662"/>
            <a:ext cx="133853" cy="133853"/>
          </a:xfrm>
          <a:prstGeom prst="ellipse">
            <a:avLst/>
          </a:prstGeom>
          <a:solidFill>
            <a:srgbClr val="FFFFFF"/>
          </a:solidFill>
          <a:ln w="19050">
            <a:solidFill>
              <a:srgbClr val="14283A"/>
            </a:solidFill>
            <a:prstDash val="solid"/>
          </a:ln>
        </p:spPr>
      </p:sp>
      <p:sp>
        <p:nvSpPr>
          <p:cNvPr id="32" name="!!no4"/>
          <p:cNvSpPr/>
          <p:nvPr/>
        </p:nvSpPr>
        <p:spPr>
          <a:xfrm>
            <a:off x="1306619" y="1333662"/>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3" name="!!o5"/>
          <p:cNvSpPr/>
          <p:nvPr/>
        </p:nvSpPr>
        <p:spPr>
          <a:xfrm>
            <a:off x="1390277" y="3968885"/>
            <a:ext cx="133853" cy="133853"/>
          </a:xfrm>
          <a:prstGeom prst="ellipse">
            <a:avLst/>
          </a:prstGeom>
          <a:solidFill>
            <a:srgbClr val="FFFFFF"/>
          </a:solidFill>
          <a:ln w="19050">
            <a:solidFill>
              <a:srgbClr val="14283A"/>
            </a:solidFill>
            <a:prstDash val="solid"/>
          </a:ln>
        </p:spPr>
      </p:sp>
      <p:sp>
        <p:nvSpPr>
          <p:cNvPr id="34" name="!!no5"/>
          <p:cNvSpPr/>
          <p:nvPr/>
        </p:nvSpPr>
        <p:spPr>
          <a:xfrm>
            <a:off x="1390277" y="396888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5" name="!!d1"/>
          <p:cNvSpPr/>
          <p:nvPr/>
        </p:nvSpPr>
        <p:spPr>
          <a:xfrm>
            <a:off x="955256" y="2638725"/>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6" name="!!d2"/>
          <p:cNvSpPr/>
          <p:nvPr/>
        </p:nvSpPr>
        <p:spPr>
          <a:xfrm>
            <a:off x="905061" y="1877438"/>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7" name="!!d3"/>
          <p:cNvSpPr/>
          <p:nvPr/>
        </p:nvSpPr>
        <p:spPr>
          <a:xfrm>
            <a:off x="1415374" y="2044754"/>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8" name="!!d4"/>
          <p:cNvSpPr/>
          <p:nvPr/>
        </p:nvSpPr>
        <p:spPr>
          <a:xfrm>
            <a:off x="925976" y="160136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9" name="!!d5"/>
          <p:cNvSpPr/>
          <p:nvPr/>
        </p:nvSpPr>
        <p:spPr>
          <a:xfrm>
            <a:off x="1365180" y="3734643"/>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40" name="!!ball"/>
          <p:cNvSpPr/>
          <p:nvPr/>
        </p:nvSpPr>
        <p:spPr>
          <a:xfrm>
            <a:off x="942707" y="1693391"/>
            <a:ext cx="50195" cy="50195"/>
          </a:xfrm>
          <a:prstGeom prst="ellipse">
            <a:avLst/>
          </a:prstGeom>
          <a:solidFill>
            <a:srgbClr val="D9641E"/>
          </a:solidFill>
          <a:ln w="9525">
            <a:solidFill>
              <a:srgbClr val="B04E12"/>
            </a:solidFill>
            <a:prstDash val="solid"/>
          </a:ln>
        </p:spPr>
      </p:sp>
      <p:sp>
        <p:nvSpPr>
          <p:cNvPr id="41"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presión que llevó a la VCU de Shaka Smart al Final Four de 2011 y definió una era defensiva. Armada tras canasta anotada en diamante: X4 — un grande largo y activo — presiona la visión del sacador, las alas en los codos extendidos, un interceptor patrulla el medio, un guardián protege el aro. La regla de Havoc: trampa al pase CORTO, cerca del sacador, en el instante de la recepción. La meta no son solo robos — es que cada posesión empiece fea y tarde en el reloj.</a:t>
            </a:r>
            <a:endParaRPr lang="en-US" sz="950" dirty="0"/>
          </a:p>
        </p:txBody>
      </p:sp>
      <p:sp>
        <p:nvSpPr>
          <p:cNvPr id="42" name="notebox-169"/>
          <p:cNvSpPr/>
          <p:nvPr/>
        </p:nvSpPr>
        <p:spPr>
          <a:xfrm>
            <a:off x="2868687" y="2606040"/>
            <a:ext cx="5863833" cy="1143000"/>
          </a:xfrm>
          <a:prstGeom prst="roundRect">
            <a:avLst>
              <a:gd name="adj" fmla="val 4800"/>
            </a:avLst>
          </a:prstGeom>
          <a:solidFill>
            <a:srgbClr val="E3EDF2"/>
          </a:solidFill>
          <a:ln/>
        </p:spPr>
      </p:sp>
      <p:sp>
        <p:nvSpPr>
          <p:cNvPr id="43" name="notelbl-169"/>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44" name="note-169"/>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Trampa EN la recepción: X4 y X2 la saltan en la banda — sorpresa, sin faltas, sin grietas. Detrás rota el diamante: medio, banda, aro.</a:t>
            </a:r>
            <a:endParaRPr lang="en-US" sz="1050" dirty="0"/>
          </a:p>
        </p:txBody>
      </p:sp>
      <p:sp>
        <p:nvSpPr>
          <p:cNvPr id="45"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name="Slide 17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PRESIÓN DE ZONA  ·  SISTEMA HAVOC</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Havoc — Presión Diamante 1-2-1-1 (Shaka Smart · VCU)</a:t>
            </a:r>
            <a:endParaRPr lang="en-US" sz="2200" dirty="0"/>
          </a:p>
        </p:txBody>
      </p:sp>
      <p:sp>
        <p:nvSpPr>
          <p:cNvPr id="4" name="ph-17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170-0"/>
          <p:cNvSpPr/>
          <p:nvPr/>
        </p:nvSpPr>
        <p:spPr>
          <a:xfrm flipV="1">
            <a:off x="1018000" y="1576270"/>
            <a:ext cx="280254" cy="83658"/>
          </a:xfrm>
          <a:prstGeom prst="line">
            <a:avLst/>
          </a:prstGeom>
          <a:noFill/>
          <a:ln w="15875">
            <a:solidFill>
              <a:srgbClr val="A5392E"/>
            </a:solidFill>
            <a:prstDash val="dash"/>
            <a:tailEnd type="triangle"/>
          </a:ln>
        </p:spPr>
      </p:sp>
      <p:sp>
        <p:nvSpPr>
          <p:cNvPr id="20" name="tr-170-1"/>
          <p:cNvSpPr/>
          <p:nvPr/>
        </p:nvSpPr>
        <p:spPr>
          <a:xfrm flipH="1" flipV="1">
            <a:off x="1415374" y="1777049"/>
            <a:ext cx="92024" cy="326266"/>
          </a:xfrm>
          <a:prstGeom prst="line">
            <a:avLst/>
          </a:prstGeom>
          <a:noFill/>
          <a:ln w="15875">
            <a:solidFill>
              <a:srgbClr val="A5392E"/>
            </a:solidFill>
            <a:prstDash val="dash"/>
            <a:tailEnd type="triangle"/>
          </a:ln>
        </p:spPr>
      </p:sp>
      <p:sp>
        <p:nvSpPr>
          <p:cNvPr id="21" name="trp-170"/>
          <p:cNvSpPr/>
          <p:nvPr/>
        </p:nvSpPr>
        <p:spPr>
          <a:xfrm flipV="1">
            <a:off x="967805" y="1362942"/>
            <a:ext cx="460118" cy="355546"/>
          </a:xfrm>
          <a:prstGeom prst="line">
            <a:avLst/>
          </a:prstGeom>
          <a:noFill/>
          <a:ln w="19050">
            <a:solidFill>
              <a:srgbClr val="2E7391"/>
            </a:solidFill>
            <a:prstDash val="dash"/>
            <a:tailEnd type="triangle"/>
          </a:ln>
        </p:spPr>
      </p:sp>
      <p:sp>
        <p:nvSpPr>
          <p:cNvPr id="22" name="!!o1"/>
          <p:cNvSpPr/>
          <p:nvPr/>
        </p:nvSpPr>
        <p:spPr>
          <a:xfrm>
            <a:off x="846501" y="1689208"/>
            <a:ext cx="133853" cy="133853"/>
          </a:xfrm>
          <a:prstGeom prst="ellipse">
            <a:avLst/>
          </a:prstGeom>
          <a:solidFill>
            <a:srgbClr val="FFFFFF"/>
          </a:solidFill>
          <a:ln w="19050">
            <a:solidFill>
              <a:srgbClr val="14283A"/>
            </a:solidFill>
            <a:prstDash val="solid"/>
          </a:ln>
        </p:spPr>
      </p:sp>
      <p:sp>
        <p:nvSpPr>
          <p:cNvPr id="23" name="!!no1"/>
          <p:cNvSpPr/>
          <p:nvPr/>
        </p:nvSpPr>
        <p:spPr>
          <a:xfrm>
            <a:off x="846501" y="1689208"/>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4" name="!!o2"/>
          <p:cNvSpPr/>
          <p:nvPr/>
        </p:nvSpPr>
        <p:spPr>
          <a:xfrm>
            <a:off x="1808566" y="1584636"/>
            <a:ext cx="133853" cy="133853"/>
          </a:xfrm>
          <a:prstGeom prst="ellipse">
            <a:avLst/>
          </a:prstGeom>
          <a:solidFill>
            <a:srgbClr val="FFFFFF"/>
          </a:solidFill>
          <a:ln w="19050">
            <a:solidFill>
              <a:srgbClr val="14283A"/>
            </a:solidFill>
            <a:prstDash val="solid"/>
          </a:ln>
        </p:spPr>
      </p:sp>
      <p:sp>
        <p:nvSpPr>
          <p:cNvPr id="25" name="!!no2"/>
          <p:cNvSpPr/>
          <p:nvPr/>
        </p:nvSpPr>
        <p:spPr>
          <a:xfrm>
            <a:off x="1808566" y="158463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6" name="!!o3"/>
          <p:cNvSpPr/>
          <p:nvPr/>
        </p:nvSpPr>
        <p:spPr>
          <a:xfrm>
            <a:off x="1390277" y="2755846"/>
            <a:ext cx="133853" cy="133853"/>
          </a:xfrm>
          <a:prstGeom prst="ellipse">
            <a:avLst/>
          </a:prstGeom>
          <a:solidFill>
            <a:srgbClr val="FFFFFF"/>
          </a:solidFill>
          <a:ln w="19050">
            <a:solidFill>
              <a:srgbClr val="14283A"/>
            </a:solidFill>
            <a:prstDash val="solid"/>
          </a:ln>
        </p:spPr>
      </p:sp>
      <p:sp>
        <p:nvSpPr>
          <p:cNvPr id="27" name="!!no3"/>
          <p:cNvSpPr/>
          <p:nvPr/>
        </p:nvSpPr>
        <p:spPr>
          <a:xfrm>
            <a:off x="1390277" y="275584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8" name="!!o4"/>
          <p:cNvSpPr/>
          <p:nvPr/>
        </p:nvSpPr>
        <p:spPr>
          <a:xfrm>
            <a:off x="1306619" y="1333662"/>
            <a:ext cx="133853" cy="133853"/>
          </a:xfrm>
          <a:prstGeom prst="ellipse">
            <a:avLst/>
          </a:prstGeom>
          <a:solidFill>
            <a:srgbClr val="FFFFFF"/>
          </a:solidFill>
          <a:ln w="19050">
            <a:solidFill>
              <a:srgbClr val="14283A"/>
            </a:solidFill>
            <a:prstDash val="solid"/>
          </a:ln>
        </p:spPr>
      </p:sp>
      <p:sp>
        <p:nvSpPr>
          <p:cNvPr id="29" name="!!no4"/>
          <p:cNvSpPr/>
          <p:nvPr/>
        </p:nvSpPr>
        <p:spPr>
          <a:xfrm>
            <a:off x="1306619" y="1333662"/>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0" name="!!o5"/>
          <p:cNvSpPr/>
          <p:nvPr/>
        </p:nvSpPr>
        <p:spPr>
          <a:xfrm>
            <a:off x="1390277" y="3968885"/>
            <a:ext cx="133853" cy="133853"/>
          </a:xfrm>
          <a:prstGeom prst="ellipse">
            <a:avLst/>
          </a:prstGeom>
          <a:solidFill>
            <a:srgbClr val="FFFFFF"/>
          </a:solidFill>
          <a:ln w="19050">
            <a:solidFill>
              <a:srgbClr val="14283A"/>
            </a:solidFill>
            <a:prstDash val="solid"/>
          </a:ln>
        </p:spPr>
      </p:sp>
      <p:sp>
        <p:nvSpPr>
          <p:cNvPr id="31" name="!!no5"/>
          <p:cNvSpPr/>
          <p:nvPr/>
        </p:nvSpPr>
        <p:spPr>
          <a:xfrm>
            <a:off x="1390277" y="396888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2" name="!!d1"/>
          <p:cNvSpPr/>
          <p:nvPr/>
        </p:nvSpPr>
        <p:spPr>
          <a:xfrm>
            <a:off x="955256" y="2638725"/>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3" name="!!d2"/>
          <p:cNvSpPr/>
          <p:nvPr/>
        </p:nvSpPr>
        <p:spPr>
          <a:xfrm>
            <a:off x="905061" y="1877438"/>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4" name="!!d3"/>
          <p:cNvSpPr/>
          <p:nvPr/>
        </p:nvSpPr>
        <p:spPr>
          <a:xfrm>
            <a:off x="1323351" y="1718488"/>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5" name="!!d4"/>
          <p:cNvSpPr/>
          <p:nvPr/>
        </p:nvSpPr>
        <p:spPr>
          <a:xfrm>
            <a:off x="1206230" y="1517709"/>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6" name="!!d5"/>
          <p:cNvSpPr/>
          <p:nvPr/>
        </p:nvSpPr>
        <p:spPr>
          <a:xfrm>
            <a:off x="1365180" y="3734643"/>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7" name="!!ball"/>
          <p:cNvSpPr/>
          <p:nvPr/>
        </p:nvSpPr>
        <p:spPr>
          <a:xfrm>
            <a:off x="1402826" y="1337845"/>
            <a:ext cx="50195" cy="50195"/>
          </a:xfrm>
          <a:prstGeom prst="ellipse">
            <a:avLst/>
          </a:prstGeom>
          <a:solidFill>
            <a:srgbClr val="D9641E"/>
          </a:solidFill>
          <a:ln w="9525">
            <a:solidFill>
              <a:srgbClr val="B04E12"/>
            </a:solidFill>
            <a:prstDash val="solid"/>
          </a:ln>
        </p:spPr>
      </p:sp>
      <p:sp>
        <p:nvSpPr>
          <p:cNvPr id="38"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presión que llevó a la VCU de Shaka Smart al Final Four de 2011 y definió una era defensiva. Armada tras canasta anotada en diamante: X4 — un grande largo y activo — presiona la visión del sacador, las alas en los codos extendidos, un interceptor patrulla el medio, un guardián protege el aro. La regla de Havoc: trampa al pase CORTO, cerca del sacador, en el instante de la recepción. La meta no son solo robos — es que cada posesión empiece fea y tarde en el reloj.</a:t>
            </a:r>
            <a:endParaRPr lang="en-US" sz="950" dirty="0"/>
          </a:p>
        </p:txBody>
      </p:sp>
      <p:sp>
        <p:nvSpPr>
          <p:cNvPr id="39" name="notebox-170"/>
          <p:cNvSpPr/>
          <p:nvPr/>
        </p:nvSpPr>
        <p:spPr>
          <a:xfrm>
            <a:off x="2868687" y="2606040"/>
            <a:ext cx="5863833" cy="1143000"/>
          </a:xfrm>
          <a:prstGeom prst="roundRect">
            <a:avLst>
              <a:gd name="adj" fmla="val 4800"/>
            </a:avLst>
          </a:prstGeom>
          <a:solidFill>
            <a:srgbClr val="E3EDF2"/>
          </a:solidFill>
          <a:ln/>
        </p:spPr>
      </p:sp>
      <p:sp>
        <p:nvSpPr>
          <p:cNvPr id="40" name="notelbl-170"/>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41" name="note-170"/>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único escape es hacia atrás — lo permitimos. X4 se despega al hombre de salida; todos suben y rearman el diamante.</a:t>
            </a:r>
            <a:endParaRPr lang="en-US" sz="1050" dirty="0"/>
          </a:p>
        </p:txBody>
      </p:sp>
      <p:sp>
        <p:nvSpPr>
          <p:cNvPr id="4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name="Slide 17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PRESIÓN DE ZONA  ·  SISTEMA HAVOC</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Havoc — Presión Diamante 1-2-1-1 (Shaka Smart · VCU)</a:t>
            </a:r>
            <a:endParaRPr lang="en-US" sz="2200" dirty="0"/>
          </a:p>
        </p:txBody>
      </p:sp>
      <p:sp>
        <p:nvSpPr>
          <p:cNvPr id="4" name="ph-17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171-0"/>
          <p:cNvSpPr/>
          <p:nvPr/>
        </p:nvSpPr>
        <p:spPr>
          <a:xfrm flipH="1">
            <a:off x="1750006" y="1651562"/>
            <a:ext cx="125487" cy="439204"/>
          </a:xfrm>
          <a:prstGeom prst="line">
            <a:avLst/>
          </a:prstGeom>
          <a:noFill/>
          <a:ln w="19050">
            <a:solidFill>
              <a:srgbClr val="14283A"/>
            </a:solidFill>
            <a:prstDash val="solid"/>
            <a:tailEnd type="triangle"/>
          </a:ln>
        </p:spPr>
      </p:sp>
      <p:sp>
        <p:nvSpPr>
          <p:cNvPr id="20" name="tr-171-1"/>
          <p:cNvSpPr/>
          <p:nvPr/>
        </p:nvSpPr>
        <p:spPr>
          <a:xfrm>
            <a:off x="1415374" y="1777049"/>
            <a:ext cx="230059" cy="230059"/>
          </a:xfrm>
          <a:prstGeom prst="line">
            <a:avLst/>
          </a:prstGeom>
          <a:noFill/>
          <a:ln w="15875">
            <a:solidFill>
              <a:srgbClr val="A5392E"/>
            </a:solidFill>
            <a:prstDash val="dash"/>
            <a:tailEnd type="triangle"/>
          </a:ln>
        </p:spPr>
      </p:sp>
      <p:sp>
        <p:nvSpPr>
          <p:cNvPr id="21" name="tr-171-2"/>
          <p:cNvSpPr/>
          <p:nvPr/>
        </p:nvSpPr>
        <p:spPr>
          <a:xfrm flipV="1">
            <a:off x="1047280" y="2621993"/>
            <a:ext cx="221693" cy="75292"/>
          </a:xfrm>
          <a:prstGeom prst="line">
            <a:avLst/>
          </a:prstGeom>
          <a:noFill/>
          <a:ln w="15875">
            <a:solidFill>
              <a:srgbClr val="A5392E"/>
            </a:solidFill>
            <a:prstDash val="dash"/>
            <a:tailEnd type="triangle"/>
          </a:ln>
        </p:spPr>
      </p:sp>
      <p:sp>
        <p:nvSpPr>
          <p:cNvPr id="22" name="tr-171-3"/>
          <p:cNvSpPr/>
          <p:nvPr/>
        </p:nvSpPr>
        <p:spPr>
          <a:xfrm flipV="1">
            <a:off x="1457203" y="2529970"/>
            <a:ext cx="0" cy="292803"/>
          </a:xfrm>
          <a:prstGeom prst="line">
            <a:avLst/>
          </a:prstGeom>
          <a:noFill/>
          <a:ln w="19050">
            <a:solidFill>
              <a:srgbClr val="14283A"/>
            </a:solidFill>
            <a:prstDash val="solid"/>
            <a:tailEnd type="triangle"/>
          </a:ln>
        </p:spPr>
      </p:sp>
      <p:sp>
        <p:nvSpPr>
          <p:cNvPr id="23" name="!!o1"/>
          <p:cNvSpPr/>
          <p:nvPr/>
        </p:nvSpPr>
        <p:spPr>
          <a:xfrm>
            <a:off x="846501" y="1689208"/>
            <a:ext cx="133853" cy="133853"/>
          </a:xfrm>
          <a:prstGeom prst="ellipse">
            <a:avLst/>
          </a:prstGeom>
          <a:solidFill>
            <a:srgbClr val="FFFFFF"/>
          </a:solidFill>
          <a:ln w="19050">
            <a:solidFill>
              <a:srgbClr val="14283A"/>
            </a:solidFill>
            <a:prstDash val="solid"/>
          </a:ln>
        </p:spPr>
      </p:sp>
      <p:sp>
        <p:nvSpPr>
          <p:cNvPr id="24" name="!!no1"/>
          <p:cNvSpPr/>
          <p:nvPr/>
        </p:nvSpPr>
        <p:spPr>
          <a:xfrm>
            <a:off x="846501" y="1689208"/>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5" name="!!o2"/>
          <p:cNvSpPr/>
          <p:nvPr/>
        </p:nvSpPr>
        <p:spPr>
          <a:xfrm>
            <a:off x="1683080" y="2023840"/>
            <a:ext cx="133853" cy="133853"/>
          </a:xfrm>
          <a:prstGeom prst="ellipse">
            <a:avLst/>
          </a:prstGeom>
          <a:solidFill>
            <a:srgbClr val="FFFFFF"/>
          </a:solidFill>
          <a:ln w="19050">
            <a:solidFill>
              <a:srgbClr val="14283A"/>
            </a:solidFill>
            <a:prstDash val="solid"/>
          </a:ln>
        </p:spPr>
      </p:sp>
      <p:sp>
        <p:nvSpPr>
          <p:cNvPr id="26" name="!!no2"/>
          <p:cNvSpPr/>
          <p:nvPr/>
        </p:nvSpPr>
        <p:spPr>
          <a:xfrm>
            <a:off x="1683080" y="2023840"/>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7" name="!!o3"/>
          <p:cNvSpPr/>
          <p:nvPr/>
        </p:nvSpPr>
        <p:spPr>
          <a:xfrm>
            <a:off x="1390277" y="2463043"/>
            <a:ext cx="133853" cy="133853"/>
          </a:xfrm>
          <a:prstGeom prst="ellipse">
            <a:avLst/>
          </a:prstGeom>
          <a:solidFill>
            <a:srgbClr val="FFFFFF"/>
          </a:solidFill>
          <a:ln w="19050">
            <a:solidFill>
              <a:srgbClr val="14283A"/>
            </a:solidFill>
            <a:prstDash val="solid"/>
          </a:ln>
        </p:spPr>
      </p:sp>
      <p:sp>
        <p:nvSpPr>
          <p:cNvPr id="28" name="!!no3"/>
          <p:cNvSpPr/>
          <p:nvPr/>
        </p:nvSpPr>
        <p:spPr>
          <a:xfrm>
            <a:off x="1390277" y="2463043"/>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9" name="!!o4"/>
          <p:cNvSpPr/>
          <p:nvPr/>
        </p:nvSpPr>
        <p:spPr>
          <a:xfrm>
            <a:off x="1306619" y="1333662"/>
            <a:ext cx="133853" cy="133853"/>
          </a:xfrm>
          <a:prstGeom prst="ellipse">
            <a:avLst/>
          </a:prstGeom>
          <a:solidFill>
            <a:srgbClr val="FFFFFF"/>
          </a:solidFill>
          <a:ln w="19050">
            <a:solidFill>
              <a:srgbClr val="14283A"/>
            </a:solidFill>
            <a:prstDash val="solid"/>
          </a:ln>
        </p:spPr>
      </p:sp>
      <p:sp>
        <p:nvSpPr>
          <p:cNvPr id="30" name="!!no4"/>
          <p:cNvSpPr/>
          <p:nvPr/>
        </p:nvSpPr>
        <p:spPr>
          <a:xfrm>
            <a:off x="1306619" y="1333662"/>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1" name="!!o5"/>
          <p:cNvSpPr/>
          <p:nvPr/>
        </p:nvSpPr>
        <p:spPr>
          <a:xfrm>
            <a:off x="1390277" y="3968885"/>
            <a:ext cx="133853" cy="133853"/>
          </a:xfrm>
          <a:prstGeom prst="ellipse">
            <a:avLst/>
          </a:prstGeom>
          <a:solidFill>
            <a:srgbClr val="FFFFFF"/>
          </a:solidFill>
          <a:ln w="19050">
            <a:solidFill>
              <a:srgbClr val="14283A"/>
            </a:solidFill>
            <a:prstDash val="solid"/>
          </a:ln>
        </p:spPr>
      </p:sp>
      <p:sp>
        <p:nvSpPr>
          <p:cNvPr id="32" name="!!no5"/>
          <p:cNvSpPr/>
          <p:nvPr/>
        </p:nvSpPr>
        <p:spPr>
          <a:xfrm>
            <a:off x="1390277" y="396888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3" name="!!d1"/>
          <p:cNvSpPr/>
          <p:nvPr/>
        </p:nvSpPr>
        <p:spPr>
          <a:xfrm>
            <a:off x="1176950" y="2563433"/>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4" name="!!d2"/>
          <p:cNvSpPr/>
          <p:nvPr/>
        </p:nvSpPr>
        <p:spPr>
          <a:xfrm>
            <a:off x="905061" y="1877438"/>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5" name="!!d3"/>
          <p:cNvSpPr/>
          <p:nvPr/>
        </p:nvSpPr>
        <p:spPr>
          <a:xfrm>
            <a:off x="1553410" y="194854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6" name="!!d4"/>
          <p:cNvSpPr/>
          <p:nvPr/>
        </p:nvSpPr>
        <p:spPr>
          <a:xfrm>
            <a:off x="1206230" y="1517709"/>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7" name="!!d5"/>
          <p:cNvSpPr/>
          <p:nvPr/>
        </p:nvSpPr>
        <p:spPr>
          <a:xfrm>
            <a:off x="1365180" y="3734643"/>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8" name="!!ball"/>
          <p:cNvSpPr/>
          <p:nvPr/>
        </p:nvSpPr>
        <p:spPr>
          <a:xfrm>
            <a:off x="1402826" y="1337845"/>
            <a:ext cx="50195" cy="50195"/>
          </a:xfrm>
          <a:prstGeom prst="ellipse">
            <a:avLst/>
          </a:prstGeom>
          <a:solidFill>
            <a:srgbClr val="D9641E"/>
          </a:solidFill>
          <a:ln w="9525">
            <a:solidFill>
              <a:srgbClr val="B04E12"/>
            </a:solidFill>
            <a:prstDash val="solid"/>
          </a:ln>
        </p:spPr>
      </p:sp>
      <p:sp>
        <p:nvSpPr>
          <p:cNvPr id="39"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presión que llevó a la VCU de Shaka Smart al Final Four de 2011 y definió una era defensiva. Armada tras canasta anotada en diamante: X4 — un grande largo y activo — presiona la visión del sacador, las alas en los codos extendidos, un interceptor patrulla el medio, un guardián protege el aro. La regla de Havoc: trampa al pase CORTO, cerca del sacador, en el instante de la recepción. La meta no son solo robos — es que cada posesión empiece fea y tarde en el reloj.</a:t>
            </a:r>
            <a:endParaRPr lang="en-US" sz="950" dirty="0"/>
          </a:p>
        </p:txBody>
      </p:sp>
      <p:sp>
        <p:nvSpPr>
          <p:cNvPr id="40" name="notebox-171"/>
          <p:cNvSpPr/>
          <p:nvPr/>
        </p:nvSpPr>
        <p:spPr>
          <a:xfrm>
            <a:off x="2868687" y="2606040"/>
            <a:ext cx="5863833" cy="1143000"/>
          </a:xfrm>
          <a:prstGeom prst="roundRect">
            <a:avLst>
              <a:gd name="adj" fmla="val 4800"/>
            </a:avLst>
          </a:prstGeom>
          <a:solidFill>
            <a:srgbClr val="E3EDF2"/>
          </a:solidFill>
          <a:ln/>
        </p:spPr>
      </p:sp>
      <p:sp>
        <p:nvSpPr>
          <p:cNvPr id="41" name="notelbl-171"/>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42" name="note-171"/>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Ahora el conteo es nuestro sexto defensor: cada pase hacia adelante flota sobre el interceptor. Feo, tarde, nervioso — así trabaja Havoc incluso sin el robo.</a:t>
            </a:r>
            <a:endParaRPr lang="en-US" sz="1050" dirty="0"/>
          </a:p>
        </p:txBody>
      </p:sp>
      <p:sp>
        <p:nvSpPr>
          <p:cNvPr id="43" name="kp-171"/>
          <p:cNvSpPr/>
          <p:nvPr/>
        </p:nvSpPr>
        <p:spPr>
          <a:xfrm>
            <a:off x="2868687" y="3913632"/>
            <a:ext cx="5863833"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44" name="kpl-171"/>
          <p:cNvSpPr/>
          <p:nvPr/>
        </p:nvSpPr>
        <p:spPr>
          <a:xfrm>
            <a:off x="2914407" y="4160520"/>
            <a:ext cx="5772393"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Las cinco claves de la trampa según Smart: (1) trampea cuando el botador pierde control, (2) factor sorpresa — entra corriendo, (3) ubicación — banda y esquina solamente, NUNCA el medio, (4) sin faltas, (5) sin grietas: pies y pechos forman una pared que el botador no puede atravesar.</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pase corto de saque a la esquina es CARNADA — queremos que lo tiren. La trampa llega con la recepción.</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X4 sobre el balón refleja los ojos del sacador con manos altas — los saques desviados son puntos gratis.</a:t>
            </a:r>
            <a:endParaRPr lang="en-US" sz="850" dirty="0"/>
          </a:p>
        </p:txBody>
      </p:sp>
      <p:sp>
        <p:nvSpPr>
          <p:cNvPr id="45"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name="Slide 17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PRESIÓN DE ZONA  ·  CONTENER Y TRAMPEAR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Presión Cougar — 2-2-1</a:t>
            </a:r>
            <a:endParaRPr lang="en-US" sz="2200" dirty="0"/>
          </a:p>
        </p:txBody>
      </p:sp>
      <p:sp>
        <p:nvSpPr>
          <p:cNvPr id="4" name="ph-17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o1"/>
          <p:cNvSpPr/>
          <p:nvPr/>
        </p:nvSpPr>
        <p:spPr>
          <a:xfrm>
            <a:off x="930159" y="1542807"/>
            <a:ext cx="133853" cy="133853"/>
          </a:xfrm>
          <a:prstGeom prst="ellipse">
            <a:avLst/>
          </a:prstGeom>
          <a:solidFill>
            <a:srgbClr val="FFFFFF"/>
          </a:solidFill>
          <a:ln w="19050">
            <a:solidFill>
              <a:srgbClr val="14283A"/>
            </a:solidFill>
            <a:prstDash val="solid"/>
          </a:ln>
        </p:spPr>
      </p:sp>
      <p:sp>
        <p:nvSpPr>
          <p:cNvPr id="20" name="!!no1"/>
          <p:cNvSpPr/>
          <p:nvPr/>
        </p:nvSpPr>
        <p:spPr>
          <a:xfrm>
            <a:off x="930159" y="154280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1" name="!!o2"/>
          <p:cNvSpPr/>
          <p:nvPr/>
        </p:nvSpPr>
        <p:spPr>
          <a:xfrm>
            <a:off x="1808566" y="1542807"/>
            <a:ext cx="133853" cy="133853"/>
          </a:xfrm>
          <a:prstGeom prst="ellipse">
            <a:avLst/>
          </a:prstGeom>
          <a:solidFill>
            <a:srgbClr val="FFFFFF"/>
          </a:solidFill>
          <a:ln w="19050">
            <a:solidFill>
              <a:srgbClr val="14283A"/>
            </a:solidFill>
            <a:prstDash val="solid"/>
          </a:ln>
        </p:spPr>
      </p:sp>
      <p:sp>
        <p:nvSpPr>
          <p:cNvPr id="22" name="!!no2"/>
          <p:cNvSpPr/>
          <p:nvPr/>
        </p:nvSpPr>
        <p:spPr>
          <a:xfrm>
            <a:off x="1808566" y="154280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3" name="!!o3"/>
          <p:cNvSpPr/>
          <p:nvPr/>
        </p:nvSpPr>
        <p:spPr>
          <a:xfrm>
            <a:off x="1390277" y="2546701"/>
            <a:ext cx="133853" cy="133853"/>
          </a:xfrm>
          <a:prstGeom prst="ellipse">
            <a:avLst/>
          </a:prstGeom>
          <a:solidFill>
            <a:srgbClr val="FFFFFF"/>
          </a:solidFill>
          <a:ln w="19050">
            <a:solidFill>
              <a:srgbClr val="14283A"/>
            </a:solidFill>
            <a:prstDash val="solid"/>
          </a:ln>
        </p:spPr>
      </p:sp>
      <p:sp>
        <p:nvSpPr>
          <p:cNvPr id="24" name="!!no3"/>
          <p:cNvSpPr/>
          <p:nvPr/>
        </p:nvSpPr>
        <p:spPr>
          <a:xfrm>
            <a:off x="1390277" y="254670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5" name="!!o4"/>
          <p:cNvSpPr/>
          <p:nvPr/>
        </p:nvSpPr>
        <p:spPr>
          <a:xfrm>
            <a:off x="1473935" y="1007396"/>
            <a:ext cx="133853" cy="133853"/>
          </a:xfrm>
          <a:prstGeom prst="ellipse">
            <a:avLst/>
          </a:prstGeom>
          <a:solidFill>
            <a:srgbClr val="FFFFFF"/>
          </a:solidFill>
          <a:ln w="19050">
            <a:solidFill>
              <a:srgbClr val="14283A"/>
            </a:solidFill>
            <a:prstDash val="solid"/>
          </a:ln>
        </p:spPr>
      </p:sp>
      <p:sp>
        <p:nvSpPr>
          <p:cNvPr id="26" name="!!no4"/>
          <p:cNvSpPr/>
          <p:nvPr/>
        </p:nvSpPr>
        <p:spPr>
          <a:xfrm>
            <a:off x="1473935" y="100739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27" name="!!o5"/>
          <p:cNvSpPr/>
          <p:nvPr/>
        </p:nvSpPr>
        <p:spPr>
          <a:xfrm>
            <a:off x="1390277" y="3885227"/>
            <a:ext cx="133853" cy="133853"/>
          </a:xfrm>
          <a:prstGeom prst="ellipse">
            <a:avLst/>
          </a:prstGeom>
          <a:solidFill>
            <a:srgbClr val="FFFFFF"/>
          </a:solidFill>
          <a:ln w="19050">
            <a:solidFill>
              <a:srgbClr val="14283A"/>
            </a:solidFill>
            <a:prstDash val="solid"/>
          </a:ln>
        </p:spPr>
      </p:sp>
      <p:sp>
        <p:nvSpPr>
          <p:cNvPr id="28" name="!!no5"/>
          <p:cNvSpPr/>
          <p:nvPr/>
        </p:nvSpPr>
        <p:spPr>
          <a:xfrm>
            <a:off x="1390277"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29" name="!!d1"/>
          <p:cNvSpPr/>
          <p:nvPr/>
        </p:nvSpPr>
        <p:spPr>
          <a:xfrm>
            <a:off x="1030548" y="176031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0" name="!!d2"/>
          <p:cNvSpPr/>
          <p:nvPr/>
        </p:nvSpPr>
        <p:spPr>
          <a:xfrm>
            <a:off x="1699811" y="176031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1" name="!!d3"/>
          <p:cNvSpPr/>
          <p:nvPr/>
        </p:nvSpPr>
        <p:spPr>
          <a:xfrm>
            <a:off x="905061" y="2638725"/>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2" name="!!d4"/>
          <p:cNvSpPr/>
          <p:nvPr/>
        </p:nvSpPr>
        <p:spPr>
          <a:xfrm>
            <a:off x="1825298" y="2638725"/>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3" name="!!d5"/>
          <p:cNvSpPr/>
          <p:nvPr/>
        </p:nvSpPr>
        <p:spPr>
          <a:xfrm>
            <a:off x="1365180" y="372627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4" name="!!ball"/>
          <p:cNvSpPr/>
          <p:nvPr/>
        </p:nvSpPr>
        <p:spPr>
          <a:xfrm>
            <a:off x="1570142" y="1011579"/>
            <a:ext cx="50195" cy="50195"/>
          </a:xfrm>
          <a:prstGeom prst="ellipse">
            <a:avLst/>
          </a:prstGeom>
          <a:solidFill>
            <a:srgbClr val="D9641E"/>
          </a:solidFill>
          <a:ln w="9525">
            <a:solidFill>
              <a:srgbClr val="B04E12"/>
            </a:solidFill>
            <a:prstDash val="solid"/>
          </a:ln>
        </p:spPr>
      </p:sp>
      <p:sp>
        <p:nvSpPr>
          <p:cNvPr id="35"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presión caballo de batalla: dos líneas de dos más un guardián. La primera línea no trampea — dirige el balón por la banda hacia la trampa de la segunda línea en la marca de media cancha, donde la línea central se vuelve otro defensor. Bajo riesgo, molestia infinita.</a:t>
            </a:r>
            <a:endParaRPr lang="en-US" sz="950" dirty="0"/>
          </a:p>
        </p:txBody>
      </p:sp>
      <p:sp>
        <p:nvSpPr>
          <p:cNvPr id="36" name="notebox-172"/>
          <p:cNvSpPr/>
          <p:nvPr/>
        </p:nvSpPr>
        <p:spPr>
          <a:xfrm>
            <a:off x="2868687" y="2606040"/>
            <a:ext cx="5863833" cy="1143000"/>
          </a:xfrm>
          <a:prstGeom prst="roundRect">
            <a:avLst>
              <a:gd name="adj" fmla="val 4800"/>
            </a:avLst>
          </a:prstGeom>
          <a:solidFill>
            <a:srgbClr val="E3EDF2"/>
          </a:solidFill>
          <a:ln/>
        </p:spPr>
      </p:sp>
      <p:sp>
        <p:nvSpPr>
          <p:cNvPr id="37" name="notelbl-172"/>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8" name="note-172"/>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Tramos largos — es un arma de condición física que drena piernas y reloj. También la primera presión que enseñamos.</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name="Slide 17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PRESIÓN DE ZONA  ·  CONTENER Y TRAMPEAR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Presión Cougar — 2-2-1</a:t>
            </a:r>
            <a:endParaRPr lang="en-US" sz="2200" dirty="0"/>
          </a:p>
        </p:txBody>
      </p:sp>
      <p:sp>
        <p:nvSpPr>
          <p:cNvPr id="4" name="ph-17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173-0"/>
          <p:cNvSpPr/>
          <p:nvPr/>
        </p:nvSpPr>
        <p:spPr>
          <a:xfrm flipV="1">
            <a:off x="1122572" y="1701757"/>
            <a:ext cx="50195" cy="117121"/>
          </a:xfrm>
          <a:prstGeom prst="line">
            <a:avLst/>
          </a:prstGeom>
          <a:noFill/>
          <a:ln w="15875">
            <a:solidFill>
              <a:srgbClr val="A5392E"/>
            </a:solidFill>
            <a:prstDash val="dash"/>
            <a:tailEnd type="triangle"/>
          </a:ln>
        </p:spPr>
      </p:sp>
      <p:sp>
        <p:nvSpPr>
          <p:cNvPr id="20" name="tr-173-1"/>
          <p:cNvSpPr/>
          <p:nvPr/>
        </p:nvSpPr>
        <p:spPr>
          <a:xfrm>
            <a:off x="1540861" y="1074323"/>
            <a:ext cx="41829" cy="368095"/>
          </a:xfrm>
          <a:prstGeom prst="line">
            <a:avLst/>
          </a:prstGeom>
          <a:noFill/>
          <a:ln w="19050">
            <a:solidFill>
              <a:srgbClr val="14283A"/>
            </a:solidFill>
            <a:prstDash val="solid"/>
            <a:tailEnd type="triangle"/>
          </a:ln>
        </p:spPr>
      </p:sp>
      <p:sp>
        <p:nvSpPr>
          <p:cNvPr id="21" name="trp-173"/>
          <p:cNvSpPr/>
          <p:nvPr/>
        </p:nvSpPr>
        <p:spPr>
          <a:xfrm flipH="1">
            <a:off x="1051463" y="1404771"/>
            <a:ext cx="585605" cy="167316"/>
          </a:xfrm>
          <a:prstGeom prst="line">
            <a:avLst/>
          </a:prstGeom>
          <a:noFill/>
          <a:ln w="19050">
            <a:solidFill>
              <a:srgbClr val="2E7391"/>
            </a:solidFill>
            <a:prstDash val="dash"/>
            <a:tailEnd type="triangle"/>
          </a:ln>
        </p:spPr>
      </p:sp>
      <p:sp>
        <p:nvSpPr>
          <p:cNvPr id="22" name="!!o1"/>
          <p:cNvSpPr/>
          <p:nvPr/>
        </p:nvSpPr>
        <p:spPr>
          <a:xfrm>
            <a:off x="930159" y="1542807"/>
            <a:ext cx="133853" cy="133853"/>
          </a:xfrm>
          <a:prstGeom prst="ellipse">
            <a:avLst/>
          </a:prstGeom>
          <a:solidFill>
            <a:srgbClr val="FFFFFF"/>
          </a:solidFill>
          <a:ln w="19050">
            <a:solidFill>
              <a:srgbClr val="14283A"/>
            </a:solidFill>
            <a:prstDash val="solid"/>
          </a:ln>
        </p:spPr>
      </p:sp>
      <p:sp>
        <p:nvSpPr>
          <p:cNvPr id="23" name="!!no1"/>
          <p:cNvSpPr/>
          <p:nvPr/>
        </p:nvSpPr>
        <p:spPr>
          <a:xfrm>
            <a:off x="930159" y="154280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4" name="!!o2"/>
          <p:cNvSpPr/>
          <p:nvPr/>
        </p:nvSpPr>
        <p:spPr>
          <a:xfrm>
            <a:off x="1808566" y="1542807"/>
            <a:ext cx="133853" cy="133853"/>
          </a:xfrm>
          <a:prstGeom prst="ellipse">
            <a:avLst/>
          </a:prstGeom>
          <a:solidFill>
            <a:srgbClr val="FFFFFF"/>
          </a:solidFill>
          <a:ln w="19050">
            <a:solidFill>
              <a:srgbClr val="14283A"/>
            </a:solidFill>
            <a:prstDash val="solid"/>
          </a:ln>
        </p:spPr>
      </p:sp>
      <p:sp>
        <p:nvSpPr>
          <p:cNvPr id="25" name="!!no2"/>
          <p:cNvSpPr/>
          <p:nvPr/>
        </p:nvSpPr>
        <p:spPr>
          <a:xfrm>
            <a:off x="1808566" y="154280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6" name="!!o3"/>
          <p:cNvSpPr/>
          <p:nvPr/>
        </p:nvSpPr>
        <p:spPr>
          <a:xfrm>
            <a:off x="1390277" y="2546701"/>
            <a:ext cx="133853" cy="133853"/>
          </a:xfrm>
          <a:prstGeom prst="ellipse">
            <a:avLst/>
          </a:prstGeom>
          <a:solidFill>
            <a:srgbClr val="FFFFFF"/>
          </a:solidFill>
          <a:ln w="19050">
            <a:solidFill>
              <a:srgbClr val="14283A"/>
            </a:solidFill>
            <a:prstDash val="solid"/>
          </a:ln>
        </p:spPr>
      </p:sp>
      <p:sp>
        <p:nvSpPr>
          <p:cNvPr id="27" name="!!no3"/>
          <p:cNvSpPr/>
          <p:nvPr/>
        </p:nvSpPr>
        <p:spPr>
          <a:xfrm>
            <a:off x="1390277" y="254670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8" name="!!o4"/>
          <p:cNvSpPr/>
          <p:nvPr/>
        </p:nvSpPr>
        <p:spPr>
          <a:xfrm>
            <a:off x="1515764" y="1375491"/>
            <a:ext cx="133853" cy="133853"/>
          </a:xfrm>
          <a:prstGeom prst="ellipse">
            <a:avLst/>
          </a:prstGeom>
          <a:solidFill>
            <a:srgbClr val="FFFFFF"/>
          </a:solidFill>
          <a:ln w="19050">
            <a:solidFill>
              <a:srgbClr val="14283A"/>
            </a:solidFill>
            <a:prstDash val="solid"/>
          </a:ln>
        </p:spPr>
      </p:sp>
      <p:sp>
        <p:nvSpPr>
          <p:cNvPr id="29" name="!!no4"/>
          <p:cNvSpPr/>
          <p:nvPr/>
        </p:nvSpPr>
        <p:spPr>
          <a:xfrm>
            <a:off x="1515764" y="137549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0" name="!!o5"/>
          <p:cNvSpPr/>
          <p:nvPr/>
        </p:nvSpPr>
        <p:spPr>
          <a:xfrm>
            <a:off x="1390277" y="3885227"/>
            <a:ext cx="133853" cy="133853"/>
          </a:xfrm>
          <a:prstGeom prst="ellipse">
            <a:avLst/>
          </a:prstGeom>
          <a:solidFill>
            <a:srgbClr val="FFFFFF"/>
          </a:solidFill>
          <a:ln w="19050">
            <a:solidFill>
              <a:srgbClr val="14283A"/>
            </a:solidFill>
            <a:prstDash val="solid"/>
          </a:ln>
        </p:spPr>
      </p:sp>
      <p:sp>
        <p:nvSpPr>
          <p:cNvPr id="31" name="!!no5"/>
          <p:cNvSpPr/>
          <p:nvPr/>
        </p:nvSpPr>
        <p:spPr>
          <a:xfrm>
            <a:off x="1390277"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2" name="!!d1"/>
          <p:cNvSpPr/>
          <p:nvPr/>
        </p:nvSpPr>
        <p:spPr>
          <a:xfrm>
            <a:off x="1080743" y="164319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3" name="!!d2"/>
          <p:cNvSpPr/>
          <p:nvPr/>
        </p:nvSpPr>
        <p:spPr>
          <a:xfrm>
            <a:off x="1699811" y="176031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4" name="!!d3"/>
          <p:cNvSpPr/>
          <p:nvPr/>
        </p:nvSpPr>
        <p:spPr>
          <a:xfrm>
            <a:off x="905061" y="2638725"/>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5" name="!!d4"/>
          <p:cNvSpPr/>
          <p:nvPr/>
        </p:nvSpPr>
        <p:spPr>
          <a:xfrm>
            <a:off x="1825298" y="2638725"/>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6" name="!!d5"/>
          <p:cNvSpPr/>
          <p:nvPr/>
        </p:nvSpPr>
        <p:spPr>
          <a:xfrm>
            <a:off x="1365180" y="372627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7" name="!!ball"/>
          <p:cNvSpPr/>
          <p:nvPr/>
        </p:nvSpPr>
        <p:spPr>
          <a:xfrm>
            <a:off x="1026365" y="1546990"/>
            <a:ext cx="50195" cy="50195"/>
          </a:xfrm>
          <a:prstGeom prst="ellipse">
            <a:avLst/>
          </a:prstGeom>
          <a:solidFill>
            <a:srgbClr val="D9641E"/>
          </a:solidFill>
          <a:ln w="9525">
            <a:solidFill>
              <a:srgbClr val="B04E12"/>
            </a:solidFill>
            <a:prstDash val="solid"/>
          </a:ln>
        </p:spPr>
      </p:sp>
      <p:sp>
        <p:nvSpPr>
          <p:cNvPr id="38"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presión caballo de batalla: dos líneas de dos más un guardián. La primera línea no trampea — dirige el balón por la banda hacia la trampa de la segunda línea en la marca de media cancha, donde la línea central se vuelve otro defensor. Bajo riesgo, molestia infinita.</a:t>
            </a:r>
            <a:endParaRPr lang="en-US" sz="950" dirty="0"/>
          </a:p>
        </p:txBody>
      </p:sp>
      <p:sp>
        <p:nvSpPr>
          <p:cNvPr id="39" name="notebox-173"/>
          <p:cNvSpPr/>
          <p:nvPr/>
        </p:nvSpPr>
        <p:spPr>
          <a:xfrm>
            <a:off x="2868687" y="2606040"/>
            <a:ext cx="5863833" cy="1143000"/>
          </a:xfrm>
          <a:prstGeom prst="roundRect">
            <a:avLst>
              <a:gd name="adj" fmla="val 4800"/>
            </a:avLst>
          </a:prstGeom>
          <a:solidFill>
            <a:srgbClr val="E3EDF2"/>
          </a:solidFill>
          <a:ln/>
        </p:spPr>
      </p:sp>
      <p:sp>
        <p:nvSpPr>
          <p:cNvPr id="40" name="notelbl-173"/>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41" name="note-173"/>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saque entra — bien. X1 se posiciona al hombro interno: la banda es el único carril que ofrecemos.</a:t>
            </a:r>
            <a:endParaRPr lang="en-US" sz="1050" dirty="0"/>
          </a:p>
        </p:txBody>
      </p:sp>
      <p:sp>
        <p:nvSpPr>
          <p:cNvPr id="4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name="Slide 17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PRESIÓN DE ZONA  ·  CONTENER Y TRAMPEAR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Presión Cougar — 2-2-1</a:t>
            </a:r>
            <a:endParaRPr lang="en-US" sz="2200" dirty="0"/>
          </a:p>
        </p:txBody>
      </p:sp>
      <p:sp>
        <p:nvSpPr>
          <p:cNvPr id="4" name="ph-17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174-0"/>
          <p:cNvSpPr/>
          <p:nvPr/>
        </p:nvSpPr>
        <p:spPr>
          <a:xfrm flipH="1">
            <a:off x="879964" y="1609733"/>
            <a:ext cx="117121" cy="627434"/>
          </a:xfrm>
          <a:prstGeom prst="line">
            <a:avLst/>
          </a:prstGeom>
          <a:noFill/>
          <a:ln w="19050">
            <a:solidFill>
              <a:srgbClr val="14283A"/>
            </a:solidFill>
            <a:prstDash val="sysDot"/>
          </a:ln>
        </p:spPr>
      </p:sp>
      <p:sp>
        <p:nvSpPr>
          <p:cNvPr id="20" name="tr-174-0"/>
          <p:cNvSpPr/>
          <p:nvPr/>
        </p:nvSpPr>
        <p:spPr>
          <a:xfrm flipH="1">
            <a:off x="829769" y="2237167"/>
            <a:ext cx="50195" cy="368095"/>
          </a:xfrm>
          <a:prstGeom prst="line">
            <a:avLst/>
          </a:prstGeom>
          <a:noFill/>
          <a:ln w="19050">
            <a:solidFill>
              <a:srgbClr val="14283A"/>
            </a:solidFill>
            <a:prstDash val="sysDot"/>
            <a:tailEnd type="triangle"/>
          </a:ln>
        </p:spPr>
      </p:sp>
      <p:sp>
        <p:nvSpPr>
          <p:cNvPr id="21" name="tr-174-1"/>
          <p:cNvSpPr/>
          <p:nvPr/>
        </p:nvSpPr>
        <p:spPr>
          <a:xfrm flipH="1">
            <a:off x="997085" y="1701757"/>
            <a:ext cx="175682" cy="556325"/>
          </a:xfrm>
          <a:prstGeom prst="line">
            <a:avLst/>
          </a:prstGeom>
          <a:noFill/>
          <a:ln w="15875">
            <a:solidFill>
              <a:srgbClr val="A5392E"/>
            </a:solidFill>
            <a:prstDash val="dash"/>
          </a:ln>
        </p:spPr>
      </p:sp>
      <p:sp>
        <p:nvSpPr>
          <p:cNvPr id="22" name="tr-174-1"/>
          <p:cNvSpPr/>
          <p:nvPr/>
        </p:nvSpPr>
        <p:spPr>
          <a:xfrm flipH="1">
            <a:off x="905061" y="2258082"/>
            <a:ext cx="92024" cy="238425"/>
          </a:xfrm>
          <a:prstGeom prst="line">
            <a:avLst/>
          </a:prstGeom>
          <a:noFill/>
          <a:ln w="15875">
            <a:solidFill>
              <a:srgbClr val="A5392E"/>
            </a:solidFill>
            <a:prstDash val="dash"/>
            <a:tailEnd type="triangle"/>
          </a:ln>
        </p:spPr>
      </p:sp>
      <p:sp>
        <p:nvSpPr>
          <p:cNvPr id="23" name="tr-174-2"/>
          <p:cNvSpPr/>
          <p:nvPr/>
        </p:nvSpPr>
        <p:spPr>
          <a:xfrm flipH="1" flipV="1">
            <a:off x="879964" y="2538335"/>
            <a:ext cx="117121" cy="158950"/>
          </a:xfrm>
          <a:prstGeom prst="line">
            <a:avLst/>
          </a:prstGeom>
          <a:noFill/>
          <a:ln w="15875">
            <a:solidFill>
              <a:srgbClr val="A5392E"/>
            </a:solidFill>
            <a:prstDash val="dash"/>
            <a:tailEnd type="triangle"/>
          </a:ln>
        </p:spPr>
      </p:sp>
      <p:sp>
        <p:nvSpPr>
          <p:cNvPr id="24" name="!!o1"/>
          <p:cNvSpPr/>
          <p:nvPr/>
        </p:nvSpPr>
        <p:spPr>
          <a:xfrm>
            <a:off x="762843" y="2538335"/>
            <a:ext cx="133853" cy="133853"/>
          </a:xfrm>
          <a:prstGeom prst="ellipse">
            <a:avLst/>
          </a:prstGeom>
          <a:solidFill>
            <a:srgbClr val="FFFFFF"/>
          </a:solidFill>
          <a:ln w="19050">
            <a:solidFill>
              <a:srgbClr val="14283A"/>
            </a:solidFill>
            <a:prstDash val="solid"/>
          </a:ln>
        </p:spPr>
      </p:sp>
      <p:sp>
        <p:nvSpPr>
          <p:cNvPr id="25" name="!!no1"/>
          <p:cNvSpPr/>
          <p:nvPr/>
        </p:nvSpPr>
        <p:spPr>
          <a:xfrm>
            <a:off x="762843" y="253833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6" name="!!o2"/>
          <p:cNvSpPr/>
          <p:nvPr/>
        </p:nvSpPr>
        <p:spPr>
          <a:xfrm>
            <a:off x="1808566" y="1542807"/>
            <a:ext cx="133853" cy="133853"/>
          </a:xfrm>
          <a:prstGeom prst="ellipse">
            <a:avLst/>
          </a:prstGeom>
          <a:solidFill>
            <a:srgbClr val="FFFFFF"/>
          </a:solidFill>
          <a:ln w="19050">
            <a:solidFill>
              <a:srgbClr val="14283A"/>
            </a:solidFill>
            <a:prstDash val="solid"/>
          </a:ln>
        </p:spPr>
      </p:sp>
      <p:sp>
        <p:nvSpPr>
          <p:cNvPr id="27" name="!!no2"/>
          <p:cNvSpPr/>
          <p:nvPr/>
        </p:nvSpPr>
        <p:spPr>
          <a:xfrm>
            <a:off x="1808566" y="154280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8" name="!!o3"/>
          <p:cNvSpPr/>
          <p:nvPr/>
        </p:nvSpPr>
        <p:spPr>
          <a:xfrm>
            <a:off x="1390277" y="2546701"/>
            <a:ext cx="133853" cy="133853"/>
          </a:xfrm>
          <a:prstGeom prst="ellipse">
            <a:avLst/>
          </a:prstGeom>
          <a:solidFill>
            <a:srgbClr val="FFFFFF"/>
          </a:solidFill>
          <a:ln w="19050">
            <a:solidFill>
              <a:srgbClr val="14283A"/>
            </a:solidFill>
            <a:prstDash val="solid"/>
          </a:ln>
        </p:spPr>
      </p:sp>
      <p:sp>
        <p:nvSpPr>
          <p:cNvPr id="29" name="!!no3"/>
          <p:cNvSpPr/>
          <p:nvPr/>
        </p:nvSpPr>
        <p:spPr>
          <a:xfrm>
            <a:off x="1390277" y="254670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30" name="!!o4"/>
          <p:cNvSpPr/>
          <p:nvPr/>
        </p:nvSpPr>
        <p:spPr>
          <a:xfrm>
            <a:off x="1515764" y="1375491"/>
            <a:ext cx="133853" cy="133853"/>
          </a:xfrm>
          <a:prstGeom prst="ellipse">
            <a:avLst/>
          </a:prstGeom>
          <a:solidFill>
            <a:srgbClr val="FFFFFF"/>
          </a:solidFill>
          <a:ln w="19050">
            <a:solidFill>
              <a:srgbClr val="14283A"/>
            </a:solidFill>
            <a:prstDash val="solid"/>
          </a:ln>
        </p:spPr>
      </p:sp>
      <p:sp>
        <p:nvSpPr>
          <p:cNvPr id="31" name="!!no4"/>
          <p:cNvSpPr/>
          <p:nvPr/>
        </p:nvSpPr>
        <p:spPr>
          <a:xfrm>
            <a:off x="1515764" y="137549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2" name="!!o5"/>
          <p:cNvSpPr/>
          <p:nvPr/>
        </p:nvSpPr>
        <p:spPr>
          <a:xfrm>
            <a:off x="1390277" y="3885227"/>
            <a:ext cx="133853" cy="133853"/>
          </a:xfrm>
          <a:prstGeom prst="ellipse">
            <a:avLst/>
          </a:prstGeom>
          <a:solidFill>
            <a:srgbClr val="FFFFFF"/>
          </a:solidFill>
          <a:ln w="19050">
            <a:solidFill>
              <a:srgbClr val="14283A"/>
            </a:solidFill>
            <a:prstDash val="solid"/>
          </a:ln>
        </p:spPr>
      </p:sp>
      <p:sp>
        <p:nvSpPr>
          <p:cNvPr id="33" name="!!no5"/>
          <p:cNvSpPr/>
          <p:nvPr/>
        </p:nvSpPr>
        <p:spPr>
          <a:xfrm>
            <a:off x="1390277"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4" name="!!d1"/>
          <p:cNvSpPr/>
          <p:nvPr/>
        </p:nvSpPr>
        <p:spPr>
          <a:xfrm>
            <a:off x="813038" y="243794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5" name="!!d2"/>
          <p:cNvSpPr/>
          <p:nvPr/>
        </p:nvSpPr>
        <p:spPr>
          <a:xfrm>
            <a:off x="1699811" y="176031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6" name="!!d3"/>
          <p:cNvSpPr/>
          <p:nvPr/>
        </p:nvSpPr>
        <p:spPr>
          <a:xfrm>
            <a:off x="787940" y="2479775"/>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7" name="!!d4"/>
          <p:cNvSpPr/>
          <p:nvPr/>
        </p:nvSpPr>
        <p:spPr>
          <a:xfrm>
            <a:off x="1825298" y="2638725"/>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8" name="!!d5"/>
          <p:cNvSpPr/>
          <p:nvPr/>
        </p:nvSpPr>
        <p:spPr>
          <a:xfrm>
            <a:off x="1365180" y="372627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9" name="!!ball"/>
          <p:cNvSpPr/>
          <p:nvPr/>
        </p:nvSpPr>
        <p:spPr>
          <a:xfrm>
            <a:off x="859050" y="2542518"/>
            <a:ext cx="50195" cy="50195"/>
          </a:xfrm>
          <a:prstGeom prst="ellipse">
            <a:avLst/>
          </a:prstGeom>
          <a:solidFill>
            <a:srgbClr val="D9641E"/>
          </a:solidFill>
          <a:ln w="9525">
            <a:solidFill>
              <a:srgbClr val="B04E12"/>
            </a:solidFill>
            <a:prstDash val="solid"/>
          </a:ln>
        </p:spPr>
      </p:sp>
      <p:sp>
        <p:nvSpPr>
          <p:cNvPr id="40"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presión caballo de batalla: dos líneas de dos más un guardián. La primera línea no trampea — dirige el balón por la banda hacia la trampa de la segunda línea en la marca de media cancha, donde la línea central se vuelve otro defensor. Bajo riesgo, molestia infinita.</a:t>
            </a:r>
            <a:endParaRPr lang="en-US" sz="950" dirty="0"/>
          </a:p>
        </p:txBody>
      </p:sp>
      <p:sp>
        <p:nvSpPr>
          <p:cNvPr id="41" name="notebox-174"/>
          <p:cNvSpPr/>
          <p:nvPr/>
        </p:nvSpPr>
        <p:spPr>
          <a:xfrm>
            <a:off x="2868687" y="2606040"/>
            <a:ext cx="5863833" cy="1143000"/>
          </a:xfrm>
          <a:prstGeom prst="roundRect">
            <a:avLst>
              <a:gd name="adj" fmla="val 4800"/>
            </a:avLst>
          </a:prstGeom>
          <a:solidFill>
            <a:srgbClr val="E3EDF2"/>
          </a:solidFill>
          <a:ln/>
        </p:spPr>
      </p:sp>
      <p:sp>
        <p:nvSpPr>
          <p:cNvPr id="42" name="notelbl-174"/>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43" name="note-174"/>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botador muerde el anzuelo por la banda. X1 lo acompaña en la cadera; X3 se acerca para saltarla.</a:t>
            </a:r>
            <a:endParaRPr lang="en-US" sz="1050" dirty="0"/>
          </a:p>
        </p:txBody>
      </p:sp>
      <p:sp>
        <p:nvSpPr>
          <p:cNvPr id="4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name="Slide 17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PRESIÓN DE ZONA  ·  CONTENER Y TRAMPEAR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Presión Cougar — 2-2-1</a:t>
            </a:r>
            <a:endParaRPr lang="en-US" sz="2200" dirty="0"/>
          </a:p>
        </p:txBody>
      </p:sp>
      <p:sp>
        <p:nvSpPr>
          <p:cNvPr id="4" name="ph-17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175-0"/>
          <p:cNvSpPr/>
          <p:nvPr/>
        </p:nvSpPr>
        <p:spPr>
          <a:xfrm flipH="1">
            <a:off x="796306" y="2538335"/>
            <a:ext cx="83658" cy="192413"/>
          </a:xfrm>
          <a:prstGeom prst="line">
            <a:avLst/>
          </a:prstGeom>
          <a:noFill/>
          <a:ln w="15875">
            <a:solidFill>
              <a:srgbClr val="A5392E"/>
            </a:solidFill>
            <a:prstDash val="dash"/>
            <a:tailEnd type="triangle"/>
          </a:ln>
        </p:spPr>
      </p:sp>
      <p:sp>
        <p:nvSpPr>
          <p:cNvPr id="20" name="tr-175-1"/>
          <p:cNvSpPr/>
          <p:nvPr/>
        </p:nvSpPr>
        <p:spPr>
          <a:xfrm flipH="1">
            <a:off x="1365180" y="1818878"/>
            <a:ext cx="426655" cy="585605"/>
          </a:xfrm>
          <a:prstGeom prst="line">
            <a:avLst/>
          </a:prstGeom>
          <a:noFill/>
          <a:ln w="15875">
            <a:solidFill>
              <a:srgbClr val="A5392E"/>
            </a:solidFill>
            <a:prstDash val="dash"/>
            <a:tailEnd type="triangle"/>
          </a:ln>
        </p:spPr>
      </p:sp>
      <p:sp>
        <p:nvSpPr>
          <p:cNvPr id="21" name="tr-175-2"/>
          <p:cNvSpPr/>
          <p:nvPr/>
        </p:nvSpPr>
        <p:spPr>
          <a:xfrm flipH="1">
            <a:off x="1089109" y="2697285"/>
            <a:ext cx="828213" cy="451753"/>
          </a:xfrm>
          <a:prstGeom prst="line">
            <a:avLst/>
          </a:prstGeom>
          <a:noFill/>
          <a:ln w="15875">
            <a:solidFill>
              <a:srgbClr val="A5392E"/>
            </a:solidFill>
            <a:prstDash val="dash"/>
            <a:tailEnd type="triangle"/>
          </a:ln>
        </p:spPr>
      </p:sp>
      <p:sp>
        <p:nvSpPr>
          <p:cNvPr id="22" name="tr-175-3"/>
          <p:cNvSpPr/>
          <p:nvPr/>
        </p:nvSpPr>
        <p:spPr>
          <a:xfrm flipH="1" flipV="1">
            <a:off x="1381911" y="3734643"/>
            <a:ext cx="75292" cy="50195"/>
          </a:xfrm>
          <a:prstGeom prst="line">
            <a:avLst/>
          </a:prstGeom>
          <a:noFill/>
          <a:ln w="15875">
            <a:solidFill>
              <a:srgbClr val="A5392E"/>
            </a:solidFill>
            <a:prstDash val="dash"/>
            <a:tailEnd type="triangle"/>
          </a:ln>
        </p:spPr>
      </p:sp>
      <p:sp>
        <p:nvSpPr>
          <p:cNvPr id="23" name="!!o1"/>
          <p:cNvSpPr/>
          <p:nvPr/>
        </p:nvSpPr>
        <p:spPr>
          <a:xfrm>
            <a:off x="762843" y="2538335"/>
            <a:ext cx="133853" cy="133853"/>
          </a:xfrm>
          <a:prstGeom prst="ellipse">
            <a:avLst/>
          </a:prstGeom>
          <a:solidFill>
            <a:srgbClr val="FFFFFF"/>
          </a:solidFill>
          <a:ln w="19050">
            <a:solidFill>
              <a:srgbClr val="14283A"/>
            </a:solidFill>
            <a:prstDash val="solid"/>
          </a:ln>
        </p:spPr>
      </p:sp>
      <p:sp>
        <p:nvSpPr>
          <p:cNvPr id="24" name="!!no1"/>
          <p:cNvSpPr/>
          <p:nvPr/>
        </p:nvSpPr>
        <p:spPr>
          <a:xfrm>
            <a:off x="762843" y="253833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5" name="!!o2"/>
          <p:cNvSpPr/>
          <p:nvPr/>
        </p:nvSpPr>
        <p:spPr>
          <a:xfrm>
            <a:off x="1808566" y="1542807"/>
            <a:ext cx="133853" cy="133853"/>
          </a:xfrm>
          <a:prstGeom prst="ellipse">
            <a:avLst/>
          </a:prstGeom>
          <a:solidFill>
            <a:srgbClr val="FFFFFF"/>
          </a:solidFill>
          <a:ln w="19050">
            <a:solidFill>
              <a:srgbClr val="14283A"/>
            </a:solidFill>
            <a:prstDash val="solid"/>
          </a:ln>
        </p:spPr>
      </p:sp>
      <p:sp>
        <p:nvSpPr>
          <p:cNvPr id="26" name="!!no2"/>
          <p:cNvSpPr/>
          <p:nvPr/>
        </p:nvSpPr>
        <p:spPr>
          <a:xfrm>
            <a:off x="1808566" y="154280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7" name="!!o3"/>
          <p:cNvSpPr/>
          <p:nvPr/>
        </p:nvSpPr>
        <p:spPr>
          <a:xfrm>
            <a:off x="1390277" y="2546701"/>
            <a:ext cx="133853" cy="133853"/>
          </a:xfrm>
          <a:prstGeom prst="ellipse">
            <a:avLst/>
          </a:prstGeom>
          <a:solidFill>
            <a:srgbClr val="FFFFFF"/>
          </a:solidFill>
          <a:ln w="19050">
            <a:solidFill>
              <a:srgbClr val="14283A"/>
            </a:solidFill>
            <a:prstDash val="solid"/>
          </a:ln>
        </p:spPr>
      </p:sp>
      <p:sp>
        <p:nvSpPr>
          <p:cNvPr id="28" name="!!no3"/>
          <p:cNvSpPr/>
          <p:nvPr/>
        </p:nvSpPr>
        <p:spPr>
          <a:xfrm>
            <a:off x="1390277" y="254670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9" name="!!o4"/>
          <p:cNvSpPr/>
          <p:nvPr/>
        </p:nvSpPr>
        <p:spPr>
          <a:xfrm>
            <a:off x="1515764" y="1375491"/>
            <a:ext cx="133853" cy="133853"/>
          </a:xfrm>
          <a:prstGeom prst="ellipse">
            <a:avLst/>
          </a:prstGeom>
          <a:solidFill>
            <a:srgbClr val="FFFFFF"/>
          </a:solidFill>
          <a:ln w="19050">
            <a:solidFill>
              <a:srgbClr val="14283A"/>
            </a:solidFill>
            <a:prstDash val="solid"/>
          </a:ln>
        </p:spPr>
      </p:sp>
      <p:sp>
        <p:nvSpPr>
          <p:cNvPr id="30" name="!!no4"/>
          <p:cNvSpPr/>
          <p:nvPr/>
        </p:nvSpPr>
        <p:spPr>
          <a:xfrm>
            <a:off x="1515764" y="137549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1" name="!!o5"/>
          <p:cNvSpPr/>
          <p:nvPr/>
        </p:nvSpPr>
        <p:spPr>
          <a:xfrm>
            <a:off x="1390277" y="3885227"/>
            <a:ext cx="133853" cy="133853"/>
          </a:xfrm>
          <a:prstGeom prst="ellipse">
            <a:avLst/>
          </a:prstGeom>
          <a:solidFill>
            <a:srgbClr val="FFFFFF"/>
          </a:solidFill>
          <a:ln w="19050">
            <a:solidFill>
              <a:srgbClr val="14283A"/>
            </a:solidFill>
            <a:prstDash val="solid"/>
          </a:ln>
        </p:spPr>
      </p:sp>
      <p:sp>
        <p:nvSpPr>
          <p:cNvPr id="32" name="!!no5"/>
          <p:cNvSpPr/>
          <p:nvPr/>
        </p:nvSpPr>
        <p:spPr>
          <a:xfrm>
            <a:off x="1390277"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3" name="!!d1"/>
          <p:cNvSpPr/>
          <p:nvPr/>
        </p:nvSpPr>
        <p:spPr>
          <a:xfrm>
            <a:off x="813038" y="243794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4" name="!!d2"/>
          <p:cNvSpPr/>
          <p:nvPr/>
        </p:nvSpPr>
        <p:spPr>
          <a:xfrm>
            <a:off x="1273156" y="2345922"/>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5" name="!!d3"/>
          <p:cNvSpPr/>
          <p:nvPr/>
        </p:nvSpPr>
        <p:spPr>
          <a:xfrm>
            <a:off x="704283" y="2672188"/>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6" name="!!d4"/>
          <p:cNvSpPr/>
          <p:nvPr/>
        </p:nvSpPr>
        <p:spPr>
          <a:xfrm>
            <a:off x="997085" y="309047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7" name="!!d5"/>
          <p:cNvSpPr/>
          <p:nvPr/>
        </p:nvSpPr>
        <p:spPr>
          <a:xfrm>
            <a:off x="1289888" y="3676083"/>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8" name="!!ball"/>
          <p:cNvSpPr/>
          <p:nvPr/>
        </p:nvSpPr>
        <p:spPr>
          <a:xfrm>
            <a:off x="859050" y="2542518"/>
            <a:ext cx="50195" cy="50195"/>
          </a:xfrm>
          <a:prstGeom prst="ellipse">
            <a:avLst/>
          </a:prstGeom>
          <a:solidFill>
            <a:srgbClr val="D9641E"/>
          </a:solidFill>
          <a:ln w="9525">
            <a:solidFill>
              <a:srgbClr val="B04E12"/>
            </a:solidFill>
            <a:prstDash val="solid"/>
          </a:ln>
        </p:spPr>
      </p:sp>
      <p:sp>
        <p:nvSpPr>
          <p:cNvPr id="39"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presión caballo de batalla: dos líneas de dos más un guardián. La primera línea no trampea — dirige el balón por la banda hacia la trampa de la segunda línea en la marca de media cancha, donde la línea central se vuelve otro defensor. Bajo riesgo, molestia infinita.</a:t>
            </a:r>
            <a:endParaRPr lang="en-US" sz="950" dirty="0"/>
          </a:p>
        </p:txBody>
      </p:sp>
      <p:sp>
        <p:nvSpPr>
          <p:cNvPr id="40" name="notebox-175"/>
          <p:cNvSpPr/>
          <p:nvPr/>
        </p:nvSpPr>
        <p:spPr>
          <a:xfrm>
            <a:off x="2868687" y="2606040"/>
            <a:ext cx="5863833" cy="1143000"/>
          </a:xfrm>
          <a:prstGeom prst="roundRect">
            <a:avLst>
              <a:gd name="adj" fmla="val 4800"/>
            </a:avLst>
          </a:prstGeom>
          <a:solidFill>
            <a:srgbClr val="E3EDF2"/>
          </a:solidFill>
          <a:ln/>
        </p:spPr>
      </p:sp>
      <p:sp>
        <p:nvSpPr>
          <p:cNvPr id="41" name="notelbl-175"/>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42" name="note-175"/>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TRAMPA en la marca. X2 corre al carril del medio, X4 toma el pase por la banda, X5 aguanta el aro.</a:t>
            </a:r>
            <a:endParaRPr lang="en-US" sz="1050" dirty="0"/>
          </a:p>
        </p:txBody>
      </p:sp>
      <p:sp>
        <p:nvSpPr>
          <p:cNvPr id="4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76.xml><?xml version="1.0" encoding="utf-8"?>
<p:sld xmlns:a="http://schemas.openxmlformats.org/drawingml/2006/main" xmlns:r="http://schemas.openxmlformats.org/officeDocument/2006/relationships" xmlns:p="http://schemas.openxmlformats.org/presentationml/2006/main">
  <p:cSld name="Slide 17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PRESIÓN DE ZONA  ·  CONTENER Y TRAMPEAR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Presión Cougar — 2-2-1</a:t>
            </a:r>
            <a:endParaRPr lang="en-US" sz="2200" dirty="0"/>
          </a:p>
        </p:txBody>
      </p:sp>
      <p:sp>
        <p:nvSpPr>
          <p:cNvPr id="4" name="ph-17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176-0"/>
          <p:cNvSpPr/>
          <p:nvPr/>
        </p:nvSpPr>
        <p:spPr>
          <a:xfrm flipV="1">
            <a:off x="905061" y="1797963"/>
            <a:ext cx="426655" cy="698543"/>
          </a:xfrm>
          <a:prstGeom prst="line">
            <a:avLst/>
          </a:prstGeom>
          <a:noFill/>
          <a:ln w="15875">
            <a:solidFill>
              <a:srgbClr val="A5392E"/>
            </a:solidFill>
            <a:prstDash val="dash"/>
            <a:tailEnd type="triangle"/>
          </a:ln>
        </p:spPr>
      </p:sp>
      <p:sp>
        <p:nvSpPr>
          <p:cNvPr id="20" name="tr-176-1"/>
          <p:cNvSpPr/>
          <p:nvPr/>
        </p:nvSpPr>
        <p:spPr>
          <a:xfrm flipV="1">
            <a:off x="1365180" y="1881621"/>
            <a:ext cx="426655" cy="522862"/>
          </a:xfrm>
          <a:prstGeom prst="line">
            <a:avLst/>
          </a:prstGeom>
          <a:noFill/>
          <a:ln w="15875">
            <a:solidFill>
              <a:srgbClr val="A5392E"/>
            </a:solidFill>
            <a:prstDash val="dash"/>
            <a:tailEnd type="triangle"/>
          </a:ln>
        </p:spPr>
      </p:sp>
      <p:sp>
        <p:nvSpPr>
          <p:cNvPr id="21" name="tr-176-2"/>
          <p:cNvSpPr/>
          <p:nvPr/>
        </p:nvSpPr>
        <p:spPr>
          <a:xfrm flipV="1">
            <a:off x="796306" y="2697285"/>
            <a:ext cx="200779" cy="33463"/>
          </a:xfrm>
          <a:prstGeom prst="line">
            <a:avLst/>
          </a:prstGeom>
          <a:noFill/>
          <a:ln w="15875">
            <a:solidFill>
              <a:srgbClr val="A5392E"/>
            </a:solidFill>
            <a:prstDash val="dash"/>
            <a:tailEnd type="triangle"/>
          </a:ln>
        </p:spPr>
      </p:sp>
      <p:sp>
        <p:nvSpPr>
          <p:cNvPr id="22" name="tr-176-3"/>
          <p:cNvSpPr/>
          <p:nvPr/>
        </p:nvSpPr>
        <p:spPr>
          <a:xfrm flipV="1">
            <a:off x="1089109" y="2730749"/>
            <a:ext cx="828213" cy="418289"/>
          </a:xfrm>
          <a:prstGeom prst="line">
            <a:avLst/>
          </a:prstGeom>
          <a:noFill/>
          <a:ln w="15875">
            <a:solidFill>
              <a:srgbClr val="A5392E"/>
            </a:solidFill>
            <a:prstDash val="dash"/>
            <a:tailEnd type="triangle"/>
          </a:ln>
        </p:spPr>
      </p:sp>
      <p:sp>
        <p:nvSpPr>
          <p:cNvPr id="23" name="tr-176-4"/>
          <p:cNvSpPr/>
          <p:nvPr/>
        </p:nvSpPr>
        <p:spPr>
          <a:xfrm>
            <a:off x="1381911" y="3734643"/>
            <a:ext cx="75292" cy="50195"/>
          </a:xfrm>
          <a:prstGeom prst="line">
            <a:avLst/>
          </a:prstGeom>
          <a:noFill/>
          <a:ln w="15875">
            <a:solidFill>
              <a:srgbClr val="A5392E"/>
            </a:solidFill>
            <a:prstDash val="dash"/>
            <a:tailEnd type="triangle"/>
          </a:ln>
        </p:spPr>
      </p:sp>
      <p:sp>
        <p:nvSpPr>
          <p:cNvPr id="24" name="trp-176"/>
          <p:cNvSpPr/>
          <p:nvPr/>
        </p:nvSpPr>
        <p:spPr>
          <a:xfrm flipV="1">
            <a:off x="884147" y="1404771"/>
            <a:ext cx="752921" cy="1162844"/>
          </a:xfrm>
          <a:prstGeom prst="line">
            <a:avLst/>
          </a:prstGeom>
          <a:noFill/>
          <a:ln w="19050">
            <a:solidFill>
              <a:srgbClr val="2E7391"/>
            </a:solidFill>
            <a:prstDash val="dash"/>
            <a:tailEnd type="triangle"/>
          </a:ln>
        </p:spPr>
      </p:sp>
      <p:sp>
        <p:nvSpPr>
          <p:cNvPr id="25" name="!!o1"/>
          <p:cNvSpPr/>
          <p:nvPr/>
        </p:nvSpPr>
        <p:spPr>
          <a:xfrm>
            <a:off x="762843" y="2538335"/>
            <a:ext cx="133853" cy="133853"/>
          </a:xfrm>
          <a:prstGeom prst="ellipse">
            <a:avLst/>
          </a:prstGeom>
          <a:solidFill>
            <a:srgbClr val="FFFFFF"/>
          </a:solidFill>
          <a:ln w="19050">
            <a:solidFill>
              <a:srgbClr val="14283A"/>
            </a:solidFill>
            <a:prstDash val="solid"/>
          </a:ln>
        </p:spPr>
      </p:sp>
      <p:sp>
        <p:nvSpPr>
          <p:cNvPr id="26" name="!!no1"/>
          <p:cNvSpPr/>
          <p:nvPr/>
        </p:nvSpPr>
        <p:spPr>
          <a:xfrm>
            <a:off x="762843" y="253833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7" name="!!o2"/>
          <p:cNvSpPr/>
          <p:nvPr/>
        </p:nvSpPr>
        <p:spPr>
          <a:xfrm>
            <a:off x="1808566" y="1542807"/>
            <a:ext cx="133853" cy="133853"/>
          </a:xfrm>
          <a:prstGeom prst="ellipse">
            <a:avLst/>
          </a:prstGeom>
          <a:solidFill>
            <a:srgbClr val="FFFFFF"/>
          </a:solidFill>
          <a:ln w="19050">
            <a:solidFill>
              <a:srgbClr val="14283A"/>
            </a:solidFill>
            <a:prstDash val="solid"/>
          </a:ln>
        </p:spPr>
      </p:sp>
      <p:sp>
        <p:nvSpPr>
          <p:cNvPr id="28" name="!!no2"/>
          <p:cNvSpPr/>
          <p:nvPr/>
        </p:nvSpPr>
        <p:spPr>
          <a:xfrm>
            <a:off x="1808566" y="154280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9" name="!!o3"/>
          <p:cNvSpPr/>
          <p:nvPr/>
        </p:nvSpPr>
        <p:spPr>
          <a:xfrm>
            <a:off x="1390277" y="2546701"/>
            <a:ext cx="133853" cy="133853"/>
          </a:xfrm>
          <a:prstGeom prst="ellipse">
            <a:avLst/>
          </a:prstGeom>
          <a:solidFill>
            <a:srgbClr val="FFFFFF"/>
          </a:solidFill>
          <a:ln w="19050">
            <a:solidFill>
              <a:srgbClr val="14283A"/>
            </a:solidFill>
            <a:prstDash val="solid"/>
          </a:ln>
        </p:spPr>
      </p:sp>
      <p:sp>
        <p:nvSpPr>
          <p:cNvPr id="30" name="!!no3"/>
          <p:cNvSpPr/>
          <p:nvPr/>
        </p:nvSpPr>
        <p:spPr>
          <a:xfrm>
            <a:off x="1390277" y="254670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31" name="!!o4"/>
          <p:cNvSpPr/>
          <p:nvPr/>
        </p:nvSpPr>
        <p:spPr>
          <a:xfrm>
            <a:off x="1515764" y="1375491"/>
            <a:ext cx="133853" cy="133853"/>
          </a:xfrm>
          <a:prstGeom prst="ellipse">
            <a:avLst/>
          </a:prstGeom>
          <a:solidFill>
            <a:srgbClr val="FFFFFF"/>
          </a:solidFill>
          <a:ln w="19050">
            <a:solidFill>
              <a:srgbClr val="14283A"/>
            </a:solidFill>
            <a:prstDash val="solid"/>
          </a:ln>
        </p:spPr>
      </p:sp>
      <p:sp>
        <p:nvSpPr>
          <p:cNvPr id="32" name="!!no4"/>
          <p:cNvSpPr/>
          <p:nvPr/>
        </p:nvSpPr>
        <p:spPr>
          <a:xfrm>
            <a:off x="1515764" y="137549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3" name="!!o5"/>
          <p:cNvSpPr/>
          <p:nvPr/>
        </p:nvSpPr>
        <p:spPr>
          <a:xfrm>
            <a:off x="1390277" y="3885227"/>
            <a:ext cx="133853" cy="133853"/>
          </a:xfrm>
          <a:prstGeom prst="ellipse">
            <a:avLst/>
          </a:prstGeom>
          <a:solidFill>
            <a:srgbClr val="FFFFFF"/>
          </a:solidFill>
          <a:ln w="19050">
            <a:solidFill>
              <a:srgbClr val="14283A"/>
            </a:solidFill>
            <a:prstDash val="solid"/>
          </a:ln>
        </p:spPr>
      </p:sp>
      <p:sp>
        <p:nvSpPr>
          <p:cNvPr id="34" name="!!no5"/>
          <p:cNvSpPr/>
          <p:nvPr/>
        </p:nvSpPr>
        <p:spPr>
          <a:xfrm>
            <a:off x="1390277"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5" name="!!d1"/>
          <p:cNvSpPr/>
          <p:nvPr/>
        </p:nvSpPr>
        <p:spPr>
          <a:xfrm>
            <a:off x="1239693" y="1739403"/>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6" name="!!d2"/>
          <p:cNvSpPr/>
          <p:nvPr/>
        </p:nvSpPr>
        <p:spPr>
          <a:xfrm>
            <a:off x="1699811" y="1823061"/>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7" name="!!d3"/>
          <p:cNvSpPr/>
          <p:nvPr/>
        </p:nvSpPr>
        <p:spPr>
          <a:xfrm>
            <a:off x="905061" y="2638725"/>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8" name="!!d4"/>
          <p:cNvSpPr/>
          <p:nvPr/>
        </p:nvSpPr>
        <p:spPr>
          <a:xfrm>
            <a:off x="1825298" y="2672188"/>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9" name="!!d5"/>
          <p:cNvSpPr/>
          <p:nvPr/>
        </p:nvSpPr>
        <p:spPr>
          <a:xfrm>
            <a:off x="1365180" y="372627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40" name="!!ball"/>
          <p:cNvSpPr/>
          <p:nvPr/>
        </p:nvSpPr>
        <p:spPr>
          <a:xfrm>
            <a:off x="1611970" y="1379674"/>
            <a:ext cx="50195" cy="50195"/>
          </a:xfrm>
          <a:prstGeom prst="ellipse">
            <a:avLst/>
          </a:prstGeom>
          <a:solidFill>
            <a:srgbClr val="D9641E"/>
          </a:solidFill>
          <a:ln w="9525">
            <a:solidFill>
              <a:srgbClr val="B04E12"/>
            </a:solidFill>
            <a:prstDash val="solid"/>
          </a:ln>
        </p:spPr>
      </p:sp>
      <p:sp>
        <p:nvSpPr>
          <p:cNvPr id="41"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presión caballo de batalla: dos líneas de dos más un guardián. La primera línea no trampea — dirige el balón por la banda hacia la trampa de la segunda línea en la marca de media cancha, donde la línea central se vuelve otro defensor. Bajo riesgo, molestia infinita.</a:t>
            </a:r>
            <a:endParaRPr lang="en-US" sz="950" dirty="0"/>
          </a:p>
        </p:txBody>
      </p:sp>
      <p:sp>
        <p:nvSpPr>
          <p:cNvPr id="42" name="notebox-176"/>
          <p:cNvSpPr/>
          <p:nvPr/>
        </p:nvSpPr>
        <p:spPr>
          <a:xfrm>
            <a:off x="2868687" y="2606040"/>
            <a:ext cx="5863833" cy="1143000"/>
          </a:xfrm>
          <a:prstGeom prst="roundRect">
            <a:avLst>
              <a:gd name="adj" fmla="val 4800"/>
            </a:avLst>
          </a:prstGeom>
          <a:solidFill>
            <a:srgbClr val="E3EDF2"/>
          </a:solidFill>
          <a:ln/>
        </p:spPr>
      </p:sp>
      <p:sp>
        <p:nvSpPr>
          <p:cNvPr id="43" name="notelbl-176"/>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44" name="note-176"/>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La reversión escapa — exactamente como se planeó. Corre a tu forma y dirígelo por la otra banda. Repite, repite, drena sus piernas.</a:t>
            </a:r>
            <a:endParaRPr lang="en-US" sz="1050" dirty="0"/>
          </a:p>
        </p:txBody>
      </p:sp>
      <p:sp>
        <p:nvSpPr>
          <p:cNvPr id="45" name="kp-176"/>
          <p:cNvSpPr/>
          <p:nvPr/>
        </p:nvSpPr>
        <p:spPr>
          <a:xfrm>
            <a:off x="2868687" y="3913632"/>
            <a:ext cx="5863833"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46" name="kpl-176"/>
          <p:cNvSpPr/>
          <p:nvPr/>
        </p:nvSpPr>
        <p:spPr>
          <a:xfrm>
            <a:off x="2914407" y="4160520"/>
            <a:ext cx="5772393"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Primera línea: contener y dirigir, nunca manotear. A 28 metros del aro no hay lugar para una falta.</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 trampa ocurre en la marca — banda + línea de media cancha + dos defensores = una jaula.</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Regala la reversión, y luego dirígelo por la OTRA banda. A la tercera reversión, la mayoría se quiebra.</a:t>
            </a:r>
            <a:endParaRPr lang="en-US" sz="850" dirty="0"/>
          </a:p>
        </p:txBody>
      </p:sp>
      <p:sp>
        <p:nvSpPr>
          <p:cNvPr id="4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77.xml><?xml version="1.0" encoding="utf-8"?>
<p:sld xmlns:a="http://schemas.openxmlformats.org/drawingml/2006/main" xmlns:r="http://schemas.openxmlformats.org/officeDocument/2006/relationships" xmlns:p="http://schemas.openxmlformats.org/presentationml/2006/main">
  <p:cSld name="Slide 17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PRESIÓN INDIVIDUAL  ·  CANCHA COMPLETA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Run &amp; Jump — Presión Individual</a:t>
            </a:r>
            <a:endParaRPr lang="en-US" sz="2200" dirty="0"/>
          </a:p>
        </p:txBody>
      </p:sp>
      <p:sp>
        <p:nvSpPr>
          <p:cNvPr id="4" name="ph-17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o1"/>
          <p:cNvSpPr/>
          <p:nvPr/>
        </p:nvSpPr>
        <p:spPr>
          <a:xfrm>
            <a:off x="930159" y="1542807"/>
            <a:ext cx="133853" cy="133853"/>
          </a:xfrm>
          <a:prstGeom prst="ellipse">
            <a:avLst/>
          </a:prstGeom>
          <a:solidFill>
            <a:srgbClr val="FFFFFF"/>
          </a:solidFill>
          <a:ln w="19050">
            <a:solidFill>
              <a:srgbClr val="14283A"/>
            </a:solidFill>
            <a:prstDash val="solid"/>
          </a:ln>
        </p:spPr>
      </p:sp>
      <p:sp>
        <p:nvSpPr>
          <p:cNvPr id="20" name="!!no1"/>
          <p:cNvSpPr/>
          <p:nvPr/>
        </p:nvSpPr>
        <p:spPr>
          <a:xfrm>
            <a:off x="930159" y="154280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1" name="!!o2"/>
          <p:cNvSpPr/>
          <p:nvPr/>
        </p:nvSpPr>
        <p:spPr>
          <a:xfrm>
            <a:off x="1808566" y="1626465"/>
            <a:ext cx="133853" cy="133853"/>
          </a:xfrm>
          <a:prstGeom prst="ellipse">
            <a:avLst/>
          </a:prstGeom>
          <a:solidFill>
            <a:srgbClr val="FFFFFF"/>
          </a:solidFill>
          <a:ln w="19050">
            <a:solidFill>
              <a:srgbClr val="14283A"/>
            </a:solidFill>
            <a:prstDash val="solid"/>
          </a:ln>
        </p:spPr>
      </p:sp>
      <p:sp>
        <p:nvSpPr>
          <p:cNvPr id="22" name="!!no2"/>
          <p:cNvSpPr/>
          <p:nvPr/>
        </p:nvSpPr>
        <p:spPr>
          <a:xfrm>
            <a:off x="1808566" y="162646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3" name="!!o3"/>
          <p:cNvSpPr/>
          <p:nvPr/>
        </p:nvSpPr>
        <p:spPr>
          <a:xfrm>
            <a:off x="846501" y="2714017"/>
            <a:ext cx="133853" cy="133853"/>
          </a:xfrm>
          <a:prstGeom prst="ellipse">
            <a:avLst/>
          </a:prstGeom>
          <a:solidFill>
            <a:srgbClr val="FFFFFF"/>
          </a:solidFill>
          <a:ln w="19050">
            <a:solidFill>
              <a:srgbClr val="14283A"/>
            </a:solidFill>
            <a:prstDash val="solid"/>
          </a:ln>
        </p:spPr>
      </p:sp>
      <p:sp>
        <p:nvSpPr>
          <p:cNvPr id="24" name="!!no3"/>
          <p:cNvSpPr/>
          <p:nvPr/>
        </p:nvSpPr>
        <p:spPr>
          <a:xfrm>
            <a:off x="846501" y="271401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5" name="!!o4"/>
          <p:cNvSpPr/>
          <p:nvPr/>
        </p:nvSpPr>
        <p:spPr>
          <a:xfrm>
            <a:off x="1473935" y="1007396"/>
            <a:ext cx="133853" cy="133853"/>
          </a:xfrm>
          <a:prstGeom prst="ellipse">
            <a:avLst/>
          </a:prstGeom>
          <a:solidFill>
            <a:srgbClr val="FFFFFF"/>
          </a:solidFill>
          <a:ln w="19050">
            <a:solidFill>
              <a:srgbClr val="14283A"/>
            </a:solidFill>
            <a:prstDash val="solid"/>
          </a:ln>
        </p:spPr>
      </p:sp>
      <p:sp>
        <p:nvSpPr>
          <p:cNvPr id="26" name="!!no4"/>
          <p:cNvSpPr/>
          <p:nvPr/>
        </p:nvSpPr>
        <p:spPr>
          <a:xfrm>
            <a:off x="1473935" y="100739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27" name="!!o5"/>
          <p:cNvSpPr/>
          <p:nvPr/>
        </p:nvSpPr>
        <p:spPr>
          <a:xfrm>
            <a:off x="1390277" y="3885227"/>
            <a:ext cx="133853" cy="133853"/>
          </a:xfrm>
          <a:prstGeom prst="ellipse">
            <a:avLst/>
          </a:prstGeom>
          <a:solidFill>
            <a:srgbClr val="FFFFFF"/>
          </a:solidFill>
          <a:ln w="19050">
            <a:solidFill>
              <a:srgbClr val="14283A"/>
            </a:solidFill>
            <a:prstDash val="solid"/>
          </a:ln>
        </p:spPr>
      </p:sp>
      <p:sp>
        <p:nvSpPr>
          <p:cNvPr id="28" name="!!no5"/>
          <p:cNvSpPr/>
          <p:nvPr/>
        </p:nvSpPr>
        <p:spPr>
          <a:xfrm>
            <a:off x="1390277"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29" name="!!d1"/>
          <p:cNvSpPr/>
          <p:nvPr/>
        </p:nvSpPr>
        <p:spPr>
          <a:xfrm>
            <a:off x="1072377" y="1593002"/>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0" name="!!d2"/>
          <p:cNvSpPr/>
          <p:nvPr/>
        </p:nvSpPr>
        <p:spPr>
          <a:xfrm>
            <a:off x="1741640" y="176031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1" name="!!d3"/>
          <p:cNvSpPr/>
          <p:nvPr/>
        </p:nvSpPr>
        <p:spPr>
          <a:xfrm>
            <a:off x="905061" y="284787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2" name="!!d4"/>
          <p:cNvSpPr/>
          <p:nvPr/>
        </p:nvSpPr>
        <p:spPr>
          <a:xfrm>
            <a:off x="1281522" y="180214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3" name="!!d5"/>
          <p:cNvSpPr/>
          <p:nvPr/>
        </p:nvSpPr>
        <p:spPr>
          <a:xfrm>
            <a:off x="1365180" y="401908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4" name="!!ball"/>
          <p:cNvSpPr/>
          <p:nvPr/>
        </p:nvSpPr>
        <p:spPr>
          <a:xfrm>
            <a:off x="1570142" y="1011579"/>
            <a:ext cx="50195" cy="50195"/>
          </a:xfrm>
          <a:prstGeom prst="ellipse">
            <a:avLst/>
          </a:prstGeom>
          <a:solidFill>
            <a:srgbClr val="D9641E"/>
          </a:solidFill>
          <a:ln w="9525">
            <a:solidFill>
              <a:srgbClr val="B04E12"/>
            </a:solidFill>
            <a:prstDash val="solid"/>
          </a:ln>
        </p:spPr>
      </p:sp>
      <p:sp>
        <p:nvSpPr>
          <p:cNvPr id="35"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Presión individual de cancha completa con un giro: cuando el botador toma velocidad, un defensor del lado ciego CORRE al balón y el defensor del balón SALTA hacia el hombre abandonado. El botador se topa con un doble sorpresa — o detiene el bote a 21 metros del aro.</a:t>
            </a:r>
            <a:endParaRPr lang="en-US" sz="950" dirty="0"/>
          </a:p>
        </p:txBody>
      </p:sp>
      <p:sp>
        <p:nvSpPr>
          <p:cNvPr id="36" name="notebox-177"/>
          <p:cNvSpPr/>
          <p:nvPr/>
        </p:nvSpPr>
        <p:spPr>
          <a:xfrm>
            <a:off x="2868687" y="2606040"/>
            <a:ext cx="5863833" cy="1143000"/>
          </a:xfrm>
          <a:prstGeom prst="roundRect">
            <a:avLst>
              <a:gd name="adj" fmla="val 4800"/>
            </a:avLst>
          </a:prstGeom>
          <a:solidFill>
            <a:srgbClr val="E3EDF2"/>
          </a:solidFill>
          <a:ln/>
        </p:spPr>
      </p:sp>
      <p:sp>
        <p:nvSpPr>
          <p:cNvPr id="37" name="notelbl-177"/>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8" name="note-177"/>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Contra un solo armador dominante, contra equipos que sacan y caminan el balón, o cuando el partido necesita energía. Apuesta segura: si no pasa nada, simplemente estás en individual.</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name="Slide 17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PRESIÓN INDIVIDUAL  ·  CANCHA COMPLETA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Run &amp; Jump — Presión Individual</a:t>
            </a:r>
            <a:endParaRPr lang="en-US" sz="2200" dirty="0"/>
          </a:p>
        </p:txBody>
      </p:sp>
      <p:sp>
        <p:nvSpPr>
          <p:cNvPr id="4" name="ph-17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178-0"/>
          <p:cNvSpPr/>
          <p:nvPr/>
        </p:nvSpPr>
        <p:spPr>
          <a:xfrm>
            <a:off x="1164401" y="1651562"/>
            <a:ext cx="66926" cy="50195"/>
          </a:xfrm>
          <a:prstGeom prst="line">
            <a:avLst/>
          </a:prstGeom>
          <a:noFill/>
          <a:ln w="15875">
            <a:solidFill>
              <a:srgbClr val="A5392E"/>
            </a:solidFill>
            <a:prstDash val="dash"/>
            <a:tailEnd type="triangle"/>
          </a:ln>
        </p:spPr>
      </p:sp>
      <p:sp>
        <p:nvSpPr>
          <p:cNvPr id="20" name="tr-178-1"/>
          <p:cNvSpPr/>
          <p:nvPr/>
        </p:nvSpPr>
        <p:spPr>
          <a:xfrm>
            <a:off x="1540861" y="1074323"/>
            <a:ext cx="125487" cy="409924"/>
          </a:xfrm>
          <a:prstGeom prst="line">
            <a:avLst/>
          </a:prstGeom>
          <a:noFill/>
          <a:ln w="19050">
            <a:solidFill>
              <a:srgbClr val="14283A"/>
            </a:solidFill>
            <a:prstDash val="solid"/>
            <a:tailEnd type="triangle"/>
          </a:ln>
        </p:spPr>
      </p:sp>
      <p:sp>
        <p:nvSpPr>
          <p:cNvPr id="21" name="tr-178-2"/>
          <p:cNvSpPr/>
          <p:nvPr/>
        </p:nvSpPr>
        <p:spPr>
          <a:xfrm flipV="1">
            <a:off x="1373546" y="1768683"/>
            <a:ext cx="158950" cy="92024"/>
          </a:xfrm>
          <a:prstGeom prst="line">
            <a:avLst/>
          </a:prstGeom>
          <a:noFill/>
          <a:ln w="15875">
            <a:solidFill>
              <a:srgbClr val="A5392E"/>
            </a:solidFill>
            <a:prstDash val="dash"/>
            <a:tailEnd type="triangle"/>
          </a:ln>
        </p:spPr>
      </p:sp>
      <p:sp>
        <p:nvSpPr>
          <p:cNvPr id="22" name="trp-178"/>
          <p:cNvSpPr/>
          <p:nvPr/>
        </p:nvSpPr>
        <p:spPr>
          <a:xfrm flipH="1">
            <a:off x="1051463" y="1446600"/>
            <a:ext cx="669263" cy="125487"/>
          </a:xfrm>
          <a:prstGeom prst="line">
            <a:avLst/>
          </a:prstGeom>
          <a:noFill/>
          <a:ln w="19050">
            <a:solidFill>
              <a:srgbClr val="2E7391"/>
            </a:solidFill>
            <a:prstDash val="dash"/>
            <a:tailEnd type="triangle"/>
          </a:ln>
        </p:spPr>
      </p:sp>
      <p:sp>
        <p:nvSpPr>
          <p:cNvPr id="23" name="!!o1"/>
          <p:cNvSpPr/>
          <p:nvPr/>
        </p:nvSpPr>
        <p:spPr>
          <a:xfrm>
            <a:off x="930159" y="1542807"/>
            <a:ext cx="133853" cy="133853"/>
          </a:xfrm>
          <a:prstGeom prst="ellipse">
            <a:avLst/>
          </a:prstGeom>
          <a:solidFill>
            <a:srgbClr val="FFFFFF"/>
          </a:solidFill>
          <a:ln w="19050">
            <a:solidFill>
              <a:srgbClr val="14283A"/>
            </a:solidFill>
            <a:prstDash val="solid"/>
          </a:ln>
        </p:spPr>
      </p:sp>
      <p:sp>
        <p:nvSpPr>
          <p:cNvPr id="24" name="!!no1"/>
          <p:cNvSpPr/>
          <p:nvPr/>
        </p:nvSpPr>
        <p:spPr>
          <a:xfrm>
            <a:off x="930159" y="154280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5" name="!!o2"/>
          <p:cNvSpPr/>
          <p:nvPr/>
        </p:nvSpPr>
        <p:spPr>
          <a:xfrm>
            <a:off x="1808566" y="1626465"/>
            <a:ext cx="133853" cy="133853"/>
          </a:xfrm>
          <a:prstGeom prst="ellipse">
            <a:avLst/>
          </a:prstGeom>
          <a:solidFill>
            <a:srgbClr val="FFFFFF"/>
          </a:solidFill>
          <a:ln w="19050">
            <a:solidFill>
              <a:srgbClr val="14283A"/>
            </a:solidFill>
            <a:prstDash val="solid"/>
          </a:ln>
        </p:spPr>
      </p:sp>
      <p:sp>
        <p:nvSpPr>
          <p:cNvPr id="26" name="!!no2"/>
          <p:cNvSpPr/>
          <p:nvPr/>
        </p:nvSpPr>
        <p:spPr>
          <a:xfrm>
            <a:off x="1808566" y="162646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7" name="!!o3"/>
          <p:cNvSpPr/>
          <p:nvPr/>
        </p:nvSpPr>
        <p:spPr>
          <a:xfrm>
            <a:off x="846501" y="2714017"/>
            <a:ext cx="133853" cy="133853"/>
          </a:xfrm>
          <a:prstGeom prst="ellipse">
            <a:avLst/>
          </a:prstGeom>
          <a:solidFill>
            <a:srgbClr val="FFFFFF"/>
          </a:solidFill>
          <a:ln w="19050">
            <a:solidFill>
              <a:srgbClr val="14283A"/>
            </a:solidFill>
            <a:prstDash val="solid"/>
          </a:ln>
        </p:spPr>
      </p:sp>
      <p:sp>
        <p:nvSpPr>
          <p:cNvPr id="28" name="!!no3"/>
          <p:cNvSpPr/>
          <p:nvPr/>
        </p:nvSpPr>
        <p:spPr>
          <a:xfrm>
            <a:off x="846501" y="271401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9" name="!!o4"/>
          <p:cNvSpPr/>
          <p:nvPr/>
        </p:nvSpPr>
        <p:spPr>
          <a:xfrm>
            <a:off x="1599422" y="1417320"/>
            <a:ext cx="133853" cy="133853"/>
          </a:xfrm>
          <a:prstGeom prst="ellipse">
            <a:avLst/>
          </a:prstGeom>
          <a:solidFill>
            <a:srgbClr val="FFFFFF"/>
          </a:solidFill>
          <a:ln w="19050">
            <a:solidFill>
              <a:srgbClr val="14283A"/>
            </a:solidFill>
            <a:prstDash val="solid"/>
          </a:ln>
        </p:spPr>
      </p:sp>
      <p:sp>
        <p:nvSpPr>
          <p:cNvPr id="30" name="!!no4"/>
          <p:cNvSpPr/>
          <p:nvPr/>
        </p:nvSpPr>
        <p:spPr>
          <a:xfrm>
            <a:off x="1599422" y="1417320"/>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1" name="!!o5"/>
          <p:cNvSpPr/>
          <p:nvPr/>
        </p:nvSpPr>
        <p:spPr>
          <a:xfrm>
            <a:off x="1390277" y="3885227"/>
            <a:ext cx="133853" cy="133853"/>
          </a:xfrm>
          <a:prstGeom prst="ellipse">
            <a:avLst/>
          </a:prstGeom>
          <a:solidFill>
            <a:srgbClr val="FFFFFF"/>
          </a:solidFill>
          <a:ln w="19050">
            <a:solidFill>
              <a:srgbClr val="14283A"/>
            </a:solidFill>
            <a:prstDash val="solid"/>
          </a:ln>
        </p:spPr>
      </p:sp>
      <p:sp>
        <p:nvSpPr>
          <p:cNvPr id="32" name="!!no5"/>
          <p:cNvSpPr/>
          <p:nvPr/>
        </p:nvSpPr>
        <p:spPr>
          <a:xfrm>
            <a:off x="1390277"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3" name="!!d1"/>
          <p:cNvSpPr/>
          <p:nvPr/>
        </p:nvSpPr>
        <p:spPr>
          <a:xfrm>
            <a:off x="1139303" y="164319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4" name="!!d2"/>
          <p:cNvSpPr/>
          <p:nvPr/>
        </p:nvSpPr>
        <p:spPr>
          <a:xfrm>
            <a:off x="1741640" y="176031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5" name="!!d3"/>
          <p:cNvSpPr/>
          <p:nvPr/>
        </p:nvSpPr>
        <p:spPr>
          <a:xfrm>
            <a:off x="905061" y="284787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6" name="!!d4"/>
          <p:cNvSpPr/>
          <p:nvPr/>
        </p:nvSpPr>
        <p:spPr>
          <a:xfrm>
            <a:off x="1440472" y="1710123"/>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7" name="!!d5"/>
          <p:cNvSpPr/>
          <p:nvPr/>
        </p:nvSpPr>
        <p:spPr>
          <a:xfrm>
            <a:off x="1365180" y="401908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8" name="!!ball"/>
          <p:cNvSpPr/>
          <p:nvPr/>
        </p:nvSpPr>
        <p:spPr>
          <a:xfrm>
            <a:off x="1026365" y="1546990"/>
            <a:ext cx="50195" cy="50195"/>
          </a:xfrm>
          <a:prstGeom prst="ellipse">
            <a:avLst/>
          </a:prstGeom>
          <a:solidFill>
            <a:srgbClr val="D9641E"/>
          </a:solidFill>
          <a:ln w="9525">
            <a:solidFill>
              <a:srgbClr val="B04E12"/>
            </a:solidFill>
            <a:prstDash val="solid"/>
          </a:ln>
        </p:spPr>
      </p:sp>
      <p:sp>
        <p:nvSpPr>
          <p:cNvPr id="39"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Presión individual de cancha completa con un giro: cuando el botador toma velocidad, un defensor del lado ciego CORRE al balón y el defensor del balón SALTA hacia el hombre abandonado. El botador se topa con un doble sorpresa — o detiene el bote a 21 metros del aro.</a:t>
            </a:r>
            <a:endParaRPr lang="en-US" sz="950" dirty="0"/>
          </a:p>
        </p:txBody>
      </p:sp>
      <p:sp>
        <p:nvSpPr>
          <p:cNvPr id="40" name="notebox-178"/>
          <p:cNvSpPr/>
          <p:nvPr/>
        </p:nvSpPr>
        <p:spPr>
          <a:xfrm>
            <a:off x="2868687" y="2606040"/>
            <a:ext cx="5863833" cy="1143000"/>
          </a:xfrm>
          <a:prstGeom prst="roundRect">
            <a:avLst>
              <a:gd name="adj" fmla="val 4800"/>
            </a:avLst>
          </a:prstGeom>
          <a:solidFill>
            <a:srgbClr val="E3EDF2"/>
          </a:solidFill>
          <a:ln/>
        </p:spPr>
      </p:sp>
      <p:sp>
        <p:nvSpPr>
          <p:cNvPr id="41" name="notelbl-178"/>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42" name="note-178"/>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Presión individual directa. X1 gira al botador una vez y lo obliga a subir por la banda a velocidad.</a:t>
            </a:r>
            <a:endParaRPr lang="en-US" sz="1050" dirty="0"/>
          </a:p>
        </p:txBody>
      </p:sp>
      <p:sp>
        <p:nvSpPr>
          <p:cNvPr id="4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79.xml><?xml version="1.0" encoding="utf-8"?>
<p:sld xmlns:a="http://schemas.openxmlformats.org/drawingml/2006/main" xmlns:r="http://schemas.openxmlformats.org/officeDocument/2006/relationships" xmlns:p="http://schemas.openxmlformats.org/presentationml/2006/main">
  <p:cSld name="Slide 17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PRESIÓN INDIVIDUAL  ·  CANCHA COMPLETA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Run &amp; Jump — Presión Individual</a:t>
            </a:r>
            <a:endParaRPr lang="en-US" sz="2200" dirty="0"/>
          </a:p>
        </p:txBody>
      </p:sp>
      <p:sp>
        <p:nvSpPr>
          <p:cNvPr id="4" name="ph-17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179-0"/>
          <p:cNvSpPr/>
          <p:nvPr/>
        </p:nvSpPr>
        <p:spPr>
          <a:xfrm flipH="1">
            <a:off x="913427" y="1609733"/>
            <a:ext cx="83658" cy="585605"/>
          </a:xfrm>
          <a:prstGeom prst="line">
            <a:avLst/>
          </a:prstGeom>
          <a:noFill/>
          <a:ln w="19050">
            <a:solidFill>
              <a:srgbClr val="14283A"/>
            </a:solidFill>
            <a:prstDash val="sysDot"/>
          </a:ln>
        </p:spPr>
      </p:sp>
      <p:sp>
        <p:nvSpPr>
          <p:cNvPr id="20" name="tr-179-0"/>
          <p:cNvSpPr/>
          <p:nvPr/>
        </p:nvSpPr>
        <p:spPr>
          <a:xfrm flipH="1">
            <a:off x="879964" y="2195338"/>
            <a:ext cx="33463" cy="342997"/>
          </a:xfrm>
          <a:prstGeom prst="line">
            <a:avLst/>
          </a:prstGeom>
          <a:noFill/>
          <a:ln w="19050">
            <a:solidFill>
              <a:srgbClr val="14283A"/>
            </a:solidFill>
            <a:prstDash val="sysDot"/>
            <a:tailEnd type="triangle"/>
          </a:ln>
        </p:spPr>
      </p:sp>
      <p:sp>
        <p:nvSpPr>
          <p:cNvPr id="21" name="tr-179-1"/>
          <p:cNvSpPr/>
          <p:nvPr/>
        </p:nvSpPr>
        <p:spPr>
          <a:xfrm flipH="1">
            <a:off x="1005451" y="1701757"/>
            <a:ext cx="225876" cy="535410"/>
          </a:xfrm>
          <a:prstGeom prst="line">
            <a:avLst/>
          </a:prstGeom>
          <a:noFill/>
          <a:ln w="15875">
            <a:solidFill>
              <a:srgbClr val="A5392E"/>
            </a:solidFill>
            <a:prstDash val="dash"/>
          </a:ln>
        </p:spPr>
      </p:sp>
      <p:sp>
        <p:nvSpPr>
          <p:cNvPr id="22" name="tr-179-1"/>
          <p:cNvSpPr/>
          <p:nvPr/>
        </p:nvSpPr>
        <p:spPr>
          <a:xfrm flipH="1">
            <a:off x="963622" y="2237167"/>
            <a:ext cx="41829" cy="292803"/>
          </a:xfrm>
          <a:prstGeom prst="line">
            <a:avLst/>
          </a:prstGeom>
          <a:noFill/>
          <a:ln w="15875">
            <a:solidFill>
              <a:srgbClr val="A5392E"/>
            </a:solidFill>
            <a:prstDash val="dash"/>
            <a:tailEnd type="triangle"/>
          </a:ln>
        </p:spPr>
      </p:sp>
      <p:sp>
        <p:nvSpPr>
          <p:cNvPr id="23" name="tr-179-2"/>
          <p:cNvSpPr/>
          <p:nvPr/>
        </p:nvSpPr>
        <p:spPr>
          <a:xfrm flipH="1">
            <a:off x="1164401" y="1818878"/>
            <a:ext cx="669263" cy="585605"/>
          </a:xfrm>
          <a:prstGeom prst="line">
            <a:avLst/>
          </a:prstGeom>
          <a:noFill/>
          <a:ln w="15875">
            <a:solidFill>
              <a:srgbClr val="A5392E"/>
            </a:solidFill>
            <a:prstDash val="dash"/>
            <a:tailEnd type="triangle"/>
          </a:ln>
        </p:spPr>
      </p:sp>
      <p:sp>
        <p:nvSpPr>
          <p:cNvPr id="24" name="!!o1"/>
          <p:cNvSpPr/>
          <p:nvPr/>
        </p:nvSpPr>
        <p:spPr>
          <a:xfrm>
            <a:off x="813038" y="2471409"/>
            <a:ext cx="133853" cy="133853"/>
          </a:xfrm>
          <a:prstGeom prst="ellipse">
            <a:avLst/>
          </a:prstGeom>
          <a:solidFill>
            <a:srgbClr val="FFFFFF"/>
          </a:solidFill>
          <a:ln w="19050">
            <a:solidFill>
              <a:srgbClr val="14283A"/>
            </a:solidFill>
            <a:prstDash val="solid"/>
          </a:ln>
        </p:spPr>
      </p:sp>
      <p:sp>
        <p:nvSpPr>
          <p:cNvPr id="25" name="!!no1"/>
          <p:cNvSpPr/>
          <p:nvPr/>
        </p:nvSpPr>
        <p:spPr>
          <a:xfrm>
            <a:off x="813038" y="2471409"/>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6" name="!!o2"/>
          <p:cNvSpPr/>
          <p:nvPr/>
        </p:nvSpPr>
        <p:spPr>
          <a:xfrm>
            <a:off x="1808566" y="1626465"/>
            <a:ext cx="133853" cy="133853"/>
          </a:xfrm>
          <a:prstGeom prst="ellipse">
            <a:avLst/>
          </a:prstGeom>
          <a:solidFill>
            <a:srgbClr val="FFFFFF"/>
          </a:solidFill>
          <a:ln w="19050">
            <a:solidFill>
              <a:srgbClr val="14283A"/>
            </a:solidFill>
            <a:prstDash val="solid"/>
          </a:ln>
        </p:spPr>
      </p:sp>
      <p:sp>
        <p:nvSpPr>
          <p:cNvPr id="27" name="!!no2"/>
          <p:cNvSpPr/>
          <p:nvPr/>
        </p:nvSpPr>
        <p:spPr>
          <a:xfrm>
            <a:off x="1808566" y="162646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8" name="!!o3"/>
          <p:cNvSpPr/>
          <p:nvPr/>
        </p:nvSpPr>
        <p:spPr>
          <a:xfrm>
            <a:off x="846501" y="2714017"/>
            <a:ext cx="133853" cy="133853"/>
          </a:xfrm>
          <a:prstGeom prst="ellipse">
            <a:avLst/>
          </a:prstGeom>
          <a:solidFill>
            <a:srgbClr val="FFFFFF"/>
          </a:solidFill>
          <a:ln w="19050">
            <a:solidFill>
              <a:srgbClr val="14283A"/>
            </a:solidFill>
            <a:prstDash val="solid"/>
          </a:ln>
        </p:spPr>
      </p:sp>
      <p:sp>
        <p:nvSpPr>
          <p:cNvPr id="29" name="!!no3"/>
          <p:cNvSpPr/>
          <p:nvPr/>
        </p:nvSpPr>
        <p:spPr>
          <a:xfrm>
            <a:off x="846501" y="271401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30" name="!!o4"/>
          <p:cNvSpPr/>
          <p:nvPr/>
        </p:nvSpPr>
        <p:spPr>
          <a:xfrm>
            <a:off x="1599422" y="1417320"/>
            <a:ext cx="133853" cy="133853"/>
          </a:xfrm>
          <a:prstGeom prst="ellipse">
            <a:avLst/>
          </a:prstGeom>
          <a:solidFill>
            <a:srgbClr val="FFFFFF"/>
          </a:solidFill>
          <a:ln w="19050">
            <a:solidFill>
              <a:srgbClr val="14283A"/>
            </a:solidFill>
            <a:prstDash val="solid"/>
          </a:ln>
        </p:spPr>
      </p:sp>
      <p:sp>
        <p:nvSpPr>
          <p:cNvPr id="31" name="!!no4"/>
          <p:cNvSpPr/>
          <p:nvPr/>
        </p:nvSpPr>
        <p:spPr>
          <a:xfrm>
            <a:off x="1599422" y="1417320"/>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2" name="!!o5"/>
          <p:cNvSpPr/>
          <p:nvPr/>
        </p:nvSpPr>
        <p:spPr>
          <a:xfrm>
            <a:off x="1390277" y="3885227"/>
            <a:ext cx="133853" cy="133853"/>
          </a:xfrm>
          <a:prstGeom prst="ellipse">
            <a:avLst/>
          </a:prstGeom>
          <a:solidFill>
            <a:srgbClr val="FFFFFF"/>
          </a:solidFill>
          <a:ln w="19050">
            <a:solidFill>
              <a:srgbClr val="14283A"/>
            </a:solidFill>
            <a:prstDash val="solid"/>
          </a:ln>
        </p:spPr>
      </p:sp>
      <p:sp>
        <p:nvSpPr>
          <p:cNvPr id="33" name="!!no5"/>
          <p:cNvSpPr/>
          <p:nvPr/>
        </p:nvSpPr>
        <p:spPr>
          <a:xfrm>
            <a:off x="1390277"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4" name="!!d1"/>
          <p:cNvSpPr/>
          <p:nvPr/>
        </p:nvSpPr>
        <p:spPr>
          <a:xfrm>
            <a:off x="871598" y="2471409"/>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5" name="!!d2"/>
          <p:cNvSpPr/>
          <p:nvPr/>
        </p:nvSpPr>
        <p:spPr>
          <a:xfrm>
            <a:off x="1072377" y="2345922"/>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6" name="!!d3"/>
          <p:cNvSpPr/>
          <p:nvPr/>
        </p:nvSpPr>
        <p:spPr>
          <a:xfrm>
            <a:off x="905061" y="284787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7" name="!!d4"/>
          <p:cNvSpPr/>
          <p:nvPr/>
        </p:nvSpPr>
        <p:spPr>
          <a:xfrm>
            <a:off x="1440472" y="1710123"/>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8" name="!!d5"/>
          <p:cNvSpPr/>
          <p:nvPr/>
        </p:nvSpPr>
        <p:spPr>
          <a:xfrm>
            <a:off x="1365180" y="401908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9" name="!!ball"/>
          <p:cNvSpPr/>
          <p:nvPr/>
        </p:nvSpPr>
        <p:spPr>
          <a:xfrm>
            <a:off x="909244" y="2475592"/>
            <a:ext cx="50195" cy="50195"/>
          </a:xfrm>
          <a:prstGeom prst="ellipse">
            <a:avLst/>
          </a:prstGeom>
          <a:solidFill>
            <a:srgbClr val="D9641E"/>
          </a:solidFill>
          <a:ln w="9525">
            <a:solidFill>
              <a:srgbClr val="B04E12"/>
            </a:solidFill>
            <a:prstDash val="solid"/>
          </a:ln>
        </p:spPr>
      </p:sp>
      <p:sp>
        <p:nvSpPr>
          <p:cNvPr id="40"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Presión individual de cancha completa con un giro: cuando el botador toma velocidad, un defensor del lado ciego CORRE al balón y el defensor del balón SALTA hacia el hombre abandonado. El botador se topa con un doble sorpresa — o detiene el bote a 21 metros del aro.</a:t>
            </a:r>
            <a:endParaRPr lang="en-US" sz="950" dirty="0"/>
          </a:p>
        </p:txBody>
      </p:sp>
      <p:sp>
        <p:nvSpPr>
          <p:cNvPr id="41" name="notebox-179"/>
          <p:cNvSpPr/>
          <p:nvPr/>
        </p:nvSpPr>
        <p:spPr>
          <a:xfrm>
            <a:off x="2868687" y="2606040"/>
            <a:ext cx="5863833" cy="1143000"/>
          </a:xfrm>
          <a:prstGeom prst="roundRect">
            <a:avLst>
              <a:gd name="adj" fmla="val 4800"/>
            </a:avLst>
          </a:prstGeom>
          <a:solidFill>
            <a:srgbClr val="E3EDF2"/>
          </a:solidFill>
          <a:ln/>
        </p:spPr>
      </p:sp>
      <p:sp>
        <p:nvSpPr>
          <p:cNvPr id="42" name="notelbl-179"/>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43" name="note-179"/>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La CORRIDA: X2 abandona a su hombre y corre al balón desde el lado ciego, a máxima velocidad.</a:t>
            </a:r>
            <a:endParaRPr lang="en-US" sz="1050" dirty="0"/>
          </a:p>
        </p:txBody>
      </p:sp>
      <p:sp>
        <p:nvSpPr>
          <p:cNvPr id="4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name="Slide 18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PRESIÓN INDIVIDUAL  ·  CANCHA COMPLETA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Run &amp; Jump — Presión Individual</a:t>
            </a:r>
            <a:endParaRPr lang="en-US" sz="2200" dirty="0"/>
          </a:p>
        </p:txBody>
      </p:sp>
      <p:sp>
        <p:nvSpPr>
          <p:cNvPr id="4" name="ph-18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180-0"/>
          <p:cNvSpPr/>
          <p:nvPr/>
        </p:nvSpPr>
        <p:spPr>
          <a:xfrm flipH="1">
            <a:off x="988719" y="2404483"/>
            <a:ext cx="175682" cy="200779"/>
          </a:xfrm>
          <a:prstGeom prst="line">
            <a:avLst/>
          </a:prstGeom>
          <a:noFill/>
          <a:ln w="15875">
            <a:solidFill>
              <a:srgbClr val="A5392E"/>
            </a:solidFill>
            <a:prstDash val="dash"/>
            <a:tailEnd type="triangle"/>
          </a:ln>
        </p:spPr>
      </p:sp>
      <p:sp>
        <p:nvSpPr>
          <p:cNvPr id="20" name="tr-180-1"/>
          <p:cNvSpPr/>
          <p:nvPr/>
        </p:nvSpPr>
        <p:spPr>
          <a:xfrm flipV="1">
            <a:off x="963622" y="1869073"/>
            <a:ext cx="694360" cy="660897"/>
          </a:xfrm>
          <a:prstGeom prst="line">
            <a:avLst/>
          </a:prstGeom>
          <a:noFill/>
          <a:ln w="15875">
            <a:solidFill>
              <a:srgbClr val="A5392E"/>
            </a:solidFill>
            <a:prstDash val="dash"/>
            <a:tailEnd type="triangle"/>
          </a:ln>
        </p:spPr>
      </p:sp>
      <p:sp>
        <p:nvSpPr>
          <p:cNvPr id="21" name="!!o1"/>
          <p:cNvSpPr/>
          <p:nvPr/>
        </p:nvSpPr>
        <p:spPr>
          <a:xfrm>
            <a:off x="813038" y="2471409"/>
            <a:ext cx="133853" cy="133853"/>
          </a:xfrm>
          <a:prstGeom prst="ellipse">
            <a:avLst/>
          </a:prstGeom>
          <a:solidFill>
            <a:srgbClr val="FFFFFF"/>
          </a:solidFill>
          <a:ln w="19050">
            <a:solidFill>
              <a:srgbClr val="14283A"/>
            </a:solidFill>
            <a:prstDash val="solid"/>
          </a:ln>
        </p:spPr>
      </p:sp>
      <p:sp>
        <p:nvSpPr>
          <p:cNvPr id="22" name="!!no1"/>
          <p:cNvSpPr/>
          <p:nvPr/>
        </p:nvSpPr>
        <p:spPr>
          <a:xfrm>
            <a:off x="813038" y="2471409"/>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3" name="!!o2"/>
          <p:cNvSpPr/>
          <p:nvPr/>
        </p:nvSpPr>
        <p:spPr>
          <a:xfrm>
            <a:off x="1808566" y="1626465"/>
            <a:ext cx="133853" cy="133853"/>
          </a:xfrm>
          <a:prstGeom prst="ellipse">
            <a:avLst/>
          </a:prstGeom>
          <a:solidFill>
            <a:srgbClr val="FFFFFF"/>
          </a:solidFill>
          <a:ln w="19050">
            <a:solidFill>
              <a:srgbClr val="14283A"/>
            </a:solidFill>
            <a:prstDash val="solid"/>
          </a:ln>
        </p:spPr>
      </p:sp>
      <p:sp>
        <p:nvSpPr>
          <p:cNvPr id="24" name="!!no2"/>
          <p:cNvSpPr/>
          <p:nvPr/>
        </p:nvSpPr>
        <p:spPr>
          <a:xfrm>
            <a:off x="1808566" y="162646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5" name="!!o3"/>
          <p:cNvSpPr/>
          <p:nvPr/>
        </p:nvSpPr>
        <p:spPr>
          <a:xfrm>
            <a:off x="846501" y="2714017"/>
            <a:ext cx="133853" cy="133853"/>
          </a:xfrm>
          <a:prstGeom prst="ellipse">
            <a:avLst/>
          </a:prstGeom>
          <a:solidFill>
            <a:srgbClr val="FFFFFF"/>
          </a:solidFill>
          <a:ln w="19050">
            <a:solidFill>
              <a:srgbClr val="14283A"/>
            </a:solidFill>
            <a:prstDash val="solid"/>
          </a:ln>
        </p:spPr>
      </p:sp>
      <p:sp>
        <p:nvSpPr>
          <p:cNvPr id="26" name="!!no3"/>
          <p:cNvSpPr/>
          <p:nvPr/>
        </p:nvSpPr>
        <p:spPr>
          <a:xfrm>
            <a:off x="846501" y="271401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7" name="!!o4"/>
          <p:cNvSpPr/>
          <p:nvPr/>
        </p:nvSpPr>
        <p:spPr>
          <a:xfrm>
            <a:off x="1599422" y="1417320"/>
            <a:ext cx="133853" cy="133853"/>
          </a:xfrm>
          <a:prstGeom prst="ellipse">
            <a:avLst/>
          </a:prstGeom>
          <a:solidFill>
            <a:srgbClr val="FFFFFF"/>
          </a:solidFill>
          <a:ln w="19050">
            <a:solidFill>
              <a:srgbClr val="14283A"/>
            </a:solidFill>
            <a:prstDash val="solid"/>
          </a:ln>
        </p:spPr>
      </p:sp>
      <p:sp>
        <p:nvSpPr>
          <p:cNvPr id="28" name="!!no4"/>
          <p:cNvSpPr/>
          <p:nvPr/>
        </p:nvSpPr>
        <p:spPr>
          <a:xfrm>
            <a:off x="1599422" y="1417320"/>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29" name="!!o5"/>
          <p:cNvSpPr/>
          <p:nvPr/>
        </p:nvSpPr>
        <p:spPr>
          <a:xfrm>
            <a:off x="1390277" y="3885227"/>
            <a:ext cx="133853" cy="133853"/>
          </a:xfrm>
          <a:prstGeom prst="ellipse">
            <a:avLst/>
          </a:prstGeom>
          <a:solidFill>
            <a:srgbClr val="FFFFFF"/>
          </a:solidFill>
          <a:ln w="19050">
            <a:solidFill>
              <a:srgbClr val="14283A"/>
            </a:solidFill>
            <a:prstDash val="solid"/>
          </a:ln>
        </p:spPr>
      </p:sp>
      <p:sp>
        <p:nvSpPr>
          <p:cNvPr id="30" name="!!no5"/>
          <p:cNvSpPr/>
          <p:nvPr/>
        </p:nvSpPr>
        <p:spPr>
          <a:xfrm>
            <a:off x="1390277"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1" name="!!d1"/>
          <p:cNvSpPr/>
          <p:nvPr/>
        </p:nvSpPr>
        <p:spPr>
          <a:xfrm>
            <a:off x="1565959" y="1810512"/>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2" name="!!d2"/>
          <p:cNvSpPr/>
          <p:nvPr/>
        </p:nvSpPr>
        <p:spPr>
          <a:xfrm>
            <a:off x="896696" y="2546701"/>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3" name="!!d3"/>
          <p:cNvSpPr/>
          <p:nvPr/>
        </p:nvSpPr>
        <p:spPr>
          <a:xfrm>
            <a:off x="905061" y="284787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4" name="!!d4"/>
          <p:cNvSpPr/>
          <p:nvPr/>
        </p:nvSpPr>
        <p:spPr>
          <a:xfrm>
            <a:off x="1440472" y="1710123"/>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5" name="!!d5"/>
          <p:cNvSpPr/>
          <p:nvPr/>
        </p:nvSpPr>
        <p:spPr>
          <a:xfrm>
            <a:off x="1365180" y="401908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6" name="!!ball"/>
          <p:cNvSpPr/>
          <p:nvPr/>
        </p:nvSpPr>
        <p:spPr>
          <a:xfrm>
            <a:off x="909244" y="2475592"/>
            <a:ext cx="50195" cy="50195"/>
          </a:xfrm>
          <a:prstGeom prst="ellipse">
            <a:avLst/>
          </a:prstGeom>
          <a:solidFill>
            <a:srgbClr val="D9641E"/>
          </a:solidFill>
          <a:ln w="9525">
            <a:solidFill>
              <a:srgbClr val="B04E12"/>
            </a:solidFill>
            <a:prstDash val="solid"/>
          </a:ln>
        </p:spPr>
      </p:sp>
      <p:sp>
        <p:nvSpPr>
          <p:cNvPr id="37"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Presión individual de cancha completa con un giro: cuando el botador toma velocidad, un defensor del lado ciego CORRE al balón y el defensor del balón SALTA hacia el hombre abandonado. El botador se topa con un doble sorpresa — o detiene el bote a 21 metros del aro.</a:t>
            </a:r>
            <a:endParaRPr lang="en-US" sz="950" dirty="0"/>
          </a:p>
        </p:txBody>
      </p:sp>
      <p:sp>
        <p:nvSpPr>
          <p:cNvPr id="38" name="notebox-180"/>
          <p:cNvSpPr/>
          <p:nvPr/>
        </p:nvSpPr>
        <p:spPr>
          <a:xfrm>
            <a:off x="2868687" y="2606040"/>
            <a:ext cx="5863833" cy="1143000"/>
          </a:xfrm>
          <a:prstGeom prst="roundRect">
            <a:avLst>
              <a:gd name="adj" fmla="val 4800"/>
            </a:avLst>
          </a:prstGeom>
          <a:solidFill>
            <a:srgbClr val="E3EDF2"/>
          </a:solidFill>
          <a:ln/>
        </p:spPr>
      </p:sp>
      <p:sp>
        <p:nvSpPr>
          <p:cNvPr id="39" name="notelbl-180"/>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40" name="note-180"/>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SALTO: X2 toma el balón, X1 salta hacia el hombre libre. El botador está doblado — o muerto con el balón en las manos.</a:t>
            </a:r>
            <a:endParaRPr lang="en-US" sz="1050" dirty="0"/>
          </a:p>
        </p:txBody>
      </p:sp>
      <p:sp>
        <p:nvSpPr>
          <p:cNvPr id="4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81.xml><?xml version="1.0" encoding="utf-8"?>
<p:sld xmlns:a="http://schemas.openxmlformats.org/drawingml/2006/main" xmlns:r="http://schemas.openxmlformats.org/officeDocument/2006/relationships" xmlns:p="http://schemas.openxmlformats.org/presentationml/2006/main">
  <p:cSld name="Slide 18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PRESIÓN INDIVIDUAL  ·  CANCHA COMPLETA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Run &amp; Jump — Presión Individual</a:t>
            </a:r>
            <a:endParaRPr lang="en-US" sz="2200" dirty="0"/>
          </a:p>
        </p:txBody>
      </p:sp>
      <p:sp>
        <p:nvSpPr>
          <p:cNvPr id="4" name="ph-18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181-0"/>
          <p:cNvSpPr/>
          <p:nvPr/>
        </p:nvSpPr>
        <p:spPr>
          <a:xfrm flipV="1">
            <a:off x="1657982" y="1785415"/>
            <a:ext cx="125487" cy="83658"/>
          </a:xfrm>
          <a:prstGeom prst="line">
            <a:avLst/>
          </a:prstGeom>
          <a:noFill/>
          <a:ln w="15875">
            <a:solidFill>
              <a:srgbClr val="A5392E"/>
            </a:solidFill>
            <a:prstDash val="dash"/>
            <a:tailEnd type="triangle"/>
          </a:ln>
        </p:spPr>
      </p:sp>
      <p:sp>
        <p:nvSpPr>
          <p:cNvPr id="20" name="trp-181"/>
          <p:cNvSpPr/>
          <p:nvPr/>
        </p:nvSpPr>
        <p:spPr>
          <a:xfrm flipV="1">
            <a:off x="934342" y="1655745"/>
            <a:ext cx="995529" cy="844945"/>
          </a:xfrm>
          <a:prstGeom prst="line">
            <a:avLst/>
          </a:prstGeom>
          <a:noFill/>
          <a:ln w="19050">
            <a:solidFill>
              <a:srgbClr val="2E7391"/>
            </a:solidFill>
            <a:prstDash val="dash"/>
            <a:tailEnd type="triangle"/>
          </a:ln>
        </p:spPr>
      </p:sp>
      <p:sp>
        <p:nvSpPr>
          <p:cNvPr id="21" name="!!o1"/>
          <p:cNvSpPr/>
          <p:nvPr/>
        </p:nvSpPr>
        <p:spPr>
          <a:xfrm>
            <a:off x="813038" y="2471409"/>
            <a:ext cx="133853" cy="133853"/>
          </a:xfrm>
          <a:prstGeom prst="ellipse">
            <a:avLst/>
          </a:prstGeom>
          <a:solidFill>
            <a:srgbClr val="FFFFFF"/>
          </a:solidFill>
          <a:ln w="19050">
            <a:solidFill>
              <a:srgbClr val="14283A"/>
            </a:solidFill>
            <a:prstDash val="solid"/>
          </a:ln>
        </p:spPr>
      </p:sp>
      <p:sp>
        <p:nvSpPr>
          <p:cNvPr id="22" name="!!no1"/>
          <p:cNvSpPr/>
          <p:nvPr/>
        </p:nvSpPr>
        <p:spPr>
          <a:xfrm>
            <a:off x="813038" y="2471409"/>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3" name="!!o2"/>
          <p:cNvSpPr/>
          <p:nvPr/>
        </p:nvSpPr>
        <p:spPr>
          <a:xfrm>
            <a:off x="1808566" y="1626465"/>
            <a:ext cx="133853" cy="133853"/>
          </a:xfrm>
          <a:prstGeom prst="ellipse">
            <a:avLst/>
          </a:prstGeom>
          <a:solidFill>
            <a:srgbClr val="FFFFFF"/>
          </a:solidFill>
          <a:ln w="19050">
            <a:solidFill>
              <a:srgbClr val="14283A"/>
            </a:solidFill>
            <a:prstDash val="solid"/>
          </a:ln>
        </p:spPr>
      </p:sp>
      <p:sp>
        <p:nvSpPr>
          <p:cNvPr id="24" name="!!no2"/>
          <p:cNvSpPr/>
          <p:nvPr/>
        </p:nvSpPr>
        <p:spPr>
          <a:xfrm>
            <a:off x="1808566" y="162646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5" name="!!o3"/>
          <p:cNvSpPr/>
          <p:nvPr/>
        </p:nvSpPr>
        <p:spPr>
          <a:xfrm>
            <a:off x="846501" y="2714017"/>
            <a:ext cx="133853" cy="133853"/>
          </a:xfrm>
          <a:prstGeom prst="ellipse">
            <a:avLst/>
          </a:prstGeom>
          <a:solidFill>
            <a:srgbClr val="FFFFFF"/>
          </a:solidFill>
          <a:ln w="19050">
            <a:solidFill>
              <a:srgbClr val="14283A"/>
            </a:solidFill>
            <a:prstDash val="solid"/>
          </a:ln>
        </p:spPr>
      </p:sp>
      <p:sp>
        <p:nvSpPr>
          <p:cNvPr id="26" name="!!no3"/>
          <p:cNvSpPr/>
          <p:nvPr/>
        </p:nvSpPr>
        <p:spPr>
          <a:xfrm>
            <a:off x="846501" y="271401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7" name="!!o4"/>
          <p:cNvSpPr/>
          <p:nvPr/>
        </p:nvSpPr>
        <p:spPr>
          <a:xfrm>
            <a:off x="1599422" y="1417320"/>
            <a:ext cx="133853" cy="133853"/>
          </a:xfrm>
          <a:prstGeom prst="ellipse">
            <a:avLst/>
          </a:prstGeom>
          <a:solidFill>
            <a:srgbClr val="FFFFFF"/>
          </a:solidFill>
          <a:ln w="19050">
            <a:solidFill>
              <a:srgbClr val="14283A"/>
            </a:solidFill>
            <a:prstDash val="solid"/>
          </a:ln>
        </p:spPr>
      </p:sp>
      <p:sp>
        <p:nvSpPr>
          <p:cNvPr id="28" name="!!no4"/>
          <p:cNvSpPr/>
          <p:nvPr/>
        </p:nvSpPr>
        <p:spPr>
          <a:xfrm>
            <a:off x="1599422" y="1417320"/>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29" name="!!o5"/>
          <p:cNvSpPr/>
          <p:nvPr/>
        </p:nvSpPr>
        <p:spPr>
          <a:xfrm>
            <a:off x="1390277" y="3885227"/>
            <a:ext cx="133853" cy="133853"/>
          </a:xfrm>
          <a:prstGeom prst="ellipse">
            <a:avLst/>
          </a:prstGeom>
          <a:solidFill>
            <a:srgbClr val="FFFFFF"/>
          </a:solidFill>
          <a:ln w="19050">
            <a:solidFill>
              <a:srgbClr val="14283A"/>
            </a:solidFill>
            <a:prstDash val="solid"/>
          </a:ln>
        </p:spPr>
      </p:sp>
      <p:sp>
        <p:nvSpPr>
          <p:cNvPr id="30" name="!!no5"/>
          <p:cNvSpPr/>
          <p:nvPr/>
        </p:nvSpPr>
        <p:spPr>
          <a:xfrm>
            <a:off x="1390277"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1" name="!!d1"/>
          <p:cNvSpPr/>
          <p:nvPr/>
        </p:nvSpPr>
        <p:spPr>
          <a:xfrm>
            <a:off x="1691445" y="1726854"/>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2" name="!!d2"/>
          <p:cNvSpPr/>
          <p:nvPr/>
        </p:nvSpPr>
        <p:spPr>
          <a:xfrm>
            <a:off x="896696" y="2546701"/>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3" name="!!d3"/>
          <p:cNvSpPr/>
          <p:nvPr/>
        </p:nvSpPr>
        <p:spPr>
          <a:xfrm>
            <a:off x="905061" y="284787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4" name="!!d4"/>
          <p:cNvSpPr/>
          <p:nvPr/>
        </p:nvSpPr>
        <p:spPr>
          <a:xfrm>
            <a:off x="1440472" y="1710123"/>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5" name="!!d5"/>
          <p:cNvSpPr/>
          <p:nvPr/>
        </p:nvSpPr>
        <p:spPr>
          <a:xfrm>
            <a:off x="1365180" y="401908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6" name="!!ball"/>
          <p:cNvSpPr/>
          <p:nvPr/>
        </p:nvSpPr>
        <p:spPr>
          <a:xfrm>
            <a:off x="1904773" y="1630648"/>
            <a:ext cx="50195" cy="50195"/>
          </a:xfrm>
          <a:prstGeom prst="ellipse">
            <a:avLst/>
          </a:prstGeom>
          <a:solidFill>
            <a:srgbClr val="D9641E"/>
          </a:solidFill>
          <a:ln w="9525">
            <a:solidFill>
              <a:srgbClr val="B04E12"/>
            </a:solidFill>
            <a:prstDash val="solid"/>
          </a:ln>
        </p:spPr>
      </p:sp>
      <p:sp>
        <p:nvSpPr>
          <p:cNvPr id="37"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Presión individual de cancha completa con un giro: cuando el botador toma velocidad, un defensor del lado ciego CORRE al balón y el defensor del balón SALTA hacia el hombre abandonado. El botador se topa con un doble sorpresa — o detiene el bote a 21 metros del aro.</a:t>
            </a:r>
            <a:endParaRPr lang="en-US" sz="950" dirty="0"/>
          </a:p>
        </p:txBody>
      </p:sp>
      <p:sp>
        <p:nvSpPr>
          <p:cNvPr id="38" name="notebox-181"/>
          <p:cNvSpPr/>
          <p:nvPr/>
        </p:nvSpPr>
        <p:spPr>
          <a:xfrm>
            <a:off x="2868687" y="2606040"/>
            <a:ext cx="5863833" cy="1143000"/>
          </a:xfrm>
          <a:prstGeom prst="roundRect">
            <a:avLst>
              <a:gd name="adj" fmla="val 4800"/>
            </a:avLst>
          </a:prstGeom>
          <a:solidFill>
            <a:srgbClr val="E3EDF2"/>
          </a:solidFill>
          <a:ln/>
        </p:spPr>
      </p:sp>
      <p:sp>
        <p:nvSpPr>
          <p:cNvPr id="39" name="notelbl-181"/>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40" name="note-181"/>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pase apurado es el premio — X1 llega con la recepción. ¿Y si no sale nada? Simplemente estamos en individual. Nada perdido.</a:t>
            </a:r>
            <a:endParaRPr lang="en-US" sz="1050" dirty="0"/>
          </a:p>
        </p:txBody>
      </p:sp>
      <p:sp>
        <p:nvSpPr>
          <p:cNvPr id="41" name="kp-181"/>
          <p:cNvSpPr/>
          <p:nvPr/>
        </p:nvSpPr>
        <p:spPr>
          <a:xfrm>
            <a:off x="2868687" y="3913632"/>
            <a:ext cx="5863833"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42" name="kpl-181"/>
          <p:cNvSpPr/>
          <p:nvPr/>
        </p:nvSpPr>
        <p:spPr>
          <a:xfrm>
            <a:off x="2914407" y="4160520"/>
            <a:ext cx="5772393"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 corrida solo llega cuando el botador va a VELOCIDAD y con los ojos abajo.</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Los gritos de salto son fuertes y tempranos — un cambio mudo es bandeja para ellos.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premio no es el robo al balón — es el globo apurado al hombre hacia el que X1 corre.</a:t>
            </a:r>
            <a:endParaRPr lang="en-US" sz="850" dirty="0"/>
          </a:p>
        </p:txBody>
      </p:sp>
      <p:sp>
        <p:nvSpPr>
          <p:cNvPr id="4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name="Slide 18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VS PRESIÓN  ·  VS TODA PRESIÓN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Breaker — Rompe-Presiones 1-4</a:t>
            </a:r>
            <a:endParaRPr lang="en-US" sz="2200" dirty="0"/>
          </a:p>
        </p:txBody>
      </p:sp>
      <p:sp>
        <p:nvSpPr>
          <p:cNvPr id="4" name="ph-18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o1"/>
          <p:cNvSpPr/>
          <p:nvPr/>
        </p:nvSpPr>
        <p:spPr>
          <a:xfrm>
            <a:off x="1055646" y="1877438"/>
            <a:ext cx="133853" cy="133853"/>
          </a:xfrm>
          <a:prstGeom prst="ellipse">
            <a:avLst/>
          </a:prstGeom>
          <a:solidFill>
            <a:srgbClr val="FFFFFF"/>
          </a:solidFill>
          <a:ln w="19050">
            <a:solidFill>
              <a:srgbClr val="14283A"/>
            </a:solidFill>
            <a:prstDash val="solid"/>
          </a:ln>
        </p:spPr>
      </p:sp>
      <p:sp>
        <p:nvSpPr>
          <p:cNvPr id="20" name="!!no1"/>
          <p:cNvSpPr/>
          <p:nvPr/>
        </p:nvSpPr>
        <p:spPr>
          <a:xfrm>
            <a:off x="1055646" y="1877438"/>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1" name="!!o2"/>
          <p:cNvSpPr/>
          <p:nvPr/>
        </p:nvSpPr>
        <p:spPr>
          <a:xfrm>
            <a:off x="1724909" y="1877438"/>
            <a:ext cx="133853" cy="133853"/>
          </a:xfrm>
          <a:prstGeom prst="ellipse">
            <a:avLst/>
          </a:prstGeom>
          <a:solidFill>
            <a:srgbClr val="FFFFFF"/>
          </a:solidFill>
          <a:ln w="19050">
            <a:solidFill>
              <a:srgbClr val="14283A"/>
            </a:solidFill>
            <a:prstDash val="solid"/>
          </a:ln>
        </p:spPr>
      </p:sp>
      <p:sp>
        <p:nvSpPr>
          <p:cNvPr id="22" name="!!no2"/>
          <p:cNvSpPr/>
          <p:nvPr/>
        </p:nvSpPr>
        <p:spPr>
          <a:xfrm>
            <a:off x="1724909" y="1877438"/>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3" name="!!o3"/>
          <p:cNvSpPr/>
          <p:nvPr/>
        </p:nvSpPr>
        <p:spPr>
          <a:xfrm>
            <a:off x="930159" y="2964991"/>
            <a:ext cx="133853" cy="133853"/>
          </a:xfrm>
          <a:prstGeom prst="ellipse">
            <a:avLst/>
          </a:prstGeom>
          <a:solidFill>
            <a:srgbClr val="FFFFFF"/>
          </a:solidFill>
          <a:ln w="19050">
            <a:solidFill>
              <a:srgbClr val="14283A"/>
            </a:solidFill>
            <a:prstDash val="solid"/>
          </a:ln>
        </p:spPr>
      </p:sp>
      <p:sp>
        <p:nvSpPr>
          <p:cNvPr id="24" name="!!no3"/>
          <p:cNvSpPr/>
          <p:nvPr/>
        </p:nvSpPr>
        <p:spPr>
          <a:xfrm>
            <a:off x="930159" y="296499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5" name="!!o4"/>
          <p:cNvSpPr/>
          <p:nvPr/>
        </p:nvSpPr>
        <p:spPr>
          <a:xfrm>
            <a:off x="1473935" y="1007396"/>
            <a:ext cx="133853" cy="133853"/>
          </a:xfrm>
          <a:prstGeom prst="ellipse">
            <a:avLst/>
          </a:prstGeom>
          <a:solidFill>
            <a:srgbClr val="FFFFFF"/>
          </a:solidFill>
          <a:ln w="19050">
            <a:solidFill>
              <a:srgbClr val="14283A"/>
            </a:solidFill>
            <a:prstDash val="solid"/>
          </a:ln>
        </p:spPr>
      </p:sp>
      <p:sp>
        <p:nvSpPr>
          <p:cNvPr id="26" name="!!no4"/>
          <p:cNvSpPr/>
          <p:nvPr/>
        </p:nvSpPr>
        <p:spPr>
          <a:xfrm>
            <a:off x="1473935" y="100739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27" name="!!o5"/>
          <p:cNvSpPr/>
          <p:nvPr/>
        </p:nvSpPr>
        <p:spPr>
          <a:xfrm>
            <a:off x="1724909" y="3885227"/>
            <a:ext cx="133853" cy="133853"/>
          </a:xfrm>
          <a:prstGeom prst="ellipse">
            <a:avLst/>
          </a:prstGeom>
          <a:solidFill>
            <a:srgbClr val="FFFFFF"/>
          </a:solidFill>
          <a:ln w="19050">
            <a:solidFill>
              <a:srgbClr val="14283A"/>
            </a:solidFill>
            <a:prstDash val="solid"/>
          </a:ln>
        </p:spPr>
      </p:sp>
      <p:sp>
        <p:nvSpPr>
          <p:cNvPr id="28" name="!!no5"/>
          <p:cNvSpPr/>
          <p:nvPr/>
        </p:nvSpPr>
        <p:spPr>
          <a:xfrm>
            <a:off x="1724909"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29" name="!!ball"/>
          <p:cNvSpPr/>
          <p:nvPr/>
        </p:nvSpPr>
        <p:spPr>
          <a:xfrm>
            <a:off x="1570142" y="1011579"/>
            <a:ext cx="50195" cy="50195"/>
          </a:xfrm>
          <a:prstGeom prst="ellipse">
            <a:avLst/>
          </a:prstGeom>
          <a:solidFill>
            <a:srgbClr val="D9641E"/>
          </a:solidFill>
          <a:ln w="9525">
            <a:solidFill>
              <a:srgbClr val="B04E12"/>
            </a:solidFill>
            <a:prstDash val="solid"/>
          </a:ln>
        </p:spPr>
      </p:sp>
      <p:sp>
        <p:nvSpPr>
          <p:cNvPr id="30"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Un solo rompe-presiones vence a todas las presiones si se siguen las reglas: cuatro a lo ancho de la línea de tiros libres extendida, el mejor pasador saca. Medio primero, banda segundo, revierte para voltear la cancha — y nunca, jamás, botes hacia una esquina.</a:t>
            </a:r>
            <a:endParaRPr lang="en-US" sz="950" dirty="0"/>
          </a:p>
        </p:txBody>
      </p:sp>
      <p:sp>
        <p:nvSpPr>
          <p:cNvPr id="31" name="notebox-182"/>
          <p:cNvSpPr/>
          <p:nvPr/>
        </p:nvSpPr>
        <p:spPr>
          <a:xfrm>
            <a:off x="2868687" y="2606040"/>
            <a:ext cx="5863833" cy="1143000"/>
          </a:xfrm>
          <a:prstGeom prst="roundRect">
            <a:avLst>
              <a:gd name="adj" fmla="val 4800"/>
            </a:avLst>
          </a:prstGeom>
          <a:solidFill>
            <a:srgbClr val="E3EDF2"/>
          </a:solidFill>
          <a:ln/>
        </p:spPr>
      </p:sp>
      <p:sp>
        <p:nvSpPr>
          <p:cNvPr id="32" name="notelbl-182"/>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3" name="note-182"/>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Contra toda presión — de zona o individual. La alineación lee la presión; las reglas no cambian.</a:t>
            </a:r>
            <a:endParaRPr lang="en-US" sz="1050" dirty="0"/>
          </a:p>
        </p:txBody>
      </p:sp>
      <p:sp>
        <p:nvSpPr>
          <p:cNvPr id="3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name="Slide 18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VS PRESIÓN  ·  VS TODA PRESIÓN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Breaker — Rompe-Presiones 1-4</a:t>
            </a:r>
            <a:endParaRPr lang="en-US" sz="2200" dirty="0"/>
          </a:p>
        </p:txBody>
      </p:sp>
      <p:sp>
        <p:nvSpPr>
          <p:cNvPr id="4" name="ph-18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5</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183-0"/>
          <p:cNvSpPr/>
          <p:nvPr/>
        </p:nvSpPr>
        <p:spPr>
          <a:xfrm flipH="1" flipV="1">
            <a:off x="1038914" y="1651562"/>
            <a:ext cx="83658" cy="292803"/>
          </a:xfrm>
          <a:prstGeom prst="line">
            <a:avLst/>
          </a:prstGeom>
          <a:noFill/>
          <a:ln w="19050">
            <a:solidFill>
              <a:srgbClr val="14283A"/>
            </a:solidFill>
            <a:prstDash val="solid"/>
            <a:tailEnd type="triangle"/>
          </a:ln>
        </p:spPr>
      </p:sp>
      <p:sp>
        <p:nvSpPr>
          <p:cNvPr id="20" name="tr-183-1"/>
          <p:cNvSpPr/>
          <p:nvPr/>
        </p:nvSpPr>
        <p:spPr>
          <a:xfrm flipH="1">
            <a:off x="1603605" y="1944365"/>
            <a:ext cx="188230" cy="146401"/>
          </a:xfrm>
          <a:prstGeom prst="line">
            <a:avLst/>
          </a:prstGeom>
          <a:noFill/>
          <a:ln w="19050">
            <a:solidFill>
              <a:srgbClr val="14283A"/>
            </a:solidFill>
            <a:prstDash val="solid"/>
            <a:tailEnd type="triangle"/>
          </a:ln>
        </p:spPr>
      </p:sp>
      <p:sp>
        <p:nvSpPr>
          <p:cNvPr id="21" name="!!o1"/>
          <p:cNvSpPr/>
          <p:nvPr/>
        </p:nvSpPr>
        <p:spPr>
          <a:xfrm>
            <a:off x="971988" y="1584636"/>
            <a:ext cx="133853" cy="133853"/>
          </a:xfrm>
          <a:prstGeom prst="ellipse">
            <a:avLst/>
          </a:prstGeom>
          <a:solidFill>
            <a:srgbClr val="FFFFFF"/>
          </a:solidFill>
          <a:ln w="19050">
            <a:solidFill>
              <a:srgbClr val="14283A"/>
            </a:solidFill>
            <a:prstDash val="solid"/>
          </a:ln>
        </p:spPr>
      </p:sp>
      <p:sp>
        <p:nvSpPr>
          <p:cNvPr id="22" name="!!no1"/>
          <p:cNvSpPr/>
          <p:nvPr/>
        </p:nvSpPr>
        <p:spPr>
          <a:xfrm>
            <a:off x="971988" y="158463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3" name="!!o2"/>
          <p:cNvSpPr/>
          <p:nvPr/>
        </p:nvSpPr>
        <p:spPr>
          <a:xfrm>
            <a:off x="1536678" y="2023840"/>
            <a:ext cx="133853" cy="133853"/>
          </a:xfrm>
          <a:prstGeom prst="ellipse">
            <a:avLst/>
          </a:prstGeom>
          <a:solidFill>
            <a:srgbClr val="FFFFFF"/>
          </a:solidFill>
          <a:ln w="19050">
            <a:solidFill>
              <a:srgbClr val="14283A"/>
            </a:solidFill>
            <a:prstDash val="solid"/>
          </a:ln>
        </p:spPr>
      </p:sp>
      <p:sp>
        <p:nvSpPr>
          <p:cNvPr id="24" name="!!no2"/>
          <p:cNvSpPr/>
          <p:nvPr/>
        </p:nvSpPr>
        <p:spPr>
          <a:xfrm>
            <a:off x="1536678" y="2023840"/>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5" name="!!o3"/>
          <p:cNvSpPr/>
          <p:nvPr/>
        </p:nvSpPr>
        <p:spPr>
          <a:xfrm>
            <a:off x="930159" y="2964991"/>
            <a:ext cx="133853" cy="133853"/>
          </a:xfrm>
          <a:prstGeom prst="ellipse">
            <a:avLst/>
          </a:prstGeom>
          <a:solidFill>
            <a:srgbClr val="FFFFFF"/>
          </a:solidFill>
          <a:ln w="19050">
            <a:solidFill>
              <a:srgbClr val="14283A"/>
            </a:solidFill>
            <a:prstDash val="solid"/>
          </a:ln>
        </p:spPr>
      </p:sp>
      <p:sp>
        <p:nvSpPr>
          <p:cNvPr id="26" name="!!no3"/>
          <p:cNvSpPr/>
          <p:nvPr/>
        </p:nvSpPr>
        <p:spPr>
          <a:xfrm>
            <a:off x="930159" y="296499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7" name="!!o4"/>
          <p:cNvSpPr/>
          <p:nvPr/>
        </p:nvSpPr>
        <p:spPr>
          <a:xfrm>
            <a:off x="1473935" y="1007396"/>
            <a:ext cx="133853" cy="133853"/>
          </a:xfrm>
          <a:prstGeom prst="ellipse">
            <a:avLst/>
          </a:prstGeom>
          <a:solidFill>
            <a:srgbClr val="FFFFFF"/>
          </a:solidFill>
          <a:ln w="19050">
            <a:solidFill>
              <a:srgbClr val="14283A"/>
            </a:solidFill>
            <a:prstDash val="solid"/>
          </a:ln>
        </p:spPr>
      </p:sp>
      <p:sp>
        <p:nvSpPr>
          <p:cNvPr id="28" name="!!no4"/>
          <p:cNvSpPr/>
          <p:nvPr/>
        </p:nvSpPr>
        <p:spPr>
          <a:xfrm>
            <a:off x="1473935" y="100739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29" name="!!o5"/>
          <p:cNvSpPr/>
          <p:nvPr/>
        </p:nvSpPr>
        <p:spPr>
          <a:xfrm>
            <a:off x="1724909" y="3885227"/>
            <a:ext cx="133853" cy="133853"/>
          </a:xfrm>
          <a:prstGeom prst="ellipse">
            <a:avLst/>
          </a:prstGeom>
          <a:solidFill>
            <a:srgbClr val="FFFFFF"/>
          </a:solidFill>
          <a:ln w="19050">
            <a:solidFill>
              <a:srgbClr val="14283A"/>
            </a:solidFill>
            <a:prstDash val="solid"/>
          </a:ln>
        </p:spPr>
      </p:sp>
      <p:sp>
        <p:nvSpPr>
          <p:cNvPr id="30" name="!!no5"/>
          <p:cNvSpPr/>
          <p:nvPr/>
        </p:nvSpPr>
        <p:spPr>
          <a:xfrm>
            <a:off x="1724909"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1" name="!!ball"/>
          <p:cNvSpPr/>
          <p:nvPr/>
        </p:nvSpPr>
        <p:spPr>
          <a:xfrm>
            <a:off x="1570142" y="1011579"/>
            <a:ext cx="50195" cy="50195"/>
          </a:xfrm>
          <a:prstGeom prst="ellipse">
            <a:avLst/>
          </a:prstGeom>
          <a:solidFill>
            <a:srgbClr val="D9641E"/>
          </a:solidFill>
          <a:ln w="9525">
            <a:solidFill>
              <a:srgbClr val="B04E12"/>
            </a:solidFill>
            <a:prstDash val="solid"/>
          </a:ln>
        </p:spPr>
      </p:sp>
      <p:sp>
        <p:nvSpPr>
          <p:cNvPr id="32"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Un solo rompe-presiones vence a todas las presiones si se siguen las reglas: cuatro a lo ancho de la línea de tiros libres extendida, el mejor pasador saca. Medio primero, banda segundo, revierte para voltear la cancha — y nunca, jamás, botes hacia una esquina.</a:t>
            </a:r>
            <a:endParaRPr lang="en-US" sz="950" dirty="0"/>
          </a:p>
        </p:txBody>
      </p:sp>
      <p:sp>
        <p:nvSpPr>
          <p:cNvPr id="33" name="notebox-183"/>
          <p:cNvSpPr/>
          <p:nvPr/>
        </p:nvSpPr>
        <p:spPr>
          <a:xfrm>
            <a:off x="2868687" y="2606040"/>
            <a:ext cx="5863833" cy="1143000"/>
          </a:xfrm>
          <a:prstGeom prst="roundRect">
            <a:avLst>
              <a:gd name="adj" fmla="val 4800"/>
            </a:avLst>
          </a:prstGeom>
          <a:solidFill>
            <a:srgbClr val="E3EDF2"/>
          </a:solidFill>
          <a:ln/>
        </p:spPr>
      </p:sp>
      <p:sp>
        <p:nvSpPr>
          <p:cNvPr id="34" name="notelbl-183"/>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5" name="note-183"/>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Con la palmada: 1 se abre al lado del balón, 2 se lanza al medio. Ven HACIA el balón, nunca te alejes.</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name="Slide 18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VS PRESIÓN  ·  VS TODA PRESIÓN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Breaker — Rompe-Presiones 1-4</a:t>
            </a:r>
            <a:endParaRPr lang="en-US" sz="2200" dirty="0"/>
          </a:p>
        </p:txBody>
      </p:sp>
      <p:sp>
        <p:nvSpPr>
          <p:cNvPr id="4" name="ph-18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5</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184-0"/>
          <p:cNvSpPr/>
          <p:nvPr/>
        </p:nvSpPr>
        <p:spPr>
          <a:xfrm flipH="1">
            <a:off x="1415374" y="1074323"/>
            <a:ext cx="125487" cy="451753"/>
          </a:xfrm>
          <a:prstGeom prst="line">
            <a:avLst/>
          </a:prstGeom>
          <a:noFill/>
          <a:ln w="19050">
            <a:solidFill>
              <a:srgbClr val="14283A"/>
            </a:solidFill>
            <a:prstDash val="solid"/>
            <a:tailEnd type="triangle"/>
          </a:ln>
        </p:spPr>
      </p:sp>
      <p:sp>
        <p:nvSpPr>
          <p:cNvPr id="20" name="trp-184"/>
          <p:cNvSpPr/>
          <p:nvPr/>
        </p:nvSpPr>
        <p:spPr>
          <a:xfrm flipH="1">
            <a:off x="1093292" y="1488429"/>
            <a:ext cx="376460" cy="125487"/>
          </a:xfrm>
          <a:prstGeom prst="line">
            <a:avLst/>
          </a:prstGeom>
          <a:noFill/>
          <a:ln w="19050">
            <a:solidFill>
              <a:srgbClr val="2E7391"/>
            </a:solidFill>
            <a:prstDash val="dash"/>
            <a:tailEnd type="triangle"/>
          </a:ln>
        </p:spPr>
      </p:sp>
      <p:sp>
        <p:nvSpPr>
          <p:cNvPr id="21" name="!!o1"/>
          <p:cNvSpPr/>
          <p:nvPr/>
        </p:nvSpPr>
        <p:spPr>
          <a:xfrm>
            <a:off x="971988" y="1584636"/>
            <a:ext cx="133853" cy="133853"/>
          </a:xfrm>
          <a:prstGeom prst="ellipse">
            <a:avLst/>
          </a:prstGeom>
          <a:solidFill>
            <a:srgbClr val="FFFFFF"/>
          </a:solidFill>
          <a:ln w="19050">
            <a:solidFill>
              <a:srgbClr val="14283A"/>
            </a:solidFill>
            <a:prstDash val="solid"/>
          </a:ln>
        </p:spPr>
      </p:sp>
      <p:sp>
        <p:nvSpPr>
          <p:cNvPr id="22" name="!!no1"/>
          <p:cNvSpPr/>
          <p:nvPr/>
        </p:nvSpPr>
        <p:spPr>
          <a:xfrm>
            <a:off x="971988" y="158463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3" name="!!o2"/>
          <p:cNvSpPr/>
          <p:nvPr/>
        </p:nvSpPr>
        <p:spPr>
          <a:xfrm>
            <a:off x="1536678" y="2023840"/>
            <a:ext cx="133853" cy="133853"/>
          </a:xfrm>
          <a:prstGeom prst="ellipse">
            <a:avLst/>
          </a:prstGeom>
          <a:solidFill>
            <a:srgbClr val="FFFFFF"/>
          </a:solidFill>
          <a:ln w="19050">
            <a:solidFill>
              <a:srgbClr val="14283A"/>
            </a:solidFill>
            <a:prstDash val="solid"/>
          </a:ln>
        </p:spPr>
      </p:sp>
      <p:sp>
        <p:nvSpPr>
          <p:cNvPr id="24" name="!!no2"/>
          <p:cNvSpPr/>
          <p:nvPr/>
        </p:nvSpPr>
        <p:spPr>
          <a:xfrm>
            <a:off x="1536678" y="2023840"/>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5" name="!!o3"/>
          <p:cNvSpPr/>
          <p:nvPr/>
        </p:nvSpPr>
        <p:spPr>
          <a:xfrm>
            <a:off x="930159" y="2964991"/>
            <a:ext cx="133853" cy="133853"/>
          </a:xfrm>
          <a:prstGeom prst="ellipse">
            <a:avLst/>
          </a:prstGeom>
          <a:solidFill>
            <a:srgbClr val="FFFFFF"/>
          </a:solidFill>
          <a:ln w="19050">
            <a:solidFill>
              <a:srgbClr val="14283A"/>
            </a:solidFill>
            <a:prstDash val="solid"/>
          </a:ln>
        </p:spPr>
      </p:sp>
      <p:sp>
        <p:nvSpPr>
          <p:cNvPr id="26" name="!!no3"/>
          <p:cNvSpPr/>
          <p:nvPr/>
        </p:nvSpPr>
        <p:spPr>
          <a:xfrm>
            <a:off x="930159" y="296499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7" name="!!o4"/>
          <p:cNvSpPr/>
          <p:nvPr/>
        </p:nvSpPr>
        <p:spPr>
          <a:xfrm>
            <a:off x="1348448" y="1459149"/>
            <a:ext cx="133853" cy="133853"/>
          </a:xfrm>
          <a:prstGeom prst="ellipse">
            <a:avLst/>
          </a:prstGeom>
          <a:solidFill>
            <a:srgbClr val="FFFFFF"/>
          </a:solidFill>
          <a:ln w="19050">
            <a:solidFill>
              <a:srgbClr val="14283A"/>
            </a:solidFill>
            <a:prstDash val="solid"/>
          </a:ln>
        </p:spPr>
      </p:sp>
      <p:sp>
        <p:nvSpPr>
          <p:cNvPr id="28" name="!!no4"/>
          <p:cNvSpPr/>
          <p:nvPr/>
        </p:nvSpPr>
        <p:spPr>
          <a:xfrm>
            <a:off x="1348448" y="1459149"/>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29" name="!!o5"/>
          <p:cNvSpPr/>
          <p:nvPr/>
        </p:nvSpPr>
        <p:spPr>
          <a:xfrm>
            <a:off x="1724909" y="3885227"/>
            <a:ext cx="133853" cy="133853"/>
          </a:xfrm>
          <a:prstGeom prst="ellipse">
            <a:avLst/>
          </a:prstGeom>
          <a:solidFill>
            <a:srgbClr val="FFFFFF"/>
          </a:solidFill>
          <a:ln w="19050">
            <a:solidFill>
              <a:srgbClr val="14283A"/>
            </a:solidFill>
            <a:prstDash val="solid"/>
          </a:ln>
        </p:spPr>
      </p:sp>
      <p:sp>
        <p:nvSpPr>
          <p:cNvPr id="30" name="!!no5"/>
          <p:cNvSpPr/>
          <p:nvPr/>
        </p:nvSpPr>
        <p:spPr>
          <a:xfrm>
            <a:off x="1724909"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1" name="!!ball"/>
          <p:cNvSpPr/>
          <p:nvPr/>
        </p:nvSpPr>
        <p:spPr>
          <a:xfrm>
            <a:off x="1068194" y="1588819"/>
            <a:ext cx="50195" cy="50195"/>
          </a:xfrm>
          <a:prstGeom prst="ellipse">
            <a:avLst/>
          </a:prstGeom>
          <a:solidFill>
            <a:srgbClr val="D9641E"/>
          </a:solidFill>
          <a:ln w="9525">
            <a:solidFill>
              <a:srgbClr val="B04E12"/>
            </a:solidFill>
            <a:prstDash val="solid"/>
          </a:ln>
        </p:spPr>
      </p:sp>
      <p:sp>
        <p:nvSpPr>
          <p:cNvPr id="32"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Un solo rompe-presiones vence a todas las presiones si se siguen las reglas: cuatro a lo ancho de la línea de tiros libres extendida, el mejor pasador saca. Medio primero, banda segundo, revierte para voltear la cancha — y nunca, jamás, botes hacia una esquina.</a:t>
            </a:r>
            <a:endParaRPr lang="en-US" sz="950" dirty="0"/>
          </a:p>
        </p:txBody>
      </p:sp>
      <p:sp>
        <p:nvSpPr>
          <p:cNvPr id="33" name="notebox-184"/>
          <p:cNvSpPr/>
          <p:nvPr/>
        </p:nvSpPr>
        <p:spPr>
          <a:xfrm>
            <a:off x="2868687" y="2606040"/>
            <a:ext cx="5863833" cy="1143000"/>
          </a:xfrm>
          <a:prstGeom prst="roundRect">
            <a:avLst>
              <a:gd name="adj" fmla="val 4800"/>
            </a:avLst>
          </a:prstGeom>
          <a:solidFill>
            <a:srgbClr val="E3EDF2"/>
          </a:solidFill>
          <a:ln/>
        </p:spPr>
      </p:sp>
      <p:sp>
        <p:nvSpPr>
          <p:cNvPr id="34" name="notelbl-184"/>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5" name="note-184"/>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Saca temprano — no dejes crecer el conteo. El sacador entra de inmediato detrás como escape.</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name="Slide 18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VS PRESIÓN  ·  VS TODA PRESIÓN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Breaker — Rompe-Presiones 1-4</a:t>
            </a:r>
            <a:endParaRPr lang="en-US" sz="2200" dirty="0"/>
          </a:p>
        </p:txBody>
      </p:sp>
      <p:sp>
        <p:nvSpPr>
          <p:cNvPr id="4" name="ph-18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5</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185-0"/>
          <p:cNvSpPr/>
          <p:nvPr/>
        </p:nvSpPr>
        <p:spPr>
          <a:xfrm flipH="1">
            <a:off x="1423740" y="2090766"/>
            <a:ext cx="179864" cy="188230"/>
          </a:xfrm>
          <a:prstGeom prst="line">
            <a:avLst/>
          </a:prstGeom>
          <a:noFill/>
          <a:ln w="19050">
            <a:solidFill>
              <a:srgbClr val="14283A"/>
            </a:solidFill>
            <a:prstDash val="solid"/>
            <a:tailEnd type="triangle"/>
          </a:ln>
        </p:spPr>
      </p:sp>
      <p:sp>
        <p:nvSpPr>
          <p:cNvPr id="20" name="trp-185"/>
          <p:cNvSpPr/>
          <p:nvPr/>
        </p:nvSpPr>
        <p:spPr>
          <a:xfrm>
            <a:off x="1093292" y="1613916"/>
            <a:ext cx="384826" cy="627434"/>
          </a:xfrm>
          <a:prstGeom prst="line">
            <a:avLst/>
          </a:prstGeom>
          <a:noFill/>
          <a:ln w="19050">
            <a:solidFill>
              <a:srgbClr val="2E7391"/>
            </a:solidFill>
            <a:prstDash val="dash"/>
            <a:tailEnd type="triangle"/>
          </a:ln>
        </p:spPr>
      </p:sp>
      <p:sp>
        <p:nvSpPr>
          <p:cNvPr id="21" name="!!o1"/>
          <p:cNvSpPr/>
          <p:nvPr/>
        </p:nvSpPr>
        <p:spPr>
          <a:xfrm>
            <a:off x="971988" y="1584636"/>
            <a:ext cx="133853" cy="133853"/>
          </a:xfrm>
          <a:prstGeom prst="ellipse">
            <a:avLst/>
          </a:prstGeom>
          <a:solidFill>
            <a:srgbClr val="FFFFFF"/>
          </a:solidFill>
          <a:ln w="19050">
            <a:solidFill>
              <a:srgbClr val="14283A"/>
            </a:solidFill>
            <a:prstDash val="solid"/>
          </a:ln>
        </p:spPr>
      </p:sp>
      <p:sp>
        <p:nvSpPr>
          <p:cNvPr id="22" name="!!no1"/>
          <p:cNvSpPr/>
          <p:nvPr/>
        </p:nvSpPr>
        <p:spPr>
          <a:xfrm>
            <a:off x="971988" y="158463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3" name="!!o2"/>
          <p:cNvSpPr/>
          <p:nvPr/>
        </p:nvSpPr>
        <p:spPr>
          <a:xfrm>
            <a:off x="1356814" y="2212070"/>
            <a:ext cx="133853" cy="133853"/>
          </a:xfrm>
          <a:prstGeom prst="ellipse">
            <a:avLst/>
          </a:prstGeom>
          <a:solidFill>
            <a:srgbClr val="FFFFFF"/>
          </a:solidFill>
          <a:ln w="19050">
            <a:solidFill>
              <a:srgbClr val="14283A"/>
            </a:solidFill>
            <a:prstDash val="solid"/>
          </a:ln>
        </p:spPr>
      </p:sp>
      <p:sp>
        <p:nvSpPr>
          <p:cNvPr id="24" name="!!no2"/>
          <p:cNvSpPr/>
          <p:nvPr/>
        </p:nvSpPr>
        <p:spPr>
          <a:xfrm>
            <a:off x="1356814" y="2212070"/>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5" name="!!o3"/>
          <p:cNvSpPr/>
          <p:nvPr/>
        </p:nvSpPr>
        <p:spPr>
          <a:xfrm>
            <a:off x="930159" y="2964991"/>
            <a:ext cx="133853" cy="133853"/>
          </a:xfrm>
          <a:prstGeom prst="ellipse">
            <a:avLst/>
          </a:prstGeom>
          <a:solidFill>
            <a:srgbClr val="FFFFFF"/>
          </a:solidFill>
          <a:ln w="19050">
            <a:solidFill>
              <a:srgbClr val="14283A"/>
            </a:solidFill>
            <a:prstDash val="solid"/>
          </a:ln>
        </p:spPr>
      </p:sp>
      <p:sp>
        <p:nvSpPr>
          <p:cNvPr id="26" name="!!no3"/>
          <p:cNvSpPr/>
          <p:nvPr/>
        </p:nvSpPr>
        <p:spPr>
          <a:xfrm>
            <a:off x="930159" y="296499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7" name="!!o4"/>
          <p:cNvSpPr/>
          <p:nvPr/>
        </p:nvSpPr>
        <p:spPr>
          <a:xfrm>
            <a:off x="1348448" y="1459149"/>
            <a:ext cx="133853" cy="133853"/>
          </a:xfrm>
          <a:prstGeom prst="ellipse">
            <a:avLst/>
          </a:prstGeom>
          <a:solidFill>
            <a:srgbClr val="FFFFFF"/>
          </a:solidFill>
          <a:ln w="19050">
            <a:solidFill>
              <a:srgbClr val="14283A"/>
            </a:solidFill>
            <a:prstDash val="solid"/>
          </a:ln>
        </p:spPr>
      </p:sp>
      <p:sp>
        <p:nvSpPr>
          <p:cNvPr id="28" name="!!no4"/>
          <p:cNvSpPr/>
          <p:nvPr/>
        </p:nvSpPr>
        <p:spPr>
          <a:xfrm>
            <a:off x="1348448" y="1459149"/>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29" name="!!o5"/>
          <p:cNvSpPr/>
          <p:nvPr/>
        </p:nvSpPr>
        <p:spPr>
          <a:xfrm>
            <a:off x="1724909" y="3885227"/>
            <a:ext cx="133853" cy="133853"/>
          </a:xfrm>
          <a:prstGeom prst="ellipse">
            <a:avLst/>
          </a:prstGeom>
          <a:solidFill>
            <a:srgbClr val="FFFFFF"/>
          </a:solidFill>
          <a:ln w="19050">
            <a:solidFill>
              <a:srgbClr val="14283A"/>
            </a:solidFill>
            <a:prstDash val="solid"/>
          </a:ln>
        </p:spPr>
      </p:sp>
      <p:sp>
        <p:nvSpPr>
          <p:cNvPr id="30" name="!!no5"/>
          <p:cNvSpPr/>
          <p:nvPr/>
        </p:nvSpPr>
        <p:spPr>
          <a:xfrm>
            <a:off x="1724909"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1" name="!!ball"/>
          <p:cNvSpPr/>
          <p:nvPr/>
        </p:nvSpPr>
        <p:spPr>
          <a:xfrm>
            <a:off x="1453021" y="2216253"/>
            <a:ext cx="50195" cy="50195"/>
          </a:xfrm>
          <a:prstGeom prst="ellipse">
            <a:avLst/>
          </a:prstGeom>
          <a:solidFill>
            <a:srgbClr val="D9641E"/>
          </a:solidFill>
          <a:ln w="9525">
            <a:solidFill>
              <a:srgbClr val="B04E12"/>
            </a:solidFill>
            <a:prstDash val="solid"/>
          </a:ln>
        </p:spPr>
      </p:sp>
      <p:sp>
        <p:nvSpPr>
          <p:cNvPr id="32"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Un solo rompe-presiones vence a todas las presiones si se siguen las reglas: cuatro a lo ancho de la línea de tiros libres extendida, el mejor pasador saca. Medio primero, banda segundo, revierte para voltear la cancha — y nunca, jamás, botes hacia una esquina.</a:t>
            </a:r>
            <a:endParaRPr lang="en-US" sz="950" dirty="0"/>
          </a:p>
        </p:txBody>
      </p:sp>
      <p:sp>
        <p:nvSpPr>
          <p:cNvPr id="33" name="notebox-185"/>
          <p:cNvSpPr/>
          <p:nvPr/>
        </p:nvSpPr>
        <p:spPr>
          <a:xfrm>
            <a:off x="2868687" y="2606040"/>
            <a:ext cx="5863833" cy="1143000"/>
          </a:xfrm>
          <a:prstGeom prst="roundRect">
            <a:avLst>
              <a:gd name="adj" fmla="val 4800"/>
            </a:avLst>
          </a:prstGeom>
          <a:solidFill>
            <a:srgbClr val="E3EDF2"/>
          </a:solidFill>
          <a:ln/>
        </p:spPr>
      </p:sp>
      <p:sp>
        <p:nvSpPr>
          <p:cNvPr id="34" name="notelbl-185"/>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5" name="note-185"/>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Regla uno: MEDIO PRIMERO. 2 llega a la ventana del medio; esa recepción vence a toda la presión.</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name="Slide 18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VS PRESIÓN  ·  VS TODA PRESIÓN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Breaker — Rompe-Presiones 1-4</a:t>
            </a:r>
            <a:endParaRPr lang="en-US" sz="2200" dirty="0"/>
          </a:p>
        </p:txBody>
      </p:sp>
      <p:sp>
        <p:nvSpPr>
          <p:cNvPr id="4" name="ph-18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5</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186-0"/>
          <p:cNvSpPr/>
          <p:nvPr/>
        </p:nvSpPr>
        <p:spPr>
          <a:xfrm flipV="1">
            <a:off x="997085" y="2831138"/>
            <a:ext cx="50195" cy="200779"/>
          </a:xfrm>
          <a:prstGeom prst="line">
            <a:avLst/>
          </a:prstGeom>
          <a:noFill/>
          <a:ln w="19050">
            <a:solidFill>
              <a:srgbClr val="14283A"/>
            </a:solidFill>
            <a:prstDash val="solid"/>
            <a:tailEnd type="triangle"/>
          </a:ln>
        </p:spPr>
      </p:sp>
      <p:sp>
        <p:nvSpPr>
          <p:cNvPr id="20" name="tr-186-1"/>
          <p:cNvSpPr/>
          <p:nvPr/>
        </p:nvSpPr>
        <p:spPr>
          <a:xfrm flipH="1" flipV="1">
            <a:off x="1645434" y="3366548"/>
            <a:ext cx="146401" cy="585605"/>
          </a:xfrm>
          <a:prstGeom prst="line">
            <a:avLst/>
          </a:prstGeom>
          <a:noFill/>
          <a:ln w="19050">
            <a:solidFill>
              <a:srgbClr val="14283A"/>
            </a:solidFill>
            <a:prstDash val="solid"/>
            <a:tailEnd type="triangle"/>
          </a:ln>
        </p:spPr>
      </p:sp>
      <p:sp>
        <p:nvSpPr>
          <p:cNvPr id="21" name="trp-186"/>
          <p:cNvSpPr/>
          <p:nvPr/>
        </p:nvSpPr>
        <p:spPr>
          <a:xfrm flipH="1">
            <a:off x="1101657" y="2241350"/>
            <a:ext cx="376460" cy="552142"/>
          </a:xfrm>
          <a:prstGeom prst="line">
            <a:avLst/>
          </a:prstGeom>
          <a:noFill/>
          <a:ln w="19050">
            <a:solidFill>
              <a:srgbClr val="2E7391"/>
            </a:solidFill>
            <a:prstDash val="dash"/>
            <a:tailEnd type="triangle"/>
          </a:ln>
        </p:spPr>
      </p:sp>
      <p:sp>
        <p:nvSpPr>
          <p:cNvPr id="22" name="!!o1"/>
          <p:cNvSpPr/>
          <p:nvPr/>
        </p:nvSpPr>
        <p:spPr>
          <a:xfrm>
            <a:off x="971988" y="1584636"/>
            <a:ext cx="133853" cy="133853"/>
          </a:xfrm>
          <a:prstGeom prst="ellipse">
            <a:avLst/>
          </a:prstGeom>
          <a:solidFill>
            <a:srgbClr val="FFFFFF"/>
          </a:solidFill>
          <a:ln w="19050">
            <a:solidFill>
              <a:srgbClr val="14283A"/>
            </a:solidFill>
            <a:prstDash val="solid"/>
          </a:ln>
        </p:spPr>
      </p:sp>
      <p:sp>
        <p:nvSpPr>
          <p:cNvPr id="23" name="!!no1"/>
          <p:cNvSpPr/>
          <p:nvPr/>
        </p:nvSpPr>
        <p:spPr>
          <a:xfrm>
            <a:off x="971988" y="158463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4" name="!!o2"/>
          <p:cNvSpPr/>
          <p:nvPr/>
        </p:nvSpPr>
        <p:spPr>
          <a:xfrm>
            <a:off x="1356814" y="2212070"/>
            <a:ext cx="133853" cy="133853"/>
          </a:xfrm>
          <a:prstGeom prst="ellipse">
            <a:avLst/>
          </a:prstGeom>
          <a:solidFill>
            <a:srgbClr val="FFFFFF"/>
          </a:solidFill>
          <a:ln w="19050">
            <a:solidFill>
              <a:srgbClr val="14283A"/>
            </a:solidFill>
            <a:prstDash val="solid"/>
          </a:ln>
        </p:spPr>
      </p:sp>
      <p:sp>
        <p:nvSpPr>
          <p:cNvPr id="25" name="!!no2"/>
          <p:cNvSpPr/>
          <p:nvPr/>
        </p:nvSpPr>
        <p:spPr>
          <a:xfrm>
            <a:off x="1356814" y="2212070"/>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6" name="!!o3"/>
          <p:cNvSpPr/>
          <p:nvPr/>
        </p:nvSpPr>
        <p:spPr>
          <a:xfrm>
            <a:off x="980354" y="2764212"/>
            <a:ext cx="133853" cy="133853"/>
          </a:xfrm>
          <a:prstGeom prst="ellipse">
            <a:avLst/>
          </a:prstGeom>
          <a:solidFill>
            <a:srgbClr val="FFFFFF"/>
          </a:solidFill>
          <a:ln w="19050">
            <a:solidFill>
              <a:srgbClr val="14283A"/>
            </a:solidFill>
            <a:prstDash val="solid"/>
          </a:ln>
        </p:spPr>
      </p:sp>
      <p:sp>
        <p:nvSpPr>
          <p:cNvPr id="27" name="!!no3"/>
          <p:cNvSpPr/>
          <p:nvPr/>
        </p:nvSpPr>
        <p:spPr>
          <a:xfrm>
            <a:off x="980354" y="2764212"/>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8" name="!!o4"/>
          <p:cNvSpPr/>
          <p:nvPr/>
        </p:nvSpPr>
        <p:spPr>
          <a:xfrm>
            <a:off x="1348448" y="1459149"/>
            <a:ext cx="133853" cy="133853"/>
          </a:xfrm>
          <a:prstGeom prst="ellipse">
            <a:avLst/>
          </a:prstGeom>
          <a:solidFill>
            <a:srgbClr val="FFFFFF"/>
          </a:solidFill>
          <a:ln w="19050">
            <a:solidFill>
              <a:srgbClr val="14283A"/>
            </a:solidFill>
            <a:prstDash val="solid"/>
          </a:ln>
        </p:spPr>
      </p:sp>
      <p:sp>
        <p:nvSpPr>
          <p:cNvPr id="29" name="!!no4"/>
          <p:cNvSpPr/>
          <p:nvPr/>
        </p:nvSpPr>
        <p:spPr>
          <a:xfrm>
            <a:off x="1348448" y="1459149"/>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0" name="!!o5"/>
          <p:cNvSpPr/>
          <p:nvPr/>
        </p:nvSpPr>
        <p:spPr>
          <a:xfrm>
            <a:off x="1578507" y="3299622"/>
            <a:ext cx="133853" cy="133853"/>
          </a:xfrm>
          <a:prstGeom prst="ellipse">
            <a:avLst/>
          </a:prstGeom>
          <a:solidFill>
            <a:srgbClr val="FFFFFF"/>
          </a:solidFill>
          <a:ln w="19050">
            <a:solidFill>
              <a:srgbClr val="14283A"/>
            </a:solidFill>
            <a:prstDash val="solid"/>
          </a:ln>
        </p:spPr>
      </p:sp>
      <p:sp>
        <p:nvSpPr>
          <p:cNvPr id="31" name="!!no5"/>
          <p:cNvSpPr/>
          <p:nvPr/>
        </p:nvSpPr>
        <p:spPr>
          <a:xfrm>
            <a:off x="1578507" y="3299622"/>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2" name="!!ball"/>
          <p:cNvSpPr/>
          <p:nvPr/>
        </p:nvSpPr>
        <p:spPr>
          <a:xfrm>
            <a:off x="1076560" y="2768395"/>
            <a:ext cx="50195" cy="50195"/>
          </a:xfrm>
          <a:prstGeom prst="ellipse">
            <a:avLst/>
          </a:prstGeom>
          <a:solidFill>
            <a:srgbClr val="D9641E"/>
          </a:solidFill>
          <a:ln w="9525">
            <a:solidFill>
              <a:srgbClr val="B04E12"/>
            </a:solidFill>
            <a:prstDash val="solid"/>
          </a:ln>
        </p:spPr>
      </p:sp>
      <p:sp>
        <p:nvSpPr>
          <p:cNvPr id="33"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Un solo rompe-presiones vence a todas las presiones si se siguen las reglas: cuatro a lo ancho de la línea de tiros libres extendida, el mejor pasador saca. Medio primero, banda segundo, revierte para voltear la cancha — y nunca, jamás, botes hacia una esquina.</a:t>
            </a:r>
            <a:endParaRPr lang="en-US" sz="950" dirty="0"/>
          </a:p>
        </p:txBody>
      </p:sp>
      <p:sp>
        <p:nvSpPr>
          <p:cNvPr id="34" name="notebox-186"/>
          <p:cNvSpPr/>
          <p:nvPr/>
        </p:nvSpPr>
        <p:spPr>
          <a:xfrm>
            <a:off x="2868687" y="2606040"/>
            <a:ext cx="5863833" cy="1143000"/>
          </a:xfrm>
          <a:prstGeom prst="roundRect">
            <a:avLst>
              <a:gd name="adj" fmla="val 4800"/>
            </a:avLst>
          </a:prstGeom>
          <a:solidFill>
            <a:srgbClr val="E3EDF2"/>
          </a:solidFill>
          <a:ln/>
        </p:spPr>
      </p:sp>
      <p:sp>
        <p:nvSpPr>
          <p:cNvPr id="35" name="notelbl-186"/>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36" name="note-186"/>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Encara el aro, conecta la siguiente línea: la banda sube, 5 corre al aro detrás de toda la presión.</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name="Slide 18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VS PRESIÓN  ·  VS TODA PRESIÓN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Breaker — Rompe-Presiones 1-4</a:t>
            </a:r>
            <a:endParaRPr lang="en-US" sz="2200" dirty="0"/>
          </a:p>
        </p:txBody>
      </p:sp>
      <p:sp>
        <p:nvSpPr>
          <p:cNvPr id="4" name="ph-18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5</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187-0"/>
          <p:cNvSpPr/>
          <p:nvPr/>
        </p:nvSpPr>
        <p:spPr>
          <a:xfrm>
            <a:off x="1047280" y="2831138"/>
            <a:ext cx="158950" cy="535410"/>
          </a:xfrm>
          <a:prstGeom prst="line">
            <a:avLst/>
          </a:prstGeom>
          <a:noFill/>
          <a:ln w="19050">
            <a:solidFill>
              <a:srgbClr val="14283A"/>
            </a:solidFill>
            <a:prstDash val="sysDot"/>
          </a:ln>
        </p:spPr>
      </p:sp>
      <p:sp>
        <p:nvSpPr>
          <p:cNvPr id="20" name="tr-187-0"/>
          <p:cNvSpPr/>
          <p:nvPr/>
        </p:nvSpPr>
        <p:spPr>
          <a:xfrm>
            <a:off x="1206230" y="3366548"/>
            <a:ext cx="83658" cy="334631"/>
          </a:xfrm>
          <a:prstGeom prst="line">
            <a:avLst/>
          </a:prstGeom>
          <a:noFill/>
          <a:ln w="19050">
            <a:solidFill>
              <a:srgbClr val="14283A"/>
            </a:solidFill>
            <a:prstDash val="sysDot"/>
            <a:tailEnd type="triangle"/>
          </a:ln>
        </p:spPr>
      </p:sp>
      <p:sp>
        <p:nvSpPr>
          <p:cNvPr id="21" name="tr-187-1"/>
          <p:cNvSpPr/>
          <p:nvPr/>
        </p:nvSpPr>
        <p:spPr>
          <a:xfrm flipH="1">
            <a:off x="1624519" y="3366548"/>
            <a:ext cx="20914" cy="1003894"/>
          </a:xfrm>
          <a:prstGeom prst="line">
            <a:avLst/>
          </a:prstGeom>
          <a:noFill/>
          <a:ln w="19050">
            <a:solidFill>
              <a:srgbClr val="14283A"/>
            </a:solidFill>
            <a:prstDash val="solid"/>
            <a:tailEnd type="triangle"/>
          </a:ln>
        </p:spPr>
      </p:sp>
      <p:sp>
        <p:nvSpPr>
          <p:cNvPr id="22" name="trp-187"/>
          <p:cNvSpPr/>
          <p:nvPr/>
        </p:nvSpPr>
        <p:spPr>
          <a:xfrm>
            <a:off x="1344265" y="3663534"/>
            <a:ext cx="334631" cy="669263"/>
          </a:xfrm>
          <a:prstGeom prst="line">
            <a:avLst/>
          </a:prstGeom>
          <a:noFill/>
          <a:ln w="19050">
            <a:solidFill>
              <a:srgbClr val="2E7391"/>
            </a:solidFill>
            <a:prstDash val="dash"/>
            <a:tailEnd type="triangle"/>
          </a:ln>
        </p:spPr>
      </p:sp>
      <p:sp>
        <p:nvSpPr>
          <p:cNvPr id="23" name="!!o1"/>
          <p:cNvSpPr/>
          <p:nvPr/>
        </p:nvSpPr>
        <p:spPr>
          <a:xfrm>
            <a:off x="971988" y="1584636"/>
            <a:ext cx="133853" cy="133853"/>
          </a:xfrm>
          <a:prstGeom prst="ellipse">
            <a:avLst/>
          </a:prstGeom>
          <a:solidFill>
            <a:srgbClr val="FFFFFF"/>
          </a:solidFill>
          <a:ln w="19050">
            <a:solidFill>
              <a:srgbClr val="14283A"/>
            </a:solidFill>
            <a:prstDash val="solid"/>
          </a:ln>
        </p:spPr>
      </p:sp>
      <p:sp>
        <p:nvSpPr>
          <p:cNvPr id="24" name="!!no1"/>
          <p:cNvSpPr/>
          <p:nvPr/>
        </p:nvSpPr>
        <p:spPr>
          <a:xfrm>
            <a:off x="971988" y="158463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5" name="!!o2"/>
          <p:cNvSpPr/>
          <p:nvPr/>
        </p:nvSpPr>
        <p:spPr>
          <a:xfrm>
            <a:off x="1356814" y="2212070"/>
            <a:ext cx="133853" cy="133853"/>
          </a:xfrm>
          <a:prstGeom prst="ellipse">
            <a:avLst/>
          </a:prstGeom>
          <a:solidFill>
            <a:srgbClr val="FFFFFF"/>
          </a:solidFill>
          <a:ln w="19050">
            <a:solidFill>
              <a:srgbClr val="14283A"/>
            </a:solidFill>
            <a:prstDash val="solid"/>
          </a:ln>
        </p:spPr>
      </p:sp>
      <p:sp>
        <p:nvSpPr>
          <p:cNvPr id="26" name="!!no2"/>
          <p:cNvSpPr/>
          <p:nvPr/>
        </p:nvSpPr>
        <p:spPr>
          <a:xfrm>
            <a:off x="1356814" y="2212070"/>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7" name="!!o3"/>
          <p:cNvSpPr/>
          <p:nvPr/>
        </p:nvSpPr>
        <p:spPr>
          <a:xfrm>
            <a:off x="1222961" y="3634254"/>
            <a:ext cx="133853" cy="133853"/>
          </a:xfrm>
          <a:prstGeom prst="ellipse">
            <a:avLst/>
          </a:prstGeom>
          <a:solidFill>
            <a:srgbClr val="FFFFFF"/>
          </a:solidFill>
          <a:ln w="19050">
            <a:solidFill>
              <a:srgbClr val="14283A"/>
            </a:solidFill>
            <a:prstDash val="solid"/>
          </a:ln>
        </p:spPr>
      </p:sp>
      <p:sp>
        <p:nvSpPr>
          <p:cNvPr id="28" name="!!no3"/>
          <p:cNvSpPr/>
          <p:nvPr/>
        </p:nvSpPr>
        <p:spPr>
          <a:xfrm>
            <a:off x="1222961" y="3634254"/>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9" name="!!o4"/>
          <p:cNvSpPr/>
          <p:nvPr/>
        </p:nvSpPr>
        <p:spPr>
          <a:xfrm>
            <a:off x="1348448" y="1459149"/>
            <a:ext cx="133853" cy="133853"/>
          </a:xfrm>
          <a:prstGeom prst="ellipse">
            <a:avLst/>
          </a:prstGeom>
          <a:solidFill>
            <a:srgbClr val="FFFFFF"/>
          </a:solidFill>
          <a:ln w="19050">
            <a:solidFill>
              <a:srgbClr val="14283A"/>
            </a:solidFill>
            <a:prstDash val="solid"/>
          </a:ln>
        </p:spPr>
      </p:sp>
      <p:sp>
        <p:nvSpPr>
          <p:cNvPr id="30" name="!!no4"/>
          <p:cNvSpPr/>
          <p:nvPr/>
        </p:nvSpPr>
        <p:spPr>
          <a:xfrm>
            <a:off x="1348448" y="1459149"/>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1" name="!!o5"/>
          <p:cNvSpPr/>
          <p:nvPr/>
        </p:nvSpPr>
        <p:spPr>
          <a:xfrm>
            <a:off x="1557593" y="4303517"/>
            <a:ext cx="133853" cy="133853"/>
          </a:xfrm>
          <a:prstGeom prst="ellipse">
            <a:avLst/>
          </a:prstGeom>
          <a:solidFill>
            <a:srgbClr val="FFFFFF"/>
          </a:solidFill>
          <a:ln w="19050">
            <a:solidFill>
              <a:srgbClr val="14283A"/>
            </a:solidFill>
            <a:prstDash val="solid"/>
          </a:ln>
        </p:spPr>
      </p:sp>
      <p:sp>
        <p:nvSpPr>
          <p:cNvPr id="32" name="!!no5"/>
          <p:cNvSpPr/>
          <p:nvPr/>
        </p:nvSpPr>
        <p:spPr>
          <a:xfrm>
            <a:off x="1557593" y="430351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3" name="!!ball"/>
          <p:cNvSpPr/>
          <p:nvPr/>
        </p:nvSpPr>
        <p:spPr>
          <a:xfrm>
            <a:off x="1653799" y="4307699"/>
            <a:ext cx="50195" cy="50195"/>
          </a:xfrm>
          <a:prstGeom prst="ellipse">
            <a:avLst/>
          </a:prstGeom>
          <a:solidFill>
            <a:srgbClr val="D9641E"/>
          </a:solidFill>
          <a:ln w="9525">
            <a:solidFill>
              <a:srgbClr val="B04E12"/>
            </a:solidFill>
            <a:prstDash val="solid"/>
          </a:ln>
        </p:spPr>
      </p:sp>
      <p:sp>
        <p:nvSpPr>
          <p:cNvPr id="34"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Un solo rompe-presiones vence a todas las presiones si se siguen las reglas: cuatro a lo ancho de la línea de tiros libres extendida, el mejor pasador saca. Medio primero, banda segundo, revierte para voltear la cancha — y nunca, jamás, botes hacia una esquina.</a:t>
            </a:r>
            <a:endParaRPr lang="en-US" sz="950" dirty="0"/>
          </a:p>
        </p:txBody>
      </p:sp>
      <p:sp>
        <p:nvSpPr>
          <p:cNvPr id="35" name="notebox-187"/>
          <p:cNvSpPr/>
          <p:nvPr/>
        </p:nvSpPr>
        <p:spPr>
          <a:xfrm>
            <a:off x="2868687" y="2606040"/>
            <a:ext cx="5863833" cy="1143000"/>
          </a:xfrm>
          <a:prstGeom prst="roundRect">
            <a:avLst>
              <a:gd name="adj" fmla="val 4800"/>
            </a:avLst>
          </a:prstGeom>
          <a:solidFill>
            <a:srgbClr val="E3EDF2"/>
          </a:solidFill>
          <a:ln/>
        </p:spPr>
      </p:sp>
      <p:sp>
        <p:nvSpPr>
          <p:cNvPr id="36" name="notelbl-187"/>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37" name="note-187"/>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Presión vencida = ataca los números. Conecta al corredor para la ola de bandejas — o fluye al 5-Out.</a:t>
            </a:r>
            <a:endParaRPr lang="en-US" sz="1050" dirty="0"/>
          </a:p>
        </p:txBody>
      </p:sp>
      <p:sp>
        <p:nvSpPr>
          <p:cNvPr id="38" name="kp-187"/>
          <p:cNvSpPr/>
          <p:nvPr/>
        </p:nvSpPr>
        <p:spPr>
          <a:xfrm>
            <a:off x="2868687" y="3913632"/>
            <a:ext cx="5863833"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9" name="kpl-187"/>
          <p:cNvSpPr/>
          <p:nvPr/>
        </p:nvSpPr>
        <p:spPr>
          <a:xfrm>
            <a:off x="2914407" y="4160520"/>
            <a:ext cx="5772393"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MEDIO PRIMERO: una recepción en el medio vence a toda presión jamás diseñada. Encara y busca la siguiente línea.</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sacador entra DETRÁS del balón como válvula de escape — hacia atrás nunca es mal pase.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Recibe, encara, mira profundo antes de botar. El corredor al aro está libre más de lo que crees.</a:t>
            </a:r>
            <a:endParaRPr lang="en-US" sz="850" dirty="0"/>
          </a:p>
        </p:txBody>
      </p:sp>
      <p:sp>
        <p:nvSpPr>
          <p:cNvPr id="4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88.xml><?xml version="1.0" encoding="utf-8"?>
<p:sld xmlns:a="http://schemas.openxmlformats.org/drawingml/2006/main" xmlns:r="http://schemas.openxmlformats.org/officeDocument/2006/relationships" xmlns:p="http://schemas.openxmlformats.org/presentationml/2006/main">
  <p:cSld name="Slide 18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VS PRESIÓN  ·  VS PRESIONES CARGADAS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Home Run — Rompe-Presiones por Arriba</a:t>
            </a:r>
            <a:endParaRPr lang="en-US" sz="2200" dirty="0"/>
          </a:p>
        </p:txBody>
      </p:sp>
      <p:sp>
        <p:nvSpPr>
          <p:cNvPr id="4" name="ph-18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o1"/>
          <p:cNvSpPr/>
          <p:nvPr/>
        </p:nvSpPr>
        <p:spPr>
          <a:xfrm>
            <a:off x="971988" y="1584636"/>
            <a:ext cx="133853" cy="133853"/>
          </a:xfrm>
          <a:prstGeom prst="ellipse">
            <a:avLst/>
          </a:prstGeom>
          <a:solidFill>
            <a:srgbClr val="FFFFFF"/>
          </a:solidFill>
          <a:ln w="19050">
            <a:solidFill>
              <a:srgbClr val="14283A"/>
            </a:solidFill>
            <a:prstDash val="solid"/>
          </a:ln>
        </p:spPr>
      </p:sp>
      <p:sp>
        <p:nvSpPr>
          <p:cNvPr id="20" name="!!no1"/>
          <p:cNvSpPr/>
          <p:nvPr/>
        </p:nvSpPr>
        <p:spPr>
          <a:xfrm>
            <a:off x="971988" y="158463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1" name="!!o2"/>
          <p:cNvSpPr/>
          <p:nvPr/>
        </p:nvSpPr>
        <p:spPr>
          <a:xfrm>
            <a:off x="1808566" y="1584636"/>
            <a:ext cx="133853" cy="133853"/>
          </a:xfrm>
          <a:prstGeom prst="ellipse">
            <a:avLst/>
          </a:prstGeom>
          <a:solidFill>
            <a:srgbClr val="FFFFFF"/>
          </a:solidFill>
          <a:ln w="19050">
            <a:solidFill>
              <a:srgbClr val="14283A"/>
            </a:solidFill>
            <a:prstDash val="solid"/>
          </a:ln>
        </p:spPr>
      </p:sp>
      <p:sp>
        <p:nvSpPr>
          <p:cNvPr id="22" name="!!no2"/>
          <p:cNvSpPr/>
          <p:nvPr/>
        </p:nvSpPr>
        <p:spPr>
          <a:xfrm>
            <a:off x="1808566" y="158463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3" name="!!o3"/>
          <p:cNvSpPr/>
          <p:nvPr/>
        </p:nvSpPr>
        <p:spPr>
          <a:xfrm>
            <a:off x="1390277" y="2755846"/>
            <a:ext cx="133853" cy="133853"/>
          </a:xfrm>
          <a:prstGeom prst="ellipse">
            <a:avLst/>
          </a:prstGeom>
          <a:solidFill>
            <a:srgbClr val="FFFFFF"/>
          </a:solidFill>
          <a:ln w="19050">
            <a:solidFill>
              <a:srgbClr val="14283A"/>
            </a:solidFill>
            <a:prstDash val="solid"/>
          </a:ln>
        </p:spPr>
      </p:sp>
      <p:sp>
        <p:nvSpPr>
          <p:cNvPr id="24" name="!!no3"/>
          <p:cNvSpPr/>
          <p:nvPr/>
        </p:nvSpPr>
        <p:spPr>
          <a:xfrm>
            <a:off x="1390277" y="275584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5" name="!!o4"/>
          <p:cNvSpPr/>
          <p:nvPr/>
        </p:nvSpPr>
        <p:spPr>
          <a:xfrm>
            <a:off x="1306619" y="1007396"/>
            <a:ext cx="133853" cy="133853"/>
          </a:xfrm>
          <a:prstGeom prst="ellipse">
            <a:avLst/>
          </a:prstGeom>
          <a:solidFill>
            <a:srgbClr val="FFFFFF"/>
          </a:solidFill>
          <a:ln w="19050">
            <a:solidFill>
              <a:srgbClr val="14283A"/>
            </a:solidFill>
            <a:prstDash val="solid"/>
          </a:ln>
        </p:spPr>
      </p:sp>
      <p:sp>
        <p:nvSpPr>
          <p:cNvPr id="26" name="!!no4"/>
          <p:cNvSpPr/>
          <p:nvPr/>
        </p:nvSpPr>
        <p:spPr>
          <a:xfrm>
            <a:off x="1306619" y="100739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27" name="!!o5"/>
          <p:cNvSpPr/>
          <p:nvPr/>
        </p:nvSpPr>
        <p:spPr>
          <a:xfrm>
            <a:off x="1390277" y="3968885"/>
            <a:ext cx="133853" cy="133853"/>
          </a:xfrm>
          <a:prstGeom prst="ellipse">
            <a:avLst/>
          </a:prstGeom>
          <a:solidFill>
            <a:srgbClr val="FFFFFF"/>
          </a:solidFill>
          <a:ln w="19050">
            <a:solidFill>
              <a:srgbClr val="14283A"/>
            </a:solidFill>
            <a:prstDash val="solid"/>
          </a:ln>
        </p:spPr>
      </p:sp>
      <p:sp>
        <p:nvSpPr>
          <p:cNvPr id="28" name="!!no5"/>
          <p:cNvSpPr/>
          <p:nvPr/>
        </p:nvSpPr>
        <p:spPr>
          <a:xfrm>
            <a:off x="1390277" y="396888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29" name="!!d1"/>
          <p:cNvSpPr/>
          <p:nvPr/>
        </p:nvSpPr>
        <p:spPr>
          <a:xfrm>
            <a:off x="1365180" y="284787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0" name="!!d2"/>
          <p:cNvSpPr/>
          <p:nvPr/>
        </p:nvSpPr>
        <p:spPr>
          <a:xfrm>
            <a:off x="946890" y="1969462"/>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1" name="!!d3"/>
          <p:cNvSpPr/>
          <p:nvPr/>
        </p:nvSpPr>
        <p:spPr>
          <a:xfrm>
            <a:off x="1783469" y="1969462"/>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2" name="!!d4"/>
          <p:cNvSpPr/>
          <p:nvPr/>
        </p:nvSpPr>
        <p:spPr>
          <a:xfrm>
            <a:off x="1365180" y="142568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3" name="!!d5"/>
          <p:cNvSpPr/>
          <p:nvPr/>
        </p:nvSpPr>
        <p:spPr>
          <a:xfrm>
            <a:off x="1365180" y="3851764"/>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4" name="!!ball"/>
          <p:cNvSpPr/>
          <p:nvPr/>
        </p:nvSpPr>
        <p:spPr>
          <a:xfrm>
            <a:off x="1402826" y="1011579"/>
            <a:ext cx="50195" cy="50195"/>
          </a:xfrm>
          <a:prstGeom prst="ellipse">
            <a:avLst/>
          </a:prstGeom>
          <a:solidFill>
            <a:srgbClr val="D9641E"/>
          </a:solidFill>
          <a:ln w="9525">
            <a:solidFill>
              <a:srgbClr val="B04E12"/>
            </a:solidFill>
            <a:prstDash val="solid"/>
          </a:ln>
        </p:spPr>
      </p:sp>
      <p:sp>
        <p:nvSpPr>
          <p:cNvPr id="35"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Toda presión tiene la misma debilidad: para trampear adelante debe mandar cuerpos adelante. El Home Run castiga esa avaricia — vende la salida corta, y luego lanza una cuerda plana por encima de toda la presión a un velocista detrás de ella. Complétalo una vez temprano y la presión juega suave el resto de la noche. Esa es la verdadera victoria.</a:t>
            </a:r>
            <a:endParaRPr lang="en-US" sz="950" dirty="0"/>
          </a:p>
        </p:txBody>
      </p:sp>
      <p:sp>
        <p:nvSpPr>
          <p:cNvPr id="36" name="notebox-188"/>
          <p:cNvSpPr/>
          <p:nvPr/>
        </p:nvSpPr>
        <p:spPr>
          <a:xfrm>
            <a:off x="2868687" y="2606040"/>
            <a:ext cx="5863833" cy="1143000"/>
          </a:xfrm>
          <a:prstGeom prst="roundRect">
            <a:avLst>
              <a:gd name="adj" fmla="val 4800"/>
            </a:avLst>
          </a:prstGeom>
          <a:solidFill>
            <a:srgbClr val="E3EDF2"/>
          </a:solidFill>
          <a:ln/>
        </p:spPr>
      </p:sp>
      <p:sp>
        <p:nvSpPr>
          <p:cNvPr id="37" name="notelbl-188"/>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8" name="note-188"/>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Contra presiones que cargan a sus interceptores hacia el balón (Diamante/1-2-1-1 sobre todo). Cántalo TEMPRANO en el partido — hasta un pase incompleto le enseña respeto a la presión y abre los pases cortos del Breaker 1-4.</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name="Slide 18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VS PRESIÓN  ·  VS PRESIONES CARGADAS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Home Run — Rompe-Presiones por Arriba</a:t>
            </a:r>
            <a:endParaRPr lang="en-US" sz="2200" dirty="0"/>
          </a:p>
        </p:txBody>
      </p:sp>
      <p:sp>
        <p:nvSpPr>
          <p:cNvPr id="4" name="ph-18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189-0"/>
          <p:cNvSpPr/>
          <p:nvPr/>
        </p:nvSpPr>
        <p:spPr>
          <a:xfrm>
            <a:off x="1038914" y="1651562"/>
            <a:ext cx="209145" cy="83658"/>
          </a:xfrm>
          <a:prstGeom prst="line">
            <a:avLst/>
          </a:prstGeom>
          <a:noFill/>
          <a:ln w="19050">
            <a:solidFill>
              <a:srgbClr val="14283A"/>
            </a:solidFill>
            <a:prstDash val="solid"/>
            <a:tailEnd type="triangle"/>
          </a:ln>
        </p:spPr>
      </p:sp>
      <p:sp>
        <p:nvSpPr>
          <p:cNvPr id="20" name="tr-189-1"/>
          <p:cNvSpPr/>
          <p:nvPr/>
        </p:nvSpPr>
        <p:spPr>
          <a:xfrm flipH="1">
            <a:off x="1624519" y="1651562"/>
            <a:ext cx="250974" cy="104572"/>
          </a:xfrm>
          <a:prstGeom prst="line">
            <a:avLst/>
          </a:prstGeom>
          <a:noFill/>
          <a:ln w="19050">
            <a:solidFill>
              <a:srgbClr val="14283A"/>
            </a:solidFill>
            <a:prstDash val="solid"/>
            <a:tailEnd type="triangle"/>
          </a:ln>
        </p:spPr>
      </p:sp>
      <p:sp>
        <p:nvSpPr>
          <p:cNvPr id="21" name="tr-189-2"/>
          <p:cNvSpPr/>
          <p:nvPr/>
        </p:nvSpPr>
        <p:spPr>
          <a:xfrm flipV="1">
            <a:off x="1038914" y="1860707"/>
            <a:ext cx="125487" cy="167316"/>
          </a:xfrm>
          <a:prstGeom prst="line">
            <a:avLst/>
          </a:prstGeom>
          <a:noFill/>
          <a:ln w="15875">
            <a:solidFill>
              <a:srgbClr val="A5392E"/>
            </a:solidFill>
            <a:prstDash val="dash"/>
            <a:tailEnd type="triangle"/>
          </a:ln>
        </p:spPr>
      </p:sp>
      <p:sp>
        <p:nvSpPr>
          <p:cNvPr id="22" name="tr-189-3"/>
          <p:cNvSpPr/>
          <p:nvPr/>
        </p:nvSpPr>
        <p:spPr>
          <a:xfrm flipH="1" flipV="1">
            <a:off x="1666348" y="1881621"/>
            <a:ext cx="209145" cy="146401"/>
          </a:xfrm>
          <a:prstGeom prst="line">
            <a:avLst/>
          </a:prstGeom>
          <a:noFill/>
          <a:ln w="15875">
            <a:solidFill>
              <a:srgbClr val="A5392E"/>
            </a:solidFill>
            <a:prstDash val="dash"/>
            <a:tailEnd type="triangle"/>
          </a:ln>
        </p:spPr>
      </p:sp>
      <p:sp>
        <p:nvSpPr>
          <p:cNvPr id="23" name="!!o1"/>
          <p:cNvSpPr/>
          <p:nvPr/>
        </p:nvSpPr>
        <p:spPr>
          <a:xfrm>
            <a:off x="1181132" y="1668294"/>
            <a:ext cx="133853" cy="133853"/>
          </a:xfrm>
          <a:prstGeom prst="ellipse">
            <a:avLst/>
          </a:prstGeom>
          <a:solidFill>
            <a:srgbClr val="FFFFFF"/>
          </a:solidFill>
          <a:ln w="19050">
            <a:solidFill>
              <a:srgbClr val="14283A"/>
            </a:solidFill>
            <a:prstDash val="solid"/>
          </a:ln>
        </p:spPr>
      </p:sp>
      <p:sp>
        <p:nvSpPr>
          <p:cNvPr id="24" name="!!no1"/>
          <p:cNvSpPr/>
          <p:nvPr/>
        </p:nvSpPr>
        <p:spPr>
          <a:xfrm>
            <a:off x="1181132" y="1668294"/>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5" name="!!o2"/>
          <p:cNvSpPr/>
          <p:nvPr/>
        </p:nvSpPr>
        <p:spPr>
          <a:xfrm>
            <a:off x="1557593" y="1689208"/>
            <a:ext cx="133853" cy="133853"/>
          </a:xfrm>
          <a:prstGeom prst="ellipse">
            <a:avLst/>
          </a:prstGeom>
          <a:solidFill>
            <a:srgbClr val="FFFFFF"/>
          </a:solidFill>
          <a:ln w="19050">
            <a:solidFill>
              <a:srgbClr val="14283A"/>
            </a:solidFill>
            <a:prstDash val="solid"/>
          </a:ln>
        </p:spPr>
      </p:sp>
      <p:sp>
        <p:nvSpPr>
          <p:cNvPr id="26" name="!!no2"/>
          <p:cNvSpPr/>
          <p:nvPr/>
        </p:nvSpPr>
        <p:spPr>
          <a:xfrm>
            <a:off x="1557593" y="1689208"/>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7" name="!!o3"/>
          <p:cNvSpPr/>
          <p:nvPr/>
        </p:nvSpPr>
        <p:spPr>
          <a:xfrm>
            <a:off x="1390277" y="2755846"/>
            <a:ext cx="133853" cy="133853"/>
          </a:xfrm>
          <a:prstGeom prst="ellipse">
            <a:avLst/>
          </a:prstGeom>
          <a:solidFill>
            <a:srgbClr val="FFFFFF"/>
          </a:solidFill>
          <a:ln w="19050">
            <a:solidFill>
              <a:srgbClr val="14283A"/>
            </a:solidFill>
            <a:prstDash val="solid"/>
          </a:ln>
        </p:spPr>
      </p:sp>
      <p:sp>
        <p:nvSpPr>
          <p:cNvPr id="28" name="!!no3"/>
          <p:cNvSpPr/>
          <p:nvPr/>
        </p:nvSpPr>
        <p:spPr>
          <a:xfrm>
            <a:off x="1390277" y="275584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9" name="!!o4"/>
          <p:cNvSpPr/>
          <p:nvPr/>
        </p:nvSpPr>
        <p:spPr>
          <a:xfrm>
            <a:off x="1306619" y="1007396"/>
            <a:ext cx="133853" cy="133853"/>
          </a:xfrm>
          <a:prstGeom prst="ellipse">
            <a:avLst/>
          </a:prstGeom>
          <a:solidFill>
            <a:srgbClr val="FFFFFF"/>
          </a:solidFill>
          <a:ln w="19050">
            <a:solidFill>
              <a:srgbClr val="14283A"/>
            </a:solidFill>
            <a:prstDash val="solid"/>
          </a:ln>
        </p:spPr>
      </p:sp>
      <p:sp>
        <p:nvSpPr>
          <p:cNvPr id="30" name="!!no4"/>
          <p:cNvSpPr/>
          <p:nvPr/>
        </p:nvSpPr>
        <p:spPr>
          <a:xfrm>
            <a:off x="1306619" y="100739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1" name="!!o5"/>
          <p:cNvSpPr/>
          <p:nvPr/>
        </p:nvSpPr>
        <p:spPr>
          <a:xfrm>
            <a:off x="1390277" y="3968885"/>
            <a:ext cx="133853" cy="133853"/>
          </a:xfrm>
          <a:prstGeom prst="ellipse">
            <a:avLst/>
          </a:prstGeom>
          <a:solidFill>
            <a:srgbClr val="FFFFFF"/>
          </a:solidFill>
          <a:ln w="19050">
            <a:solidFill>
              <a:srgbClr val="14283A"/>
            </a:solidFill>
            <a:prstDash val="solid"/>
          </a:ln>
        </p:spPr>
      </p:sp>
      <p:sp>
        <p:nvSpPr>
          <p:cNvPr id="32" name="!!no5"/>
          <p:cNvSpPr/>
          <p:nvPr/>
        </p:nvSpPr>
        <p:spPr>
          <a:xfrm>
            <a:off x="1390277" y="396888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3" name="!!d1"/>
          <p:cNvSpPr/>
          <p:nvPr/>
        </p:nvSpPr>
        <p:spPr>
          <a:xfrm>
            <a:off x="1365180" y="284787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4" name="!!d2"/>
          <p:cNvSpPr/>
          <p:nvPr/>
        </p:nvSpPr>
        <p:spPr>
          <a:xfrm>
            <a:off x="1072377" y="180214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5" name="!!d3"/>
          <p:cNvSpPr/>
          <p:nvPr/>
        </p:nvSpPr>
        <p:spPr>
          <a:xfrm>
            <a:off x="1574324" y="1823061"/>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6" name="!!d4"/>
          <p:cNvSpPr/>
          <p:nvPr/>
        </p:nvSpPr>
        <p:spPr>
          <a:xfrm>
            <a:off x="1365180" y="142568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7" name="!!d5"/>
          <p:cNvSpPr/>
          <p:nvPr/>
        </p:nvSpPr>
        <p:spPr>
          <a:xfrm>
            <a:off x="1365180" y="3851764"/>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8" name="!!ball"/>
          <p:cNvSpPr/>
          <p:nvPr/>
        </p:nvSpPr>
        <p:spPr>
          <a:xfrm>
            <a:off x="1402826" y="1011579"/>
            <a:ext cx="50195" cy="50195"/>
          </a:xfrm>
          <a:prstGeom prst="ellipse">
            <a:avLst/>
          </a:prstGeom>
          <a:solidFill>
            <a:srgbClr val="D9641E"/>
          </a:solidFill>
          <a:ln w="9525">
            <a:solidFill>
              <a:srgbClr val="B04E12"/>
            </a:solidFill>
            <a:prstDash val="solid"/>
          </a:ln>
        </p:spPr>
      </p:sp>
      <p:sp>
        <p:nvSpPr>
          <p:cNvPr id="39"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Toda presión tiene la misma debilidad: para trampear adelante debe mandar cuerpos adelante. El Home Run castiga esa avaricia — vende la salida corta, y luego lanza una cuerda plana por encima de toda la presión a un velocista detrás de ella. Complétalo una vez temprano y la presión juega suave el resto de la noche. Esa es la verdadera victoria.</a:t>
            </a:r>
            <a:endParaRPr lang="en-US" sz="950" dirty="0"/>
          </a:p>
        </p:txBody>
      </p:sp>
      <p:sp>
        <p:nvSpPr>
          <p:cNvPr id="40" name="notebox-189"/>
          <p:cNvSpPr/>
          <p:nvPr/>
        </p:nvSpPr>
        <p:spPr>
          <a:xfrm>
            <a:off x="2868687" y="2606040"/>
            <a:ext cx="5863833" cy="1143000"/>
          </a:xfrm>
          <a:prstGeom prst="roundRect">
            <a:avLst>
              <a:gd name="adj" fmla="val 4800"/>
            </a:avLst>
          </a:prstGeom>
          <a:solidFill>
            <a:srgbClr val="E3EDF2"/>
          </a:solidFill>
          <a:ln/>
        </p:spPr>
      </p:sp>
      <p:sp>
        <p:nvSpPr>
          <p:cNvPr id="41" name="notelbl-189"/>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42" name="note-189"/>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Las presiones cargan HACIA el balón — déjalas. Los guardias cruzan fuerte y venden la salida corta.</a:t>
            </a:r>
            <a:endParaRPr lang="en-US" sz="1050" dirty="0"/>
          </a:p>
        </p:txBody>
      </p:sp>
      <p:sp>
        <p:nvSpPr>
          <p:cNvPr id="4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90.xml><?xml version="1.0" encoding="utf-8"?>
<p:sld xmlns:a="http://schemas.openxmlformats.org/drawingml/2006/main" xmlns:r="http://schemas.openxmlformats.org/officeDocument/2006/relationships" xmlns:p="http://schemas.openxmlformats.org/presentationml/2006/main">
  <p:cSld name="Slide 19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VS PRESIÓN  ·  VS PRESIONES CARGADAS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Home Run — Rompe-Presiones por Arriba</a:t>
            </a:r>
            <a:endParaRPr lang="en-US" sz="2200" dirty="0"/>
          </a:p>
        </p:txBody>
      </p:sp>
      <p:sp>
        <p:nvSpPr>
          <p:cNvPr id="4" name="ph-19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190-0"/>
          <p:cNvSpPr/>
          <p:nvPr/>
        </p:nvSpPr>
        <p:spPr>
          <a:xfrm flipH="1">
            <a:off x="1164401" y="2822772"/>
            <a:ext cx="292803" cy="711092"/>
          </a:xfrm>
          <a:prstGeom prst="line">
            <a:avLst/>
          </a:prstGeom>
          <a:noFill/>
          <a:ln w="19050">
            <a:solidFill>
              <a:srgbClr val="14283A"/>
            </a:solidFill>
            <a:prstDash val="solid"/>
          </a:ln>
        </p:spPr>
      </p:sp>
      <p:sp>
        <p:nvSpPr>
          <p:cNvPr id="20" name="tr-190-0"/>
          <p:cNvSpPr/>
          <p:nvPr/>
        </p:nvSpPr>
        <p:spPr>
          <a:xfrm flipH="1">
            <a:off x="1038914" y="3533864"/>
            <a:ext cx="125487" cy="418289"/>
          </a:xfrm>
          <a:prstGeom prst="line">
            <a:avLst/>
          </a:prstGeom>
          <a:noFill/>
          <a:ln w="19050">
            <a:solidFill>
              <a:srgbClr val="14283A"/>
            </a:solidFill>
            <a:prstDash val="solid"/>
            <a:tailEnd type="triangle"/>
          </a:ln>
        </p:spPr>
      </p:sp>
      <p:sp>
        <p:nvSpPr>
          <p:cNvPr id="21" name="tr-190-1"/>
          <p:cNvSpPr/>
          <p:nvPr/>
        </p:nvSpPr>
        <p:spPr>
          <a:xfrm flipV="1">
            <a:off x="1457203" y="3701180"/>
            <a:ext cx="501947" cy="334631"/>
          </a:xfrm>
          <a:prstGeom prst="line">
            <a:avLst/>
          </a:prstGeom>
          <a:noFill/>
          <a:ln w="19050">
            <a:solidFill>
              <a:srgbClr val="14283A"/>
            </a:solidFill>
            <a:prstDash val="solid"/>
            <a:tailEnd type="triangle"/>
          </a:ln>
        </p:spPr>
      </p:sp>
      <p:sp>
        <p:nvSpPr>
          <p:cNvPr id="22" name="tr-190-2"/>
          <p:cNvSpPr/>
          <p:nvPr/>
        </p:nvSpPr>
        <p:spPr>
          <a:xfrm flipV="1">
            <a:off x="1457203" y="3743009"/>
            <a:ext cx="334631" cy="167316"/>
          </a:xfrm>
          <a:prstGeom prst="line">
            <a:avLst/>
          </a:prstGeom>
          <a:noFill/>
          <a:ln w="15875">
            <a:solidFill>
              <a:srgbClr val="A5392E"/>
            </a:solidFill>
            <a:prstDash val="dash"/>
            <a:tailEnd type="triangle"/>
          </a:ln>
        </p:spPr>
      </p:sp>
      <p:sp>
        <p:nvSpPr>
          <p:cNvPr id="23" name="tr-190-3"/>
          <p:cNvSpPr/>
          <p:nvPr/>
        </p:nvSpPr>
        <p:spPr>
          <a:xfrm flipH="1">
            <a:off x="1373546" y="2906430"/>
            <a:ext cx="83658" cy="125487"/>
          </a:xfrm>
          <a:prstGeom prst="line">
            <a:avLst/>
          </a:prstGeom>
          <a:noFill/>
          <a:ln w="15875">
            <a:solidFill>
              <a:srgbClr val="A5392E"/>
            </a:solidFill>
            <a:prstDash val="dash"/>
            <a:tailEnd type="triangle"/>
          </a:ln>
        </p:spPr>
      </p:sp>
      <p:sp>
        <p:nvSpPr>
          <p:cNvPr id="24" name="!!o1"/>
          <p:cNvSpPr/>
          <p:nvPr/>
        </p:nvSpPr>
        <p:spPr>
          <a:xfrm>
            <a:off x="1181132" y="1668294"/>
            <a:ext cx="133853" cy="133853"/>
          </a:xfrm>
          <a:prstGeom prst="ellipse">
            <a:avLst/>
          </a:prstGeom>
          <a:solidFill>
            <a:srgbClr val="FFFFFF"/>
          </a:solidFill>
          <a:ln w="19050">
            <a:solidFill>
              <a:srgbClr val="14283A"/>
            </a:solidFill>
            <a:prstDash val="solid"/>
          </a:ln>
        </p:spPr>
      </p:sp>
      <p:sp>
        <p:nvSpPr>
          <p:cNvPr id="25" name="!!no1"/>
          <p:cNvSpPr/>
          <p:nvPr/>
        </p:nvSpPr>
        <p:spPr>
          <a:xfrm>
            <a:off x="1181132" y="1668294"/>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6" name="!!o2"/>
          <p:cNvSpPr/>
          <p:nvPr/>
        </p:nvSpPr>
        <p:spPr>
          <a:xfrm>
            <a:off x="1557593" y="1689208"/>
            <a:ext cx="133853" cy="133853"/>
          </a:xfrm>
          <a:prstGeom prst="ellipse">
            <a:avLst/>
          </a:prstGeom>
          <a:solidFill>
            <a:srgbClr val="FFFFFF"/>
          </a:solidFill>
          <a:ln w="19050">
            <a:solidFill>
              <a:srgbClr val="14283A"/>
            </a:solidFill>
            <a:prstDash val="solid"/>
          </a:ln>
        </p:spPr>
      </p:sp>
      <p:sp>
        <p:nvSpPr>
          <p:cNvPr id="27" name="!!no2"/>
          <p:cNvSpPr/>
          <p:nvPr/>
        </p:nvSpPr>
        <p:spPr>
          <a:xfrm>
            <a:off x="1557593" y="1689208"/>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8" name="!!o3"/>
          <p:cNvSpPr/>
          <p:nvPr/>
        </p:nvSpPr>
        <p:spPr>
          <a:xfrm>
            <a:off x="971988" y="3885227"/>
            <a:ext cx="133853" cy="133853"/>
          </a:xfrm>
          <a:prstGeom prst="ellipse">
            <a:avLst/>
          </a:prstGeom>
          <a:solidFill>
            <a:srgbClr val="FFFFFF"/>
          </a:solidFill>
          <a:ln w="19050">
            <a:solidFill>
              <a:srgbClr val="14283A"/>
            </a:solidFill>
            <a:prstDash val="solid"/>
          </a:ln>
        </p:spPr>
      </p:sp>
      <p:sp>
        <p:nvSpPr>
          <p:cNvPr id="29" name="!!no3"/>
          <p:cNvSpPr/>
          <p:nvPr/>
        </p:nvSpPr>
        <p:spPr>
          <a:xfrm>
            <a:off x="971988"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30" name="!!o4"/>
          <p:cNvSpPr/>
          <p:nvPr/>
        </p:nvSpPr>
        <p:spPr>
          <a:xfrm>
            <a:off x="1306619" y="1007396"/>
            <a:ext cx="133853" cy="133853"/>
          </a:xfrm>
          <a:prstGeom prst="ellipse">
            <a:avLst/>
          </a:prstGeom>
          <a:solidFill>
            <a:srgbClr val="FFFFFF"/>
          </a:solidFill>
          <a:ln w="19050">
            <a:solidFill>
              <a:srgbClr val="14283A"/>
            </a:solidFill>
            <a:prstDash val="solid"/>
          </a:ln>
        </p:spPr>
      </p:sp>
      <p:sp>
        <p:nvSpPr>
          <p:cNvPr id="31" name="!!no4"/>
          <p:cNvSpPr/>
          <p:nvPr/>
        </p:nvSpPr>
        <p:spPr>
          <a:xfrm>
            <a:off x="1306619" y="100739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2" name="!!o5"/>
          <p:cNvSpPr/>
          <p:nvPr/>
        </p:nvSpPr>
        <p:spPr>
          <a:xfrm>
            <a:off x="1892224" y="3634254"/>
            <a:ext cx="133853" cy="133853"/>
          </a:xfrm>
          <a:prstGeom prst="ellipse">
            <a:avLst/>
          </a:prstGeom>
          <a:solidFill>
            <a:srgbClr val="FFFFFF"/>
          </a:solidFill>
          <a:ln w="19050">
            <a:solidFill>
              <a:srgbClr val="14283A"/>
            </a:solidFill>
            <a:prstDash val="solid"/>
          </a:ln>
        </p:spPr>
      </p:sp>
      <p:sp>
        <p:nvSpPr>
          <p:cNvPr id="33" name="!!no5"/>
          <p:cNvSpPr/>
          <p:nvPr/>
        </p:nvSpPr>
        <p:spPr>
          <a:xfrm>
            <a:off x="1892224" y="3634254"/>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4" name="!!d1"/>
          <p:cNvSpPr/>
          <p:nvPr/>
        </p:nvSpPr>
        <p:spPr>
          <a:xfrm>
            <a:off x="1281522" y="297335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5" name="!!d2"/>
          <p:cNvSpPr/>
          <p:nvPr/>
        </p:nvSpPr>
        <p:spPr>
          <a:xfrm>
            <a:off x="1072377" y="180214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6" name="!!d3"/>
          <p:cNvSpPr/>
          <p:nvPr/>
        </p:nvSpPr>
        <p:spPr>
          <a:xfrm>
            <a:off x="1574324" y="1823061"/>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7" name="!!d4"/>
          <p:cNvSpPr/>
          <p:nvPr/>
        </p:nvSpPr>
        <p:spPr>
          <a:xfrm>
            <a:off x="1365180" y="142568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8" name="!!d5"/>
          <p:cNvSpPr/>
          <p:nvPr/>
        </p:nvSpPr>
        <p:spPr>
          <a:xfrm>
            <a:off x="1699811" y="3684448"/>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9" name="!!ball"/>
          <p:cNvSpPr/>
          <p:nvPr/>
        </p:nvSpPr>
        <p:spPr>
          <a:xfrm>
            <a:off x="1402826" y="1011579"/>
            <a:ext cx="50195" cy="50195"/>
          </a:xfrm>
          <a:prstGeom prst="ellipse">
            <a:avLst/>
          </a:prstGeom>
          <a:solidFill>
            <a:srgbClr val="D9641E"/>
          </a:solidFill>
          <a:ln w="9525">
            <a:solidFill>
              <a:srgbClr val="B04E12"/>
            </a:solidFill>
            <a:prstDash val="solid"/>
          </a:ln>
        </p:spPr>
      </p:sp>
      <p:sp>
        <p:nvSpPr>
          <p:cNvPr id="40"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Toda presión tiene la misma debilidad: para trampear adelante debe mandar cuerpos adelante. El Home Run castiga esa avaricia — vende la salida corta, y luego lanza una cuerda plana por encima de toda la presión a un velocista detrás de ella. Complétalo una vez temprano y la presión juega suave el resto de la noche. Esa es la verdadera victoria.</a:t>
            </a:r>
            <a:endParaRPr lang="en-US" sz="950" dirty="0"/>
          </a:p>
        </p:txBody>
      </p:sp>
      <p:sp>
        <p:nvSpPr>
          <p:cNvPr id="41" name="notebox-190"/>
          <p:cNvSpPr/>
          <p:nvPr/>
        </p:nvSpPr>
        <p:spPr>
          <a:xfrm>
            <a:off x="2868687" y="2606040"/>
            <a:ext cx="5863833" cy="1143000"/>
          </a:xfrm>
          <a:prstGeom prst="roundRect">
            <a:avLst>
              <a:gd name="adj" fmla="val 4800"/>
            </a:avLst>
          </a:prstGeom>
          <a:solidFill>
            <a:srgbClr val="E3EDF2"/>
          </a:solidFill>
          <a:ln/>
        </p:spPr>
      </p:sp>
      <p:sp>
        <p:nvSpPr>
          <p:cNvPr id="42" name="notelbl-190"/>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43" name="note-190"/>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Ambos interceptores muerden arriba — AHORA 3 gira y sale disparado, mientras 5 arrastra al guardián fuera del medio.</a:t>
            </a:r>
            <a:endParaRPr lang="en-US" sz="1050" dirty="0"/>
          </a:p>
        </p:txBody>
      </p:sp>
      <p:sp>
        <p:nvSpPr>
          <p:cNvPr id="4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91.xml><?xml version="1.0" encoding="utf-8"?>
<p:sld xmlns:a="http://schemas.openxmlformats.org/drawingml/2006/main" xmlns:r="http://schemas.openxmlformats.org/officeDocument/2006/relationships" xmlns:p="http://schemas.openxmlformats.org/presentationml/2006/main">
  <p:cSld name="Slide 19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VS PRESIÓN  ·  VS PRESIONES CARGADAS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Home Run — Rompe-Presiones por Arriba</a:t>
            </a:r>
            <a:endParaRPr lang="en-US" sz="2200" dirty="0"/>
          </a:p>
        </p:txBody>
      </p:sp>
      <p:sp>
        <p:nvSpPr>
          <p:cNvPr id="4" name="ph-19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p-191"/>
          <p:cNvSpPr/>
          <p:nvPr/>
        </p:nvSpPr>
        <p:spPr>
          <a:xfrm flipH="1">
            <a:off x="1093292" y="1036677"/>
            <a:ext cx="334631" cy="2877831"/>
          </a:xfrm>
          <a:prstGeom prst="line">
            <a:avLst/>
          </a:prstGeom>
          <a:noFill/>
          <a:ln w="19050">
            <a:solidFill>
              <a:srgbClr val="2E7391"/>
            </a:solidFill>
            <a:prstDash val="dash"/>
            <a:tailEnd type="triangle"/>
          </a:ln>
        </p:spPr>
      </p:sp>
      <p:sp>
        <p:nvSpPr>
          <p:cNvPr id="20" name="!!o1"/>
          <p:cNvSpPr/>
          <p:nvPr/>
        </p:nvSpPr>
        <p:spPr>
          <a:xfrm>
            <a:off x="1181132" y="1668294"/>
            <a:ext cx="133853" cy="133853"/>
          </a:xfrm>
          <a:prstGeom prst="ellipse">
            <a:avLst/>
          </a:prstGeom>
          <a:solidFill>
            <a:srgbClr val="FFFFFF"/>
          </a:solidFill>
          <a:ln w="19050">
            <a:solidFill>
              <a:srgbClr val="14283A"/>
            </a:solidFill>
            <a:prstDash val="solid"/>
          </a:ln>
        </p:spPr>
      </p:sp>
      <p:sp>
        <p:nvSpPr>
          <p:cNvPr id="21" name="!!no1"/>
          <p:cNvSpPr/>
          <p:nvPr/>
        </p:nvSpPr>
        <p:spPr>
          <a:xfrm>
            <a:off x="1181132" y="1668294"/>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2" name="!!o2"/>
          <p:cNvSpPr/>
          <p:nvPr/>
        </p:nvSpPr>
        <p:spPr>
          <a:xfrm>
            <a:off x="1557593" y="1689208"/>
            <a:ext cx="133853" cy="133853"/>
          </a:xfrm>
          <a:prstGeom prst="ellipse">
            <a:avLst/>
          </a:prstGeom>
          <a:solidFill>
            <a:srgbClr val="FFFFFF"/>
          </a:solidFill>
          <a:ln w="19050">
            <a:solidFill>
              <a:srgbClr val="14283A"/>
            </a:solidFill>
            <a:prstDash val="solid"/>
          </a:ln>
        </p:spPr>
      </p:sp>
      <p:sp>
        <p:nvSpPr>
          <p:cNvPr id="23" name="!!no2"/>
          <p:cNvSpPr/>
          <p:nvPr/>
        </p:nvSpPr>
        <p:spPr>
          <a:xfrm>
            <a:off x="1557593" y="1689208"/>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4" name="!!o3"/>
          <p:cNvSpPr/>
          <p:nvPr/>
        </p:nvSpPr>
        <p:spPr>
          <a:xfrm>
            <a:off x="971988" y="3885227"/>
            <a:ext cx="133853" cy="133853"/>
          </a:xfrm>
          <a:prstGeom prst="ellipse">
            <a:avLst/>
          </a:prstGeom>
          <a:solidFill>
            <a:srgbClr val="FFFFFF"/>
          </a:solidFill>
          <a:ln w="19050">
            <a:solidFill>
              <a:srgbClr val="14283A"/>
            </a:solidFill>
            <a:prstDash val="solid"/>
          </a:ln>
        </p:spPr>
      </p:sp>
      <p:sp>
        <p:nvSpPr>
          <p:cNvPr id="25" name="!!no3"/>
          <p:cNvSpPr/>
          <p:nvPr/>
        </p:nvSpPr>
        <p:spPr>
          <a:xfrm>
            <a:off x="971988"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6" name="!!o4"/>
          <p:cNvSpPr/>
          <p:nvPr/>
        </p:nvSpPr>
        <p:spPr>
          <a:xfrm>
            <a:off x="1306619" y="1007396"/>
            <a:ext cx="133853" cy="133853"/>
          </a:xfrm>
          <a:prstGeom prst="ellipse">
            <a:avLst/>
          </a:prstGeom>
          <a:solidFill>
            <a:srgbClr val="FFFFFF"/>
          </a:solidFill>
          <a:ln w="19050">
            <a:solidFill>
              <a:srgbClr val="14283A"/>
            </a:solidFill>
            <a:prstDash val="solid"/>
          </a:ln>
        </p:spPr>
      </p:sp>
      <p:sp>
        <p:nvSpPr>
          <p:cNvPr id="27" name="!!no4"/>
          <p:cNvSpPr/>
          <p:nvPr/>
        </p:nvSpPr>
        <p:spPr>
          <a:xfrm>
            <a:off x="1306619" y="100739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28" name="!!o5"/>
          <p:cNvSpPr/>
          <p:nvPr/>
        </p:nvSpPr>
        <p:spPr>
          <a:xfrm>
            <a:off x="1892224" y="3634254"/>
            <a:ext cx="133853" cy="133853"/>
          </a:xfrm>
          <a:prstGeom prst="ellipse">
            <a:avLst/>
          </a:prstGeom>
          <a:solidFill>
            <a:srgbClr val="FFFFFF"/>
          </a:solidFill>
          <a:ln w="19050">
            <a:solidFill>
              <a:srgbClr val="14283A"/>
            </a:solidFill>
            <a:prstDash val="solid"/>
          </a:ln>
        </p:spPr>
      </p:sp>
      <p:sp>
        <p:nvSpPr>
          <p:cNvPr id="29" name="!!no5"/>
          <p:cNvSpPr/>
          <p:nvPr/>
        </p:nvSpPr>
        <p:spPr>
          <a:xfrm>
            <a:off x="1892224" y="3634254"/>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0" name="!!d1"/>
          <p:cNvSpPr/>
          <p:nvPr/>
        </p:nvSpPr>
        <p:spPr>
          <a:xfrm>
            <a:off x="1281522" y="297335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1" name="!!d2"/>
          <p:cNvSpPr/>
          <p:nvPr/>
        </p:nvSpPr>
        <p:spPr>
          <a:xfrm>
            <a:off x="1072377" y="180214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2" name="!!d3"/>
          <p:cNvSpPr/>
          <p:nvPr/>
        </p:nvSpPr>
        <p:spPr>
          <a:xfrm>
            <a:off x="1574324" y="1823061"/>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3" name="!!d4"/>
          <p:cNvSpPr/>
          <p:nvPr/>
        </p:nvSpPr>
        <p:spPr>
          <a:xfrm>
            <a:off x="1365180" y="142568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4" name="!!d5"/>
          <p:cNvSpPr/>
          <p:nvPr/>
        </p:nvSpPr>
        <p:spPr>
          <a:xfrm>
            <a:off x="1699811" y="3684448"/>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5" name="!!ball"/>
          <p:cNvSpPr/>
          <p:nvPr/>
        </p:nvSpPr>
        <p:spPr>
          <a:xfrm>
            <a:off x="1068194" y="3889410"/>
            <a:ext cx="50195" cy="50195"/>
          </a:xfrm>
          <a:prstGeom prst="ellipse">
            <a:avLst/>
          </a:prstGeom>
          <a:solidFill>
            <a:srgbClr val="D9641E"/>
          </a:solidFill>
          <a:ln w="9525">
            <a:solidFill>
              <a:srgbClr val="B04E12"/>
            </a:solidFill>
            <a:prstDash val="solid"/>
          </a:ln>
        </p:spPr>
      </p:sp>
      <p:sp>
        <p:nvSpPr>
          <p:cNvPr id="36"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Toda presión tiene la misma debilidad: para trampear adelante debe mandar cuerpos adelante. El Home Run castiga esa avaricia — vende la salida corta, y luego lanza una cuerda plana por encima de toda la presión a un velocista detrás de ella. Complétalo una vez temprano y la presión juega suave el resto de la noche. Esa es la verdadera victoria.</a:t>
            </a:r>
            <a:endParaRPr lang="en-US" sz="950" dirty="0"/>
          </a:p>
        </p:txBody>
      </p:sp>
      <p:sp>
        <p:nvSpPr>
          <p:cNvPr id="37" name="notebox-191"/>
          <p:cNvSpPr/>
          <p:nvPr/>
        </p:nvSpPr>
        <p:spPr>
          <a:xfrm>
            <a:off x="2868687" y="2606040"/>
            <a:ext cx="5863833" cy="1143000"/>
          </a:xfrm>
          <a:prstGeom prst="roundRect">
            <a:avLst>
              <a:gd name="adj" fmla="val 4800"/>
            </a:avLst>
          </a:prstGeom>
          <a:solidFill>
            <a:srgbClr val="E3EDF2"/>
          </a:solidFill>
          <a:ln/>
        </p:spPr>
      </p:sp>
      <p:sp>
        <p:nvSpPr>
          <p:cNvPr id="38" name="notelbl-191"/>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9" name="note-191"/>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La bola de home run: una cuerda plana por encima de toda la presión. Por esto el sacador es nuestro mejor pasador.</a:t>
            </a:r>
            <a:endParaRPr lang="en-US" sz="1050" dirty="0"/>
          </a:p>
        </p:txBody>
      </p:sp>
      <p:sp>
        <p:nvSpPr>
          <p:cNvPr id="4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92.xml><?xml version="1.0" encoding="utf-8"?>
<p:sld xmlns:a="http://schemas.openxmlformats.org/drawingml/2006/main" xmlns:r="http://schemas.openxmlformats.org/officeDocument/2006/relationships" xmlns:p="http://schemas.openxmlformats.org/presentationml/2006/main">
  <p:cSld name="Slide 19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VS PRESIÓN  ·  VS PRESIONES CARGADAS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Home Run — Rompe-Presiones por Arriba</a:t>
            </a:r>
            <a:endParaRPr lang="en-US" sz="2200" dirty="0"/>
          </a:p>
        </p:txBody>
      </p:sp>
      <p:sp>
        <p:nvSpPr>
          <p:cNvPr id="4" name="ph-19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192-0"/>
          <p:cNvSpPr/>
          <p:nvPr/>
        </p:nvSpPr>
        <p:spPr>
          <a:xfrm>
            <a:off x="1038914" y="3952154"/>
            <a:ext cx="209145" cy="460118"/>
          </a:xfrm>
          <a:prstGeom prst="line">
            <a:avLst/>
          </a:prstGeom>
          <a:noFill/>
          <a:ln w="19050">
            <a:solidFill>
              <a:srgbClr val="14283A"/>
            </a:solidFill>
            <a:prstDash val="sysDot"/>
            <a:tailEnd type="triangle"/>
          </a:ln>
        </p:spPr>
      </p:sp>
      <p:sp>
        <p:nvSpPr>
          <p:cNvPr id="20" name="tr-192-1"/>
          <p:cNvSpPr/>
          <p:nvPr/>
        </p:nvSpPr>
        <p:spPr>
          <a:xfrm flipH="1">
            <a:off x="1666348" y="3701180"/>
            <a:ext cx="292803" cy="794750"/>
          </a:xfrm>
          <a:prstGeom prst="line">
            <a:avLst/>
          </a:prstGeom>
          <a:noFill/>
          <a:ln w="19050">
            <a:solidFill>
              <a:srgbClr val="14283A"/>
            </a:solidFill>
            <a:prstDash val="solid"/>
            <a:tailEnd type="triangle"/>
          </a:ln>
        </p:spPr>
      </p:sp>
      <p:sp>
        <p:nvSpPr>
          <p:cNvPr id="21" name="trp-192"/>
          <p:cNvSpPr/>
          <p:nvPr/>
        </p:nvSpPr>
        <p:spPr>
          <a:xfrm>
            <a:off x="1302436" y="4374626"/>
            <a:ext cx="418289" cy="83658"/>
          </a:xfrm>
          <a:prstGeom prst="line">
            <a:avLst/>
          </a:prstGeom>
          <a:noFill/>
          <a:ln w="19050">
            <a:solidFill>
              <a:srgbClr val="2E7391"/>
            </a:solidFill>
            <a:prstDash val="dash"/>
            <a:tailEnd type="triangle"/>
          </a:ln>
        </p:spPr>
      </p:sp>
      <p:sp>
        <p:nvSpPr>
          <p:cNvPr id="22" name="!!o1"/>
          <p:cNvSpPr/>
          <p:nvPr/>
        </p:nvSpPr>
        <p:spPr>
          <a:xfrm>
            <a:off x="1181132" y="1668294"/>
            <a:ext cx="133853" cy="133853"/>
          </a:xfrm>
          <a:prstGeom prst="ellipse">
            <a:avLst/>
          </a:prstGeom>
          <a:solidFill>
            <a:srgbClr val="FFFFFF"/>
          </a:solidFill>
          <a:ln w="19050">
            <a:solidFill>
              <a:srgbClr val="14283A"/>
            </a:solidFill>
            <a:prstDash val="solid"/>
          </a:ln>
        </p:spPr>
      </p:sp>
      <p:sp>
        <p:nvSpPr>
          <p:cNvPr id="23" name="!!no1"/>
          <p:cNvSpPr/>
          <p:nvPr/>
        </p:nvSpPr>
        <p:spPr>
          <a:xfrm>
            <a:off x="1181132" y="1668294"/>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4" name="!!o2"/>
          <p:cNvSpPr/>
          <p:nvPr/>
        </p:nvSpPr>
        <p:spPr>
          <a:xfrm>
            <a:off x="1557593" y="1689208"/>
            <a:ext cx="133853" cy="133853"/>
          </a:xfrm>
          <a:prstGeom prst="ellipse">
            <a:avLst/>
          </a:prstGeom>
          <a:solidFill>
            <a:srgbClr val="FFFFFF"/>
          </a:solidFill>
          <a:ln w="19050">
            <a:solidFill>
              <a:srgbClr val="14283A"/>
            </a:solidFill>
            <a:prstDash val="solid"/>
          </a:ln>
        </p:spPr>
      </p:sp>
      <p:sp>
        <p:nvSpPr>
          <p:cNvPr id="25" name="!!no2"/>
          <p:cNvSpPr/>
          <p:nvPr/>
        </p:nvSpPr>
        <p:spPr>
          <a:xfrm>
            <a:off x="1557593" y="1689208"/>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6" name="!!o3"/>
          <p:cNvSpPr/>
          <p:nvPr/>
        </p:nvSpPr>
        <p:spPr>
          <a:xfrm>
            <a:off x="1181132" y="4345346"/>
            <a:ext cx="133853" cy="133853"/>
          </a:xfrm>
          <a:prstGeom prst="ellipse">
            <a:avLst/>
          </a:prstGeom>
          <a:solidFill>
            <a:srgbClr val="FFFFFF"/>
          </a:solidFill>
          <a:ln w="19050">
            <a:solidFill>
              <a:srgbClr val="14283A"/>
            </a:solidFill>
            <a:prstDash val="solid"/>
          </a:ln>
        </p:spPr>
      </p:sp>
      <p:sp>
        <p:nvSpPr>
          <p:cNvPr id="27" name="!!no3"/>
          <p:cNvSpPr/>
          <p:nvPr/>
        </p:nvSpPr>
        <p:spPr>
          <a:xfrm>
            <a:off x="1181132" y="434534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8" name="!!o4"/>
          <p:cNvSpPr/>
          <p:nvPr/>
        </p:nvSpPr>
        <p:spPr>
          <a:xfrm>
            <a:off x="1306619" y="1007396"/>
            <a:ext cx="133853" cy="133853"/>
          </a:xfrm>
          <a:prstGeom prst="ellipse">
            <a:avLst/>
          </a:prstGeom>
          <a:solidFill>
            <a:srgbClr val="FFFFFF"/>
          </a:solidFill>
          <a:ln w="19050">
            <a:solidFill>
              <a:srgbClr val="14283A"/>
            </a:solidFill>
            <a:prstDash val="solid"/>
          </a:ln>
        </p:spPr>
      </p:sp>
      <p:sp>
        <p:nvSpPr>
          <p:cNvPr id="29" name="!!no4"/>
          <p:cNvSpPr/>
          <p:nvPr/>
        </p:nvSpPr>
        <p:spPr>
          <a:xfrm>
            <a:off x="1306619" y="100739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0" name="!!o5"/>
          <p:cNvSpPr/>
          <p:nvPr/>
        </p:nvSpPr>
        <p:spPr>
          <a:xfrm>
            <a:off x="1599422" y="4429003"/>
            <a:ext cx="133853" cy="133853"/>
          </a:xfrm>
          <a:prstGeom prst="ellipse">
            <a:avLst/>
          </a:prstGeom>
          <a:solidFill>
            <a:srgbClr val="FFFFFF"/>
          </a:solidFill>
          <a:ln w="19050">
            <a:solidFill>
              <a:srgbClr val="14283A"/>
            </a:solidFill>
            <a:prstDash val="solid"/>
          </a:ln>
        </p:spPr>
      </p:sp>
      <p:sp>
        <p:nvSpPr>
          <p:cNvPr id="31" name="!!no5"/>
          <p:cNvSpPr/>
          <p:nvPr/>
        </p:nvSpPr>
        <p:spPr>
          <a:xfrm>
            <a:off x="1599422" y="4429003"/>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2" name="!!d1"/>
          <p:cNvSpPr/>
          <p:nvPr/>
        </p:nvSpPr>
        <p:spPr>
          <a:xfrm>
            <a:off x="1281522" y="297335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3" name="!!d2"/>
          <p:cNvSpPr/>
          <p:nvPr/>
        </p:nvSpPr>
        <p:spPr>
          <a:xfrm>
            <a:off x="1072377" y="180214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4" name="!!d3"/>
          <p:cNvSpPr/>
          <p:nvPr/>
        </p:nvSpPr>
        <p:spPr>
          <a:xfrm>
            <a:off x="1574324" y="1823061"/>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5" name="!!d4"/>
          <p:cNvSpPr/>
          <p:nvPr/>
        </p:nvSpPr>
        <p:spPr>
          <a:xfrm>
            <a:off x="1365180" y="142568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6" name="!!d5"/>
          <p:cNvSpPr/>
          <p:nvPr/>
        </p:nvSpPr>
        <p:spPr>
          <a:xfrm>
            <a:off x="1699811" y="3684448"/>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7" name="!!ball"/>
          <p:cNvSpPr/>
          <p:nvPr/>
        </p:nvSpPr>
        <p:spPr>
          <a:xfrm>
            <a:off x="1695628" y="4433186"/>
            <a:ext cx="50195" cy="50195"/>
          </a:xfrm>
          <a:prstGeom prst="ellipse">
            <a:avLst/>
          </a:prstGeom>
          <a:solidFill>
            <a:srgbClr val="D9641E"/>
          </a:solidFill>
          <a:ln w="9525">
            <a:solidFill>
              <a:srgbClr val="B04E12"/>
            </a:solidFill>
            <a:prstDash val="solid"/>
          </a:ln>
        </p:spPr>
      </p:sp>
      <p:sp>
        <p:nvSpPr>
          <p:cNvPr id="38"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Toda presión tiene la misma debilidad: para trampear adelante debe mandar cuerpos adelante. El Home Run castiga esa avaricia — vende la salida corta, y luego lanza una cuerda plana por encima de toda la presión a un velocista detrás de ella. Complétalo una vez temprano y la presión juega suave el resto de la noche. Esa es la verdadera victoria.</a:t>
            </a:r>
            <a:endParaRPr lang="en-US" sz="950" dirty="0"/>
          </a:p>
        </p:txBody>
      </p:sp>
      <p:sp>
        <p:nvSpPr>
          <p:cNvPr id="39" name="notebox-192"/>
          <p:cNvSpPr/>
          <p:nvPr/>
        </p:nvSpPr>
        <p:spPr>
          <a:xfrm>
            <a:off x="2868687" y="2606040"/>
            <a:ext cx="5863833" cy="1143000"/>
          </a:xfrm>
          <a:prstGeom prst="roundRect">
            <a:avLst>
              <a:gd name="adj" fmla="val 4800"/>
            </a:avLst>
          </a:prstGeom>
          <a:solidFill>
            <a:srgbClr val="E3EDF2"/>
          </a:solidFill>
          <a:ln/>
        </p:spPr>
      </p:sp>
      <p:sp>
        <p:nvSpPr>
          <p:cNvPr id="40" name="notelbl-192"/>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41" name="note-192"/>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Cae en 2 contra 1 — termina los números. Complétalo una vez y la presión afloja toda la noche; cada pase corto se vuelve más fácil.</a:t>
            </a:r>
            <a:endParaRPr lang="en-US" sz="1050" dirty="0"/>
          </a:p>
        </p:txBody>
      </p:sp>
      <p:sp>
        <p:nvSpPr>
          <p:cNvPr id="42" name="kp-192"/>
          <p:cNvSpPr/>
          <p:nvPr/>
        </p:nvSpPr>
        <p:spPr>
          <a:xfrm>
            <a:off x="2868687" y="3913632"/>
            <a:ext cx="5863833"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43" name="kpl-192"/>
          <p:cNvSpPr/>
          <p:nvPr/>
        </p:nvSpPr>
        <p:spPr>
          <a:xfrm>
            <a:off x="2914407" y="4160520"/>
            <a:ext cx="5772393"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sacador es tu mejor PASADOR, nunca el más alto — este es un tiro de mariscal de campo.</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Vende la salida corta con honestidad: el cruce de los guardias debe parecer la entrada real.</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velocista arranca en el instante en que ambos interceptores muerden arriba — un paso tarde es balón dividido, un paso antes es caminata.</a:t>
            </a:r>
            <a:endParaRPr lang="en-US" sz="850" dirty="0"/>
          </a:p>
        </p:txBody>
      </p:sp>
      <p:sp>
        <p:nvSpPr>
          <p:cNvPr id="4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93.xml><?xml version="1.0" encoding="utf-8"?>
<p:sld xmlns:a="http://schemas.openxmlformats.org/drawingml/2006/main" xmlns:r="http://schemas.openxmlformats.org/officeDocument/2006/relationships" xmlns:p="http://schemas.openxmlformats.org/presentationml/2006/main">
  <p:cSld name="Slide 19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VS PRESIÓN  ·  VS TRAMPAS 1-3-1 / 2-1-2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Rompe-Trampas — vs Trampas de Media Cancha</a:t>
            </a:r>
            <a:endParaRPr lang="en-US" sz="2200" dirty="0"/>
          </a:p>
        </p:txBody>
      </p:sp>
      <p:sp>
        <p:nvSpPr>
          <p:cNvPr id="4" name="ph-19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3032598" y="3727931"/>
            <a:ext cx="214981" cy="214981"/>
          </a:xfrm>
          <a:prstGeom prst="ellipse">
            <a:avLst/>
          </a:prstGeom>
          <a:solidFill>
            <a:srgbClr val="FFFFFF"/>
          </a:solidFill>
          <a:ln w="19050">
            <a:solidFill>
              <a:srgbClr val="14283A"/>
            </a:solidFill>
            <a:prstDash val="solid"/>
          </a:ln>
        </p:spPr>
      </p:sp>
      <p:sp>
        <p:nvSpPr>
          <p:cNvPr id="14" name="!!no1"/>
          <p:cNvSpPr/>
          <p:nvPr/>
        </p:nvSpPr>
        <p:spPr>
          <a:xfrm>
            <a:off x="3032598"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709636" y="3686588"/>
            <a:ext cx="214981" cy="214981"/>
          </a:xfrm>
          <a:prstGeom prst="ellipse">
            <a:avLst/>
          </a:prstGeom>
          <a:solidFill>
            <a:srgbClr val="FFFFFF"/>
          </a:solidFill>
          <a:ln w="19050">
            <a:solidFill>
              <a:srgbClr val="14283A"/>
            </a:solidFill>
            <a:prstDash val="solid"/>
          </a:ln>
        </p:spPr>
      </p:sp>
      <p:sp>
        <p:nvSpPr>
          <p:cNvPr id="16" name="!!no2"/>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776764" y="2942422"/>
            <a:ext cx="214981" cy="214981"/>
          </a:xfrm>
          <a:prstGeom prst="ellipse">
            <a:avLst/>
          </a:prstGeom>
          <a:solidFill>
            <a:srgbClr val="FFFFFF"/>
          </a:solidFill>
          <a:ln w="19050">
            <a:solidFill>
              <a:srgbClr val="14283A"/>
            </a:solidFill>
            <a:prstDash val="solid"/>
          </a:ln>
        </p:spPr>
      </p:sp>
      <p:sp>
        <p:nvSpPr>
          <p:cNvPr id="18" name="!!no3"/>
          <p:cNvSpPr/>
          <p:nvPr/>
        </p:nvSpPr>
        <p:spPr>
          <a:xfrm>
            <a:off x="3776764" y="294242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2371117" y="2528997"/>
            <a:ext cx="214981" cy="214981"/>
          </a:xfrm>
          <a:prstGeom prst="ellipse">
            <a:avLst/>
          </a:prstGeom>
          <a:solidFill>
            <a:srgbClr val="FFFFFF"/>
          </a:solidFill>
          <a:ln w="19050">
            <a:solidFill>
              <a:srgbClr val="14283A"/>
            </a:solidFill>
            <a:prstDash val="solid"/>
          </a:ln>
        </p:spPr>
      </p:sp>
      <p:sp>
        <p:nvSpPr>
          <p:cNvPr id="20" name="!!no4"/>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1296211" y="1578118"/>
            <a:ext cx="214981" cy="214981"/>
          </a:xfrm>
          <a:prstGeom prst="ellipse">
            <a:avLst/>
          </a:prstGeom>
          <a:solidFill>
            <a:srgbClr val="FFFFFF"/>
          </a:solidFill>
          <a:ln w="19050">
            <a:solidFill>
              <a:srgbClr val="14283A"/>
            </a:solidFill>
            <a:prstDash val="solid"/>
          </a:ln>
        </p:spPr>
      </p:sp>
      <p:sp>
        <p:nvSpPr>
          <p:cNvPr id="22" name="!!no5"/>
          <p:cNvSpPr/>
          <p:nvPr/>
        </p:nvSpPr>
        <p:spPr>
          <a:xfrm>
            <a:off x="1296211" y="15781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2296700" y="355429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1221794"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3371607"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2296700" y="14044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296700" y="223133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3197968" y="3711394"/>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Las trampas de media cancha (1-3-1, 2-1-2) pagan dos defensores para atacar el balón — lo que significa que juegan 3 contra 4 en el resto de la cancha. Nuestra respuesta es espaciado y dos reglas: nunca botes para salir de una trampa, y MEDIO PRIMERO. El flash al nail es la única recepción que ninguna trampa de ala puede cubrir cuando se compromete, y todo lo que hay detrás es ventaja numérica.</a:t>
            </a:r>
            <a:endParaRPr lang="en-US" sz="950" dirty="0"/>
          </a:p>
        </p:txBody>
      </p:sp>
      <p:sp>
        <p:nvSpPr>
          <p:cNvPr id="30" name="notebox-193"/>
          <p:cNvSpPr/>
          <p:nvPr/>
        </p:nvSpPr>
        <p:spPr>
          <a:xfrm>
            <a:off x="4911495" y="2606040"/>
            <a:ext cx="3821025" cy="1143000"/>
          </a:xfrm>
          <a:prstGeom prst="roundRect">
            <a:avLst>
              <a:gd name="adj" fmla="val 4800"/>
            </a:avLst>
          </a:prstGeom>
          <a:solidFill>
            <a:srgbClr val="E3EDF2"/>
          </a:solidFill>
          <a:ln/>
        </p:spPr>
      </p:sp>
      <p:sp>
        <p:nvSpPr>
          <p:cNvPr id="31" name="notelbl-19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2" name="note-19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La respuesta fija cuando una recepción de ala recibe trampa en cancha ofensiva. Las mismas reglas vencen la trampa de ala 1-3-1, la 2-1-2 y las trampas sorpresa saliendo de tiempos fuera.</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name="Slide 19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VS PRESIÓN  ·  VS TRAMPAS 1-3-1 / 2-1-2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Rompe-Trampas — vs Trampas de Media Cancha</a:t>
            </a:r>
            <a:endParaRPr lang="en-US" sz="2200" dirty="0"/>
          </a:p>
        </p:txBody>
      </p:sp>
      <p:sp>
        <p:nvSpPr>
          <p:cNvPr id="4" name="ph-19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94-0"/>
          <p:cNvSpPr/>
          <p:nvPr/>
        </p:nvSpPr>
        <p:spPr>
          <a:xfrm flipV="1">
            <a:off x="2478608" y="3240089"/>
            <a:ext cx="909536" cy="429963"/>
          </a:xfrm>
          <a:prstGeom prst="line">
            <a:avLst/>
          </a:prstGeom>
          <a:noFill/>
          <a:ln w="15875">
            <a:solidFill>
              <a:srgbClr val="A5392E"/>
            </a:solidFill>
            <a:prstDash val="dash"/>
            <a:tailEnd type="triangle"/>
          </a:ln>
        </p:spPr>
      </p:sp>
      <p:sp>
        <p:nvSpPr>
          <p:cNvPr id="14" name="tr-194-1"/>
          <p:cNvSpPr/>
          <p:nvPr/>
        </p:nvSpPr>
        <p:spPr>
          <a:xfrm>
            <a:off x="3553514" y="2801858"/>
            <a:ext cx="330740" cy="165370"/>
          </a:xfrm>
          <a:prstGeom prst="line">
            <a:avLst/>
          </a:prstGeom>
          <a:noFill/>
          <a:ln w="15875">
            <a:solidFill>
              <a:srgbClr val="A5392E"/>
            </a:solidFill>
            <a:prstDash val="dash"/>
            <a:tailEnd type="triangle"/>
          </a:ln>
        </p:spPr>
      </p:sp>
      <p:sp>
        <p:nvSpPr>
          <p:cNvPr id="15" name="tr-194-2"/>
          <p:cNvSpPr/>
          <p:nvPr/>
        </p:nvSpPr>
        <p:spPr>
          <a:xfrm>
            <a:off x="2478608" y="2347090"/>
            <a:ext cx="413426" cy="82685"/>
          </a:xfrm>
          <a:prstGeom prst="line">
            <a:avLst/>
          </a:prstGeom>
          <a:noFill/>
          <a:ln w="15875">
            <a:solidFill>
              <a:srgbClr val="A5392E"/>
            </a:solidFill>
            <a:prstDash val="dash"/>
            <a:tailEnd type="triangle"/>
          </a:ln>
        </p:spPr>
      </p:sp>
      <p:sp>
        <p:nvSpPr>
          <p:cNvPr id="16" name="tr-194-3"/>
          <p:cNvSpPr/>
          <p:nvPr/>
        </p:nvSpPr>
        <p:spPr>
          <a:xfrm>
            <a:off x="2478608" y="1520239"/>
            <a:ext cx="1240277" cy="82685"/>
          </a:xfrm>
          <a:prstGeom prst="line">
            <a:avLst/>
          </a:prstGeom>
          <a:noFill/>
          <a:ln w="15875">
            <a:solidFill>
              <a:srgbClr val="A5392E"/>
            </a:solidFill>
            <a:prstDash val="dash"/>
            <a:tailEnd type="triangle"/>
          </a:ln>
        </p:spPr>
      </p:sp>
      <p:sp>
        <p:nvSpPr>
          <p:cNvPr id="17" name="tr-194-4"/>
          <p:cNvSpPr/>
          <p:nvPr/>
        </p:nvSpPr>
        <p:spPr>
          <a:xfrm>
            <a:off x="1403701" y="2801858"/>
            <a:ext cx="785509" cy="537453"/>
          </a:xfrm>
          <a:prstGeom prst="line">
            <a:avLst/>
          </a:prstGeom>
          <a:noFill/>
          <a:ln w="15875">
            <a:solidFill>
              <a:srgbClr val="A5392E"/>
            </a:solidFill>
            <a:prstDash val="dash"/>
            <a:tailEnd type="triangle"/>
          </a:ln>
        </p:spPr>
      </p:sp>
      <p:sp>
        <p:nvSpPr>
          <p:cNvPr id="18" name="trp-194"/>
          <p:cNvSpPr/>
          <p:nvPr/>
        </p:nvSpPr>
        <p:spPr>
          <a:xfrm flipV="1">
            <a:off x="3247579" y="2975497"/>
            <a:ext cx="744166" cy="785509"/>
          </a:xfrm>
          <a:prstGeom prst="line">
            <a:avLst/>
          </a:prstGeom>
          <a:noFill/>
          <a:ln w="19050">
            <a:solidFill>
              <a:srgbClr val="2E7391"/>
            </a:solidFill>
            <a:prstDash val="dash"/>
            <a:tailEnd type="triangle"/>
          </a:ln>
        </p:spPr>
      </p:sp>
      <p:sp>
        <p:nvSpPr>
          <p:cNvPr id="19" name="!!o1"/>
          <p:cNvSpPr/>
          <p:nvPr/>
        </p:nvSpPr>
        <p:spPr>
          <a:xfrm>
            <a:off x="3032598" y="3727931"/>
            <a:ext cx="214981" cy="214981"/>
          </a:xfrm>
          <a:prstGeom prst="ellipse">
            <a:avLst/>
          </a:prstGeom>
          <a:solidFill>
            <a:srgbClr val="FFFFFF"/>
          </a:solidFill>
          <a:ln w="19050">
            <a:solidFill>
              <a:srgbClr val="14283A"/>
            </a:solidFill>
            <a:prstDash val="solid"/>
          </a:ln>
        </p:spPr>
      </p:sp>
      <p:sp>
        <p:nvSpPr>
          <p:cNvPr id="20" name="!!no1"/>
          <p:cNvSpPr/>
          <p:nvPr/>
        </p:nvSpPr>
        <p:spPr>
          <a:xfrm>
            <a:off x="3032598"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709636" y="3686588"/>
            <a:ext cx="214981" cy="214981"/>
          </a:xfrm>
          <a:prstGeom prst="ellipse">
            <a:avLst/>
          </a:prstGeom>
          <a:solidFill>
            <a:srgbClr val="FFFFFF"/>
          </a:solidFill>
          <a:ln w="19050">
            <a:solidFill>
              <a:srgbClr val="14283A"/>
            </a:solidFill>
            <a:prstDash val="solid"/>
          </a:ln>
        </p:spPr>
      </p:sp>
      <p:sp>
        <p:nvSpPr>
          <p:cNvPr id="22" name="!!no2"/>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76764" y="2942422"/>
            <a:ext cx="214981" cy="214981"/>
          </a:xfrm>
          <a:prstGeom prst="ellipse">
            <a:avLst/>
          </a:prstGeom>
          <a:solidFill>
            <a:srgbClr val="FFFFFF"/>
          </a:solidFill>
          <a:ln w="19050">
            <a:solidFill>
              <a:srgbClr val="14283A"/>
            </a:solidFill>
            <a:prstDash val="solid"/>
          </a:ln>
        </p:spPr>
      </p:sp>
      <p:sp>
        <p:nvSpPr>
          <p:cNvPr id="24" name="!!no3"/>
          <p:cNvSpPr/>
          <p:nvPr/>
        </p:nvSpPr>
        <p:spPr>
          <a:xfrm>
            <a:off x="3776764" y="294242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2371117" y="2528997"/>
            <a:ext cx="214981" cy="214981"/>
          </a:xfrm>
          <a:prstGeom prst="ellipse">
            <a:avLst/>
          </a:prstGeom>
          <a:solidFill>
            <a:srgbClr val="FFFFFF"/>
          </a:solidFill>
          <a:ln w="19050">
            <a:solidFill>
              <a:srgbClr val="14283A"/>
            </a:solidFill>
            <a:prstDash val="solid"/>
          </a:ln>
        </p:spPr>
      </p:sp>
      <p:sp>
        <p:nvSpPr>
          <p:cNvPr id="26" name="!!no4"/>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1296211" y="1578118"/>
            <a:ext cx="214981" cy="214981"/>
          </a:xfrm>
          <a:prstGeom prst="ellipse">
            <a:avLst/>
          </a:prstGeom>
          <a:solidFill>
            <a:srgbClr val="FFFFFF"/>
          </a:solidFill>
          <a:ln w="19050">
            <a:solidFill>
              <a:srgbClr val="14283A"/>
            </a:solidFill>
            <a:prstDash val="solid"/>
          </a:ln>
        </p:spPr>
      </p:sp>
      <p:sp>
        <p:nvSpPr>
          <p:cNvPr id="28" name="!!no5"/>
          <p:cNvSpPr/>
          <p:nvPr/>
        </p:nvSpPr>
        <p:spPr>
          <a:xfrm>
            <a:off x="1296211" y="15781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3206237"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2007303"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3702347"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3536977" y="148716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710126" y="2314016"/>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3942134" y="2925885"/>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Las trampas de media cancha (1-3-1, 2-1-2) pagan dos defensores para atacar el balón — lo que significa que juegan 3 contra 4 en el resto de la cancha. Nuestra respuesta es espaciado y dos reglas: nunca botes para salir de una trampa, y MEDIO PRIMERO. El flash al nail es la única recepción que ninguna trampa de ala puede cubrir cuando se compromete, y todo lo que hay detrás es ventaja numérica.</a:t>
            </a:r>
            <a:endParaRPr lang="en-US" sz="950" dirty="0"/>
          </a:p>
        </p:txBody>
      </p:sp>
      <p:sp>
        <p:nvSpPr>
          <p:cNvPr id="36" name="notebox-194"/>
          <p:cNvSpPr/>
          <p:nvPr/>
        </p:nvSpPr>
        <p:spPr>
          <a:xfrm>
            <a:off x="4911495" y="2606040"/>
            <a:ext cx="3821025" cy="1143000"/>
          </a:xfrm>
          <a:prstGeom prst="roundRect">
            <a:avLst>
              <a:gd name="adj" fmla="val 4800"/>
            </a:avLst>
          </a:prstGeom>
          <a:solidFill>
            <a:srgbClr val="E3EDF2"/>
          </a:solidFill>
          <a:ln/>
        </p:spPr>
      </p:sp>
      <p:sp>
        <p:nvSpPr>
          <p:cNvPr id="37" name="notelbl-19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8" name="note-19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La trampa salta con la recepción de ala — esperado. Nuestra respuesta es espaciado, no bote: nadie deja su lugar para “ayudar” al balón.</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95.xml><?xml version="1.0" encoding="utf-8"?>
<p:sld xmlns:a="http://schemas.openxmlformats.org/drawingml/2006/main" xmlns:r="http://schemas.openxmlformats.org/officeDocument/2006/relationships" xmlns:p="http://schemas.openxmlformats.org/presentationml/2006/main">
  <p:cSld name="Slide 19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VS PRESIÓN  ·  VS TRAMPAS 1-3-1 / 2-1-2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Rompe-Trampas — vs Trampas de Media Cancha</a:t>
            </a:r>
            <a:endParaRPr lang="en-US" sz="2200" dirty="0"/>
          </a:p>
        </p:txBody>
      </p:sp>
      <p:sp>
        <p:nvSpPr>
          <p:cNvPr id="4" name="ph-19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95-0"/>
          <p:cNvSpPr/>
          <p:nvPr/>
        </p:nvSpPr>
        <p:spPr>
          <a:xfrm>
            <a:off x="2478608" y="2636488"/>
            <a:ext cx="496111" cy="124028"/>
          </a:xfrm>
          <a:prstGeom prst="line">
            <a:avLst/>
          </a:prstGeom>
          <a:noFill/>
          <a:ln w="19050">
            <a:solidFill>
              <a:srgbClr val="14283A"/>
            </a:solidFill>
            <a:prstDash val="solid"/>
            <a:tailEnd type="triangle"/>
          </a:ln>
        </p:spPr>
      </p:sp>
      <p:sp>
        <p:nvSpPr>
          <p:cNvPr id="14" name="trp-195"/>
          <p:cNvSpPr/>
          <p:nvPr/>
        </p:nvSpPr>
        <p:spPr>
          <a:xfrm flipH="1" flipV="1">
            <a:off x="3082209" y="2686099"/>
            <a:ext cx="909536" cy="289398"/>
          </a:xfrm>
          <a:prstGeom prst="line">
            <a:avLst/>
          </a:prstGeom>
          <a:noFill/>
          <a:ln w="19050">
            <a:solidFill>
              <a:srgbClr val="2E7391"/>
            </a:solidFill>
            <a:prstDash val="dash"/>
            <a:tailEnd type="triangle"/>
          </a:ln>
        </p:spPr>
      </p:sp>
      <p:sp>
        <p:nvSpPr>
          <p:cNvPr id="15" name="!!o1"/>
          <p:cNvSpPr/>
          <p:nvPr/>
        </p:nvSpPr>
        <p:spPr>
          <a:xfrm>
            <a:off x="3032598" y="3727931"/>
            <a:ext cx="214981" cy="214981"/>
          </a:xfrm>
          <a:prstGeom prst="ellipse">
            <a:avLst/>
          </a:prstGeom>
          <a:solidFill>
            <a:srgbClr val="FFFFFF"/>
          </a:solidFill>
          <a:ln w="19050">
            <a:solidFill>
              <a:srgbClr val="14283A"/>
            </a:solidFill>
            <a:prstDash val="solid"/>
          </a:ln>
        </p:spPr>
      </p:sp>
      <p:sp>
        <p:nvSpPr>
          <p:cNvPr id="16" name="!!no1"/>
          <p:cNvSpPr/>
          <p:nvPr/>
        </p:nvSpPr>
        <p:spPr>
          <a:xfrm>
            <a:off x="3032598"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1709636" y="3686588"/>
            <a:ext cx="214981" cy="214981"/>
          </a:xfrm>
          <a:prstGeom prst="ellipse">
            <a:avLst/>
          </a:prstGeom>
          <a:solidFill>
            <a:srgbClr val="FFFFFF"/>
          </a:solidFill>
          <a:ln w="19050">
            <a:solidFill>
              <a:srgbClr val="14283A"/>
            </a:solidFill>
            <a:prstDash val="solid"/>
          </a:ln>
        </p:spPr>
      </p:sp>
      <p:sp>
        <p:nvSpPr>
          <p:cNvPr id="18" name="!!no2"/>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3776764" y="2942422"/>
            <a:ext cx="214981" cy="214981"/>
          </a:xfrm>
          <a:prstGeom prst="ellipse">
            <a:avLst/>
          </a:prstGeom>
          <a:solidFill>
            <a:srgbClr val="FFFFFF"/>
          </a:solidFill>
          <a:ln w="19050">
            <a:solidFill>
              <a:srgbClr val="14283A"/>
            </a:solidFill>
            <a:prstDash val="solid"/>
          </a:ln>
        </p:spPr>
      </p:sp>
      <p:sp>
        <p:nvSpPr>
          <p:cNvPr id="20" name="!!no3"/>
          <p:cNvSpPr/>
          <p:nvPr/>
        </p:nvSpPr>
        <p:spPr>
          <a:xfrm>
            <a:off x="3776764" y="294242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2867228" y="2653025"/>
            <a:ext cx="214981" cy="214981"/>
          </a:xfrm>
          <a:prstGeom prst="ellipse">
            <a:avLst/>
          </a:prstGeom>
          <a:solidFill>
            <a:srgbClr val="FFFFFF"/>
          </a:solidFill>
          <a:ln w="19050">
            <a:solidFill>
              <a:srgbClr val="14283A"/>
            </a:solidFill>
            <a:prstDash val="solid"/>
          </a:ln>
        </p:spPr>
      </p:sp>
      <p:sp>
        <p:nvSpPr>
          <p:cNvPr id="22" name="!!no4"/>
          <p:cNvSpPr/>
          <p:nvPr/>
        </p:nvSpPr>
        <p:spPr>
          <a:xfrm>
            <a:off x="2867228" y="265302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1296211" y="1578118"/>
            <a:ext cx="214981" cy="214981"/>
          </a:xfrm>
          <a:prstGeom prst="ellipse">
            <a:avLst/>
          </a:prstGeom>
          <a:solidFill>
            <a:srgbClr val="FFFFFF"/>
          </a:solidFill>
          <a:ln w="19050">
            <a:solidFill>
              <a:srgbClr val="14283A"/>
            </a:solidFill>
            <a:prstDash val="solid"/>
          </a:ln>
        </p:spPr>
      </p:sp>
      <p:sp>
        <p:nvSpPr>
          <p:cNvPr id="24" name="!!no5"/>
          <p:cNvSpPr/>
          <p:nvPr/>
        </p:nvSpPr>
        <p:spPr>
          <a:xfrm>
            <a:off x="1296211" y="15781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d1"/>
          <p:cNvSpPr/>
          <p:nvPr/>
        </p:nvSpPr>
        <p:spPr>
          <a:xfrm>
            <a:off x="3206237"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6" name="!!d2"/>
          <p:cNvSpPr/>
          <p:nvPr/>
        </p:nvSpPr>
        <p:spPr>
          <a:xfrm>
            <a:off x="2007303"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7" name="!!d3"/>
          <p:cNvSpPr/>
          <p:nvPr/>
        </p:nvSpPr>
        <p:spPr>
          <a:xfrm>
            <a:off x="3702347"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8" name="!!d4"/>
          <p:cNvSpPr/>
          <p:nvPr/>
        </p:nvSpPr>
        <p:spPr>
          <a:xfrm>
            <a:off x="3536977" y="148716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9" name="!!d5"/>
          <p:cNvSpPr/>
          <p:nvPr/>
        </p:nvSpPr>
        <p:spPr>
          <a:xfrm>
            <a:off x="2710126" y="2314016"/>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0" name="!!ball"/>
          <p:cNvSpPr/>
          <p:nvPr/>
        </p:nvSpPr>
        <p:spPr>
          <a:xfrm>
            <a:off x="3032598" y="2636488"/>
            <a:ext cx="99222" cy="99222"/>
          </a:xfrm>
          <a:prstGeom prst="ellipse">
            <a:avLst/>
          </a:prstGeom>
          <a:solidFill>
            <a:srgbClr val="D9641E"/>
          </a:solidFill>
          <a:ln w="9525">
            <a:solidFill>
              <a:srgbClr val="B04E12"/>
            </a:solidFill>
            <a:prstDash val="solid"/>
          </a:ln>
        </p:spPr>
      </p:sp>
      <p:sp>
        <p:nvSpPr>
          <p:cNvPr id="31"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Las trampas de media cancha (1-3-1, 2-1-2) pagan dos defensores para atacar el balón — lo que significa que juegan 3 contra 4 en el resto de la cancha. Nuestra respuesta es espaciado y dos reglas: nunca botes para salir de una trampa, y MEDIO PRIMERO. El flash al nail es la única recepción que ninguna trampa de ala puede cubrir cuando se compromete, y todo lo que hay detrás es ventaja numérica.</a:t>
            </a:r>
            <a:endParaRPr lang="en-US" sz="950" dirty="0"/>
          </a:p>
        </p:txBody>
      </p:sp>
      <p:sp>
        <p:nvSpPr>
          <p:cNvPr id="32" name="notebox-195"/>
          <p:cNvSpPr/>
          <p:nvPr/>
        </p:nvSpPr>
        <p:spPr>
          <a:xfrm>
            <a:off x="4911495" y="2606040"/>
            <a:ext cx="3821025" cy="1143000"/>
          </a:xfrm>
          <a:prstGeom prst="roundRect">
            <a:avLst>
              <a:gd name="adj" fmla="val 4800"/>
            </a:avLst>
          </a:prstGeom>
          <a:solidFill>
            <a:srgbClr val="E3EDF2"/>
          </a:solidFill>
          <a:ln/>
        </p:spPr>
      </p:sp>
      <p:sp>
        <p:nvSpPr>
          <p:cNvPr id="33" name="notelbl-19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4" name="note-19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Regla uno contra toda trampa: MEDIO PRIMERO. 4 se lanza al nail — la única recepción que una trampa de ala no puede cubrir cuando compromete dos al balón.</a:t>
            </a:r>
            <a:endParaRPr lang="en-US" sz="1050" dirty="0"/>
          </a:p>
        </p:txBody>
      </p:sp>
      <p:sp>
        <p:nvSpPr>
          <p:cNvPr id="35"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96.xml><?xml version="1.0" encoding="utf-8"?>
<p:sld xmlns:a="http://schemas.openxmlformats.org/drawingml/2006/main" xmlns:r="http://schemas.openxmlformats.org/officeDocument/2006/relationships" xmlns:p="http://schemas.openxmlformats.org/presentationml/2006/main">
  <p:cSld name="Slide 19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VS PRESIÓN  ·  VS TRAMPAS 1-3-1 / 2-1-2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Rompe-Trampas — vs Trampas de Media Cancha</a:t>
            </a:r>
            <a:endParaRPr lang="en-US" sz="2200" dirty="0"/>
          </a:p>
        </p:txBody>
      </p:sp>
      <p:sp>
        <p:nvSpPr>
          <p:cNvPr id="4" name="ph-19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96-0"/>
          <p:cNvSpPr/>
          <p:nvPr/>
        </p:nvSpPr>
        <p:spPr>
          <a:xfrm>
            <a:off x="1403701" y="1685609"/>
            <a:ext cx="826851" cy="41343"/>
          </a:xfrm>
          <a:prstGeom prst="line">
            <a:avLst/>
          </a:prstGeom>
          <a:noFill/>
          <a:ln w="19050">
            <a:solidFill>
              <a:srgbClr val="14283A"/>
            </a:solidFill>
            <a:prstDash val="solid"/>
            <a:tailEnd type="triangle"/>
          </a:ln>
        </p:spPr>
      </p:sp>
      <p:sp>
        <p:nvSpPr>
          <p:cNvPr id="14" name="tr-196-1"/>
          <p:cNvSpPr/>
          <p:nvPr/>
        </p:nvSpPr>
        <p:spPr>
          <a:xfrm flipV="1">
            <a:off x="1817127" y="3670051"/>
            <a:ext cx="248055" cy="124028"/>
          </a:xfrm>
          <a:prstGeom prst="line">
            <a:avLst/>
          </a:prstGeom>
          <a:noFill/>
          <a:ln w="19050">
            <a:solidFill>
              <a:srgbClr val="14283A"/>
            </a:solidFill>
            <a:prstDash val="solid"/>
            <a:tailEnd type="triangle"/>
          </a:ln>
        </p:spPr>
      </p:sp>
      <p:sp>
        <p:nvSpPr>
          <p:cNvPr id="15" name="tr-196-2"/>
          <p:cNvSpPr/>
          <p:nvPr/>
        </p:nvSpPr>
        <p:spPr>
          <a:xfrm flipH="1" flipV="1">
            <a:off x="2519950" y="2016349"/>
            <a:ext cx="372083" cy="413426"/>
          </a:xfrm>
          <a:prstGeom prst="line">
            <a:avLst/>
          </a:prstGeom>
          <a:noFill/>
          <a:ln w="15875">
            <a:solidFill>
              <a:srgbClr val="A5392E"/>
            </a:solidFill>
            <a:prstDash val="dash"/>
            <a:tailEnd type="triangle"/>
          </a:ln>
        </p:spPr>
      </p:sp>
      <p:sp>
        <p:nvSpPr>
          <p:cNvPr id="16" name="trp-196"/>
          <p:cNvSpPr/>
          <p:nvPr/>
        </p:nvSpPr>
        <p:spPr>
          <a:xfrm flipH="1" flipV="1">
            <a:off x="2338043" y="1652535"/>
            <a:ext cx="744166" cy="1033564"/>
          </a:xfrm>
          <a:prstGeom prst="line">
            <a:avLst/>
          </a:prstGeom>
          <a:noFill/>
          <a:ln w="19050">
            <a:solidFill>
              <a:srgbClr val="2E7391"/>
            </a:solidFill>
            <a:prstDash val="dash"/>
            <a:tailEnd type="triangle"/>
          </a:ln>
        </p:spPr>
      </p:sp>
      <p:sp>
        <p:nvSpPr>
          <p:cNvPr id="17" name="!!o1"/>
          <p:cNvSpPr/>
          <p:nvPr/>
        </p:nvSpPr>
        <p:spPr>
          <a:xfrm>
            <a:off x="3032598" y="3727931"/>
            <a:ext cx="214981" cy="214981"/>
          </a:xfrm>
          <a:prstGeom prst="ellipse">
            <a:avLst/>
          </a:prstGeom>
          <a:solidFill>
            <a:srgbClr val="FFFFFF"/>
          </a:solidFill>
          <a:ln w="19050">
            <a:solidFill>
              <a:srgbClr val="14283A"/>
            </a:solidFill>
            <a:prstDash val="solid"/>
          </a:ln>
        </p:spPr>
      </p:sp>
      <p:sp>
        <p:nvSpPr>
          <p:cNvPr id="18" name="!!no1"/>
          <p:cNvSpPr/>
          <p:nvPr/>
        </p:nvSpPr>
        <p:spPr>
          <a:xfrm>
            <a:off x="3032598"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1957691" y="3562561"/>
            <a:ext cx="214981" cy="214981"/>
          </a:xfrm>
          <a:prstGeom prst="ellipse">
            <a:avLst/>
          </a:prstGeom>
          <a:solidFill>
            <a:srgbClr val="FFFFFF"/>
          </a:solidFill>
          <a:ln w="19050">
            <a:solidFill>
              <a:srgbClr val="14283A"/>
            </a:solidFill>
            <a:prstDash val="solid"/>
          </a:ln>
        </p:spPr>
      </p:sp>
      <p:sp>
        <p:nvSpPr>
          <p:cNvPr id="20" name="!!no2"/>
          <p:cNvSpPr/>
          <p:nvPr/>
        </p:nvSpPr>
        <p:spPr>
          <a:xfrm>
            <a:off x="1957691" y="35625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3776764" y="2942422"/>
            <a:ext cx="214981" cy="214981"/>
          </a:xfrm>
          <a:prstGeom prst="ellipse">
            <a:avLst/>
          </a:prstGeom>
          <a:solidFill>
            <a:srgbClr val="FFFFFF"/>
          </a:solidFill>
          <a:ln w="19050">
            <a:solidFill>
              <a:srgbClr val="14283A"/>
            </a:solidFill>
            <a:prstDash val="solid"/>
          </a:ln>
        </p:spPr>
      </p:sp>
      <p:sp>
        <p:nvSpPr>
          <p:cNvPr id="22" name="!!no3"/>
          <p:cNvSpPr/>
          <p:nvPr/>
        </p:nvSpPr>
        <p:spPr>
          <a:xfrm>
            <a:off x="3776764" y="294242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2867228" y="2653025"/>
            <a:ext cx="214981" cy="214981"/>
          </a:xfrm>
          <a:prstGeom prst="ellipse">
            <a:avLst/>
          </a:prstGeom>
          <a:solidFill>
            <a:srgbClr val="FFFFFF"/>
          </a:solidFill>
          <a:ln w="19050">
            <a:solidFill>
              <a:srgbClr val="14283A"/>
            </a:solidFill>
            <a:prstDash val="solid"/>
          </a:ln>
        </p:spPr>
      </p:sp>
      <p:sp>
        <p:nvSpPr>
          <p:cNvPr id="24" name="!!no4"/>
          <p:cNvSpPr/>
          <p:nvPr/>
        </p:nvSpPr>
        <p:spPr>
          <a:xfrm>
            <a:off x="2867228" y="265302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123062" y="1619461"/>
            <a:ext cx="214981" cy="214981"/>
          </a:xfrm>
          <a:prstGeom prst="ellipse">
            <a:avLst/>
          </a:prstGeom>
          <a:solidFill>
            <a:srgbClr val="FFFFFF"/>
          </a:solidFill>
          <a:ln w="19050">
            <a:solidFill>
              <a:srgbClr val="14283A"/>
            </a:solidFill>
            <a:prstDash val="solid"/>
          </a:ln>
        </p:spPr>
      </p:sp>
      <p:sp>
        <p:nvSpPr>
          <p:cNvPr id="26" name="!!no5"/>
          <p:cNvSpPr/>
          <p:nvPr/>
        </p:nvSpPr>
        <p:spPr>
          <a:xfrm>
            <a:off x="2123062" y="16194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3206237"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2007303"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3702347"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3536977" y="148716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2338043" y="190059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2288432" y="1602924"/>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Las trampas de media cancha (1-3-1, 2-1-2) pagan dos defensores para atacar el balón — lo que significa que juegan 3 contra 4 en el resto de la cancha. Nuestra respuesta es espaciado y dos reglas: nunca botes para salir de una trampa, y MEDIO PRIMERO. El flash al nail es la única recepción que ninguna trampa de ala puede cubrir cuando se compromete, y todo lo que hay detrás es ventaja numérica.</a:t>
            </a:r>
            <a:endParaRPr lang="en-US" sz="950" dirty="0"/>
          </a:p>
        </p:txBody>
      </p:sp>
      <p:sp>
        <p:nvSpPr>
          <p:cNvPr id="34" name="notebox-196"/>
          <p:cNvSpPr/>
          <p:nvPr/>
        </p:nvSpPr>
        <p:spPr>
          <a:xfrm>
            <a:off x="4911495" y="2606040"/>
            <a:ext cx="3821025" cy="1143000"/>
          </a:xfrm>
          <a:prstGeom prst="roundRect">
            <a:avLst>
              <a:gd name="adj" fmla="val 4800"/>
            </a:avLst>
          </a:prstGeom>
          <a:solidFill>
            <a:srgbClr val="E3EDF2"/>
          </a:solidFill>
          <a:ln/>
        </p:spPr>
      </p:sp>
      <p:sp>
        <p:nvSpPr>
          <p:cNvPr id="35" name="notelbl-19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6" name="note-19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Recibe, encara, cuenta: es 4 contra 3 detrás de la trampa. 5 se clava desde el rincón — aro primero, esquina débil segundo. La trampa pagó dos defensores por nada.</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97.xml><?xml version="1.0" encoding="utf-8"?>
<p:sld xmlns:a="http://schemas.openxmlformats.org/drawingml/2006/main" xmlns:r="http://schemas.openxmlformats.org/officeDocument/2006/relationships" xmlns:p="http://schemas.openxmlformats.org/presentationml/2006/main">
  <p:cSld name="Slide 19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VS PRESIÓN  ·  VS TRAMPAS 1-3-1 / 2-1-2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Rompe-Trampas — vs Trampas de Media Cancha</a:t>
            </a:r>
            <a:endParaRPr lang="en-US" sz="2200" dirty="0"/>
          </a:p>
        </p:txBody>
      </p:sp>
      <p:sp>
        <p:nvSpPr>
          <p:cNvPr id="4" name="ph-19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97-0"/>
          <p:cNvSpPr/>
          <p:nvPr/>
        </p:nvSpPr>
        <p:spPr>
          <a:xfrm flipH="1" flipV="1">
            <a:off x="2478608" y="2636488"/>
            <a:ext cx="496111" cy="124028"/>
          </a:xfrm>
          <a:prstGeom prst="line">
            <a:avLst/>
          </a:prstGeom>
          <a:noFill/>
          <a:ln w="19050">
            <a:solidFill>
              <a:srgbClr val="14283A"/>
            </a:solidFill>
            <a:prstDash val="solid"/>
            <a:tailEnd type="triangle"/>
          </a:ln>
        </p:spPr>
      </p:sp>
      <p:sp>
        <p:nvSpPr>
          <p:cNvPr id="14" name="tr-197-1"/>
          <p:cNvSpPr/>
          <p:nvPr/>
        </p:nvSpPr>
        <p:spPr>
          <a:xfrm flipH="1" flipV="1">
            <a:off x="1403701" y="1685609"/>
            <a:ext cx="826851" cy="41343"/>
          </a:xfrm>
          <a:prstGeom prst="line">
            <a:avLst/>
          </a:prstGeom>
          <a:noFill/>
          <a:ln w="19050">
            <a:solidFill>
              <a:srgbClr val="14283A"/>
            </a:solidFill>
            <a:prstDash val="solid"/>
            <a:tailEnd type="triangle"/>
          </a:ln>
        </p:spPr>
      </p:sp>
      <p:sp>
        <p:nvSpPr>
          <p:cNvPr id="15" name="tr-197-2"/>
          <p:cNvSpPr/>
          <p:nvPr/>
        </p:nvSpPr>
        <p:spPr>
          <a:xfrm flipH="1">
            <a:off x="1817127" y="3670051"/>
            <a:ext cx="248055" cy="124028"/>
          </a:xfrm>
          <a:prstGeom prst="line">
            <a:avLst/>
          </a:prstGeom>
          <a:noFill/>
          <a:ln w="19050">
            <a:solidFill>
              <a:srgbClr val="14283A"/>
            </a:solidFill>
            <a:prstDash val="solid"/>
            <a:tailEnd type="triangle"/>
          </a:ln>
        </p:spPr>
      </p:sp>
      <p:sp>
        <p:nvSpPr>
          <p:cNvPr id="16" name="tr-197-3"/>
          <p:cNvSpPr/>
          <p:nvPr/>
        </p:nvSpPr>
        <p:spPr>
          <a:xfrm flipH="1">
            <a:off x="2478608" y="3240089"/>
            <a:ext cx="909536" cy="429963"/>
          </a:xfrm>
          <a:prstGeom prst="line">
            <a:avLst/>
          </a:prstGeom>
          <a:noFill/>
          <a:ln w="15875">
            <a:solidFill>
              <a:srgbClr val="A5392E"/>
            </a:solidFill>
            <a:prstDash val="dash"/>
            <a:tailEnd type="triangle"/>
          </a:ln>
        </p:spPr>
      </p:sp>
      <p:sp>
        <p:nvSpPr>
          <p:cNvPr id="17" name="tr-197-4"/>
          <p:cNvSpPr/>
          <p:nvPr/>
        </p:nvSpPr>
        <p:spPr>
          <a:xfrm flipH="1" flipV="1">
            <a:off x="3553514" y="2801858"/>
            <a:ext cx="330740" cy="165370"/>
          </a:xfrm>
          <a:prstGeom prst="line">
            <a:avLst/>
          </a:prstGeom>
          <a:noFill/>
          <a:ln w="15875">
            <a:solidFill>
              <a:srgbClr val="A5392E"/>
            </a:solidFill>
            <a:prstDash val="dash"/>
            <a:tailEnd type="triangle"/>
          </a:ln>
        </p:spPr>
      </p:sp>
      <p:sp>
        <p:nvSpPr>
          <p:cNvPr id="18" name="tr-197-5"/>
          <p:cNvSpPr/>
          <p:nvPr/>
        </p:nvSpPr>
        <p:spPr>
          <a:xfrm flipH="1">
            <a:off x="2478608" y="2016349"/>
            <a:ext cx="41343" cy="330740"/>
          </a:xfrm>
          <a:prstGeom prst="line">
            <a:avLst/>
          </a:prstGeom>
          <a:noFill/>
          <a:ln w="15875">
            <a:solidFill>
              <a:srgbClr val="A5392E"/>
            </a:solidFill>
            <a:prstDash val="dash"/>
            <a:tailEnd type="triangle"/>
          </a:ln>
        </p:spPr>
      </p:sp>
      <p:sp>
        <p:nvSpPr>
          <p:cNvPr id="19" name="tr-197-6"/>
          <p:cNvSpPr/>
          <p:nvPr/>
        </p:nvSpPr>
        <p:spPr>
          <a:xfrm flipH="1" flipV="1">
            <a:off x="2478608" y="1520239"/>
            <a:ext cx="1240277" cy="82685"/>
          </a:xfrm>
          <a:prstGeom prst="line">
            <a:avLst/>
          </a:prstGeom>
          <a:noFill/>
          <a:ln w="15875">
            <a:solidFill>
              <a:srgbClr val="A5392E"/>
            </a:solidFill>
            <a:prstDash val="dash"/>
            <a:tailEnd type="triangle"/>
          </a:ln>
        </p:spPr>
      </p:sp>
      <p:sp>
        <p:nvSpPr>
          <p:cNvPr id="20" name="tr-197-7"/>
          <p:cNvSpPr/>
          <p:nvPr/>
        </p:nvSpPr>
        <p:spPr>
          <a:xfrm flipH="1" flipV="1">
            <a:off x="1403701" y="2801858"/>
            <a:ext cx="785509" cy="537453"/>
          </a:xfrm>
          <a:prstGeom prst="line">
            <a:avLst/>
          </a:prstGeom>
          <a:noFill/>
          <a:ln w="15875">
            <a:solidFill>
              <a:srgbClr val="A5392E"/>
            </a:solidFill>
            <a:prstDash val="dash"/>
            <a:tailEnd type="triangle"/>
          </a:ln>
        </p:spPr>
      </p:sp>
      <p:sp>
        <p:nvSpPr>
          <p:cNvPr id="21" name="!!o1"/>
          <p:cNvSpPr/>
          <p:nvPr/>
        </p:nvSpPr>
        <p:spPr>
          <a:xfrm>
            <a:off x="3032598" y="3727931"/>
            <a:ext cx="214981" cy="214981"/>
          </a:xfrm>
          <a:prstGeom prst="ellipse">
            <a:avLst/>
          </a:prstGeom>
          <a:solidFill>
            <a:srgbClr val="FFFFFF"/>
          </a:solidFill>
          <a:ln w="19050">
            <a:solidFill>
              <a:srgbClr val="14283A"/>
            </a:solidFill>
            <a:prstDash val="solid"/>
          </a:ln>
        </p:spPr>
      </p:sp>
      <p:sp>
        <p:nvSpPr>
          <p:cNvPr id="22" name="!!no1"/>
          <p:cNvSpPr/>
          <p:nvPr/>
        </p:nvSpPr>
        <p:spPr>
          <a:xfrm>
            <a:off x="3032598"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3" name="!!o2"/>
          <p:cNvSpPr/>
          <p:nvPr/>
        </p:nvSpPr>
        <p:spPr>
          <a:xfrm>
            <a:off x="1709636" y="3686588"/>
            <a:ext cx="214981" cy="214981"/>
          </a:xfrm>
          <a:prstGeom prst="ellipse">
            <a:avLst/>
          </a:prstGeom>
          <a:solidFill>
            <a:srgbClr val="FFFFFF"/>
          </a:solidFill>
          <a:ln w="19050">
            <a:solidFill>
              <a:srgbClr val="14283A"/>
            </a:solidFill>
            <a:prstDash val="solid"/>
          </a:ln>
        </p:spPr>
      </p:sp>
      <p:sp>
        <p:nvSpPr>
          <p:cNvPr id="24" name="!!no2"/>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5" name="!!o3"/>
          <p:cNvSpPr/>
          <p:nvPr/>
        </p:nvSpPr>
        <p:spPr>
          <a:xfrm>
            <a:off x="3776764" y="2942422"/>
            <a:ext cx="214981" cy="214981"/>
          </a:xfrm>
          <a:prstGeom prst="ellipse">
            <a:avLst/>
          </a:prstGeom>
          <a:solidFill>
            <a:srgbClr val="FFFFFF"/>
          </a:solidFill>
          <a:ln w="19050">
            <a:solidFill>
              <a:srgbClr val="14283A"/>
            </a:solidFill>
            <a:prstDash val="solid"/>
          </a:ln>
        </p:spPr>
      </p:sp>
      <p:sp>
        <p:nvSpPr>
          <p:cNvPr id="26" name="!!no3"/>
          <p:cNvSpPr/>
          <p:nvPr/>
        </p:nvSpPr>
        <p:spPr>
          <a:xfrm>
            <a:off x="3776764" y="294242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7" name="!!o4"/>
          <p:cNvSpPr/>
          <p:nvPr/>
        </p:nvSpPr>
        <p:spPr>
          <a:xfrm>
            <a:off x="2371117" y="2528997"/>
            <a:ext cx="214981" cy="214981"/>
          </a:xfrm>
          <a:prstGeom prst="ellipse">
            <a:avLst/>
          </a:prstGeom>
          <a:solidFill>
            <a:srgbClr val="FFFFFF"/>
          </a:solidFill>
          <a:ln w="19050">
            <a:solidFill>
              <a:srgbClr val="14283A"/>
            </a:solidFill>
            <a:prstDash val="solid"/>
          </a:ln>
        </p:spPr>
      </p:sp>
      <p:sp>
        <p:nvSpPr>
          <p:cNvPr id="28" name="!!no4"/>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9" name="!!o5"/>
          <p:cNvSpPr/>
          <p:nvPr/>
        </p:nvSpPr>
        <p:spPr>
          <a:xfrm>
            <a:off x="1296211" y="1578118"/>
            <a:ext cx="214981" cy="214981"/>
          </a:xfrm>
          <a:prstGeom prst="ellipse">
            <a:avLst/>
          </a:prstGeom>
          <a:solidFill>
            <a:srgbClr val="FFFFFF"/>
          </a:solidFill>
          <a:ln w="19050">
            <a:solidFill>
              <a:srgbClr val="14283A"/>
            </a:solidFill>
            <a:prstDash val="solid"/>
          </a:ln>
        </p:spPr>
      </p:sp>
      <p:sp>
        <p:nvSpPr>
          <p:cNvPr id="30" name="!!no5"/>
          <p:cNvSpPr/>
          <p:nvPr/>
        </p:nvSpPr>
        <p:spPr>
          <a:xfrm>
            <a:off x="1296211" y="15781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31" name="!!d1"/>
          <p:cNvSpPr/>
          <p:nvPr/>
        </p:nvSpPr>
        <p:spPr>
          <a:xfrm>
            <a:off x="2296700" y="355429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2" name="!!d2"/>
          <p:cNvSpPr/>
          <p:nvPr/>
        </p:nvSpPr>
        <p:spPr>
          <a:xfrm>
            <a:off x="1221794"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3" name="!!d3"/>
          <p:cNvSpPr/>
          <p:nvPr/>
        </p:nvSpPr>
        <p:spPr>
          <a:xfrm>
            <a:off x="3371607"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4" name="!!d4"/>
          <p:cNvSpPr/>
          <p:nvPr/>
        </p:nvSpPr>
        <p:spPr>
          <a:xfrm>
            <a:off x="2296700" y="14044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5" name="!!d5"/>
          <p:cNvSpPr/>
          <p:nvPr/>
        </p:nvSpPr>
        <p:spPr>
          <a:xfrm>
            <a:off x="2296700" y="223133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6" name="!!ball"/>
          <p:cNvSpPr/>
          <p:nvPr/>
        </p:nvSpPr>
        <p:spPr>
          <a:xfrm>
            <a:off x="1461581" y="1561581"/>
            <a:ext cx="99222" cy="99222"/>
          </a:xfrm>
          <a:prstGeom prst="ellipse">
            <a:avLst/>
          </a:prstGeom>
          <a:solidFill>
            <a:srgbClr val="D9641E"/>
          </a:solidFill>
          <a:ln w="9525">
            <a:solidFill>
              <a:srgbClr val="B04E12"/>
            </a:solidFill>
            <a:prstDash val="solid"/>
          </a:ln>
        </p:spPr>
      </p:sp>
      <p:sp>
        <p:nvSpPr>
          <p:cNvPr id="3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Las trampas de media cancha (1-3-1, 2-1-2) pagan dos defensores para atacar el balón — lo que significa que juegan 3 contra 4 en el resto de la cancha. Nuestra respuesta es espaciado y dos reglas: nunca botes para salir de una trampa, y MEDIO PRIMERO. El flash al nail es la única recepción que ninguna trampa de ala puede cubrir cuando se compromete, y todo lo que hay detrás es ventaja numérica.</a:t>
            </a:r>
            <a:endParaRPr lang="en-US" sz="950" dirty="0"/>
          </a:p>
        </p:txBody>
      </p:sp>
      <p:sp>
        <p:nvSpPr>
          <p:cNvPr id="38" name="notebox-197"/>
          <p:cNvSpPr/>
          <p:nvPr/>
        </p:nvSpPr>
        <p:spPr>
          <a:xfrm>
            <a:off x="4911495" y="2606040"/>
            <a:ext cx="3821025" cy="1143000"/>
          </a:xfrm>
          <a:prstGeom prst="roundRect">
            <a:avLst>
              <a:gd name="adj" fmla="val 4800"/>
            </a:avLst>
          </a:prstGeom>
          <a:solidFill>
            <a:srgbClr val="E3EDF2"/>
          </a:solidFill>
          <a:ln/>
        </p:spPr>
      </p:sp>
      <p:sp>
        <p:nvSpPr>
          <p:cNvPr id="39" name="notelbl-19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40" name="note-19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¿Y si niegan el medio? La reversión rápida — afuera a 1, swing a 2 — vence a cualquier rotación. Escape completo; la próxima trampa llega más suave. Reinicio.</a:t>
            </a:r>
            <a:endParaRPr lang="en-US" sz="1050" dirty="0"/>
          </a:p>
        </p:txBody>
      </p:sp>
      <p:sp>
        <p:nvSpPr>
          <p:cNvPr id="41" name="kp-197"/>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42" name="kpl-197"/>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Nunca botes para salir de una trampa — pasa para salir. El bote es lo que la trampa está pescando.</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MEDIO PRIMERO: el flash al nail queda libre en el instante en que dos defensores toman el balón.</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trabajo del atrapado es un pivote fuerte y un pase a dos manos — sin giros, sin saltar.</a:t>
            </a:r>
            <a:endParaRPr lang="en-US" sz="850" dirty="0"/>
          </a:p>
        </p:txBody>
      </p:sp>
      <p:sp>
        <p:nvSpPr>
          <p:cNvPr id="4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98.xml><?xml version="1.0" encoding="utf-8"?>
<p:sld xmlns:a="http://schemas.openxmlformats.org/drawingml/2006/main" xmlns:r="http://schemas.openxmlformats.org/officeDocument/2006/relationships" xmlns:p="http://schemas.openxmlformats.org/presentationml/2006/main">
  <p:cSld name="Slide 198">
    <p:bg>
      <p:bgPr>
        <a:solidFill>
          <a:srgbClr val="103048"/>
        </a:solidFill>
      </p:bgPr>
    </p:bg>
    <p:spTree>
      <p:nvGrpSpPr>
        <p:cNvPr id="1" name=""/>
        <p:cNvGrpSpPr/>
        <p:nvPr/>
      </p:nvGrpSpPr>
      <p:grpSpPr>
        <a:xfrm>
          <a:off x="0" y="0"/>
          <a:ext cx="0" cy="0"/>
          <a:chOff x="0" y="0"/>
          <a:chExt cx="0" cy="0"/>
        </a:xfrm>
      </p:grpSpPr>
      <p:sp>
        <p:nvSpPr>
          <p:cNvPr id="2" name="Text 0"/>
          <p:cNvSpPr/>
          <p:nvPr/>
        </p:nvSpPr>
        <p:spPr>
          <a:xfrm>
            <a:off x="548640" y="1828800"/>
            <a:ext cx="8046720" cy="822960"/>
          </a:xfrm>
          <a:prstGeom prst="rect">
            <a:avLst/>
          </a:prstGeom>
          <a:noFill/>
          <a:ln/>
        </p:spPr>
        <p:txBody>
          <a:bodyPr wrap="square" lIns="0" tIns="0" rIns="0" bIns="0" rtlCol="0" anchor="ctr"/>
          <a:lstStyle/>
          <a:p>
            <a:pPr indent="0" marL="0">
              <a:buNone/>
            </a:pPr>
            <a:r>
              <a:rPr lang="en-US" sz="4000" b="1" spc="200" kern="0" dirty="0">
                <a:solidFill>
                  <a:srgbClr val="FFFFFF"/>
                </a:solidFill>
                <a:latin typeface="Arial" pitchFamily="34" charset="0"/>
                <a:ea typeface="Arial" pitchFamily="34" charset="-122"/>
                <a:cs typeface="Arial" pitchFamily="34" charset="-120"/>
              </a:rPr>
              <a:t>SAQUES</a:t>
            </a:r>
            <a:endParaRPr lang="en-US" sz="4000" dirty="0"/>
          </a:p>
        </p:txBody>
      </p:sp>
      <p:sp>
        <p:nvSpPr>
          <p:cNvPr id="3" name="Text 1"/>
          <p:cNvSpPr/>
          <p:nvPr/>
        </p:nvSpPr>
        <p:spPr>
          <a:xfrm>
            <a:off x="548640" y="2651760"/>
            <a:ext cx="8046720" cy="457200"/>
          </a:xfrm>
          <a:prstGeom prst="rect">
            <a:avLst/>
          </a:prstGeom>
          <a:noFill/>
          <a:ln/>
        </p:spPr>
        <p:txBody>
          <a:bodyPr wrap="square" lIns="0" tIns="0" rIns="0" bIns="0" rtlCol="0" anchor="ctr"/>
          <a:lstStyle/>
          <a:p>
            <a:pPr indent="0" marL="0">
              <a:buNone/>
            </a:pPr>
            <a:r>
              <a:rPr lang="en-US" sz="1600" dirty="0">
                <a:solidFill>
                  <a:srgbClr val="62A8C4"/>
                </a:solidFill>
                <a:latin typeface="Arial" pitchFamily="34" charset="0"/>
                <a:ea typeface="Arial" pitchFamily="34" charset="-122"/>
                <a:cs typeface="Arial" pitchFamily="34" charset="-120"/>
              </a:rPr>
              <a:t>Puntos gratis para equipos preparados</a:t>
            </a:r>
            <a:endParaRPr lang="en-US" sz="1600" dirty="0"/>
          </a:p>
        </p:txBody>
      </p:sp>
      <p:sp>
        <p:nvSpPr>
          <p:cNvPr id="4" name="Text 2"/>
          <p:cNvSpPr/>
          <p:nvPr/>
        </p:nvSpPr>
        <p:spPr>
          <a:xfrm>
            <a:off x="548640" y="3291840"/>
            <a:ext cx="8046720" cy="731520"/>
          </a:xfrm>
          <a:prstGeom prst="rect">
            <a:avLst/>
          </a:prstGeom>
          <a:noFill/>
          <a:ln/>
        </p:spPr>
        <p:txBody>
          <a:bodyPr wrap="square" lIns="0" tIns="0" rIns="0" bIns="0" rtlCol="0" anchor="ctr"/>
          <a:lstStyle/>
          <a:p>
            <a:pPr indent="0" marL="0">
              <a:buNone/>
            </a:pPr>
            <a:r>
              <a:rPr lang="en-US" sz="1100" dirty="0">
                <a:solidFill>
                  <a:srgbClr val="9FB4C0"/>
                </a:solidFill>
                <a:latin typeface="Arial" pitchFamily="34" charset="0"/>
                <a:ea typeface="Arial" pitchFamily="34" charset="-122"/>
                <a:cs typeface="Arial" pitchFamily="34" charset="-120"/>
              </a:rPr>
              <a:t>Box Fist — Saque de Fondo  ·  Stack Pop — Saque de Fondo  ·  Winner — Saque de Banda</a:t>
            </a:r>
            <a:endParaRPr lang="en-US" sz="1100" dirty="0"/>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name="Slide 19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SAQUE DE FONDO  ·  PANTALLA AL PANTALLADOR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Box Fist — Saque de Fondo</a:t>
            </a:r>
            <a:endParaRPr lang="en-US" sz="2200" dirty="0"/>
          </a:p>
        </p:txBody>
      </p:sp>
      <p:sp>
        <p:nvSpPr>
          <p:cNvPr id="4" name="ph-19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743200" y="933174"/>
            <a:ext cx="214981" cy="214981"/>
          </a:xfrm>
          <a:prstGeom prst="ellipse">
            <a:avLst/>
          </a:prstGeom>
          <a:solidFill>
            <a:srgbClr val="FFFFFF"/>
          </a:solidFill>
          <a:ln w="19050">
            <a:solidFill>
              <a:srgbClr val="14283A"/>
            </a:solidFill>
            <a:prstDash val="solid"/>
          </a:ln>
        </p:spPr>
      </p:sp>
      <p:sp>
        <p:nvSpPr>
          <p:cNvPr id="14" name="!!no1"/>
          <p:cNvSpPr/>
          <p:nvPr/>
        </p:nvSpPr>
        <p:spPr>
          <a:xfrm>
            <a:off x="2743200" y="933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916349" y="2487654"/>
            <a:ext cx="214981" cy="214981"/>
          </a:xfrm>
          <a:prstGeom prst="ellipse">
            <a:avLst/>
          </a:prstGeom>
          <a:solidFill>
            <a:srgbClr val="FFFFFF"/>
          </a:solidFill>
          <a:ln w="19050">
            <a:solidFill>
              <a:srgbClr val="14283A"/>
            </a:solidFill>
            <a:prstDash val="solid"/>
          </a:ln>
        </p:spPr>
      </p:sp>
      <p:sp>
        <p:nvSpPr>
          <p:cNvPr id="16" name="!!no2"/>
          <p:cNvSpPr/>
          <p:nvPr/>
        </p:nvSpPr>
        <p:spPr>
          <a:xfrm>
            <a:off x="1916349"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2825885" y="2487654"/>
            <a:ext cx="214981" cy="214981"/>
          </a:xfrm>
          <a:prstGeom prst="ellipse">
            <a:avLst/>
          </a:prstGeom>
          <a:solidFill>
            <a:srgbClr val="FFFFFF"/>
          </a:solidFill>
          <a:ln w="19050">
            <a:solidFill>
              <a:srgbClr val="14283A"/>
            </a:solidFill>
            <a:prstDash val="solid"/>
          </a:ln>
        </p:spPr>
      </p:sp>
      <p:sp>
        <p:nvSpPr>
          <p:cNvPr id="18" name="!!no3"/>
          <p:cNvSpPr/>
          <p:nvPr/>
        </p:nvSpPr>
        <p:spPr>
          <a:xfrm>
            <a:off x="2825885"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1916349" y="1743488"/>
            <a:ext cx="214981" cy="214981"/>
          </a:xfrm>
          <a:prstGeom prst="ellipse">
            <a:avLst/>
          </a:prstGeom>
          <a:solidFill>
            <a:srgbClr val="FFFFFF"/>
          </a:solidFill>
          <a:ln w="19050">
            <a:solidFill>
              <a:srgbClr val="14283A"/>
            </a:solidFill>
            <a:prstDash val="solid"/>
          </a:ln>
        </p:spPr>
      </p:sp>
      <p:sp>
        <p:nvSpPr>
          <p:cNvPr id="20" name="!!no4"/>
          <p:cNvSpPr/>
          <p:nvPr/>
        </p:nvSpPr>
        <p:spPr>
          <a:xfrm>
            <a:off x="1916349" y="17434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825885" y="1743488"/>
            <a:ext cx="214981" cy="214981"/>
          </a:xfrm>
          <a:prstGeom prst="ellipse">
            <a:avLst/>
          </a:prstGeom>
          <a:solidFill>
            <a:srgbClr val="FFFFFF"/>
          </a:solidFill>
          <a:ln w="19050">
            <a:solidFill>
              <a:srgbClr val="14283A"/>
            </a:solidFill>
            <a:prstDash val="solid"/>
          </a:ln>
        </p:spPr>
      </p:sp>
      <p:sp>
        <p:nvSpPr>
          <p:cNvPr id="22" name="!!no5"/>
          <p:cNvSpPr/>
          <p:nvPr/>
        </p:nvSpPr>
        <p:spPr>
          <a:xfrm>
            <a:off x="2825885" y="17434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2908570" y="916637"/>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Nuestro saque de fondo principal desde formación de caja. Primera mirada: pantalla cruzada para la bandeja. Segunda mirada: pantalla al pantallador para el tiro desde la línea. Tercera mirada: subida de seguridad. Tres lecturas, una palmada al balón.</a:t>
            </a:r>
            <a:endParaRPr lang="en-US" sz="950" dirty="0"/>
          </a:p>
        </p:txBody>
      </p:sp>
      <p:sp>
        <p:nvSpPr>
          <p:cNvPr id="25" name="notebox-199"/>
          <p:cNvSpPr/>
          <p:nvPr/>
        </p:nvSpPr>
        <p:spPr>
          <a:xfrm>
            <a:off x="4911495" y="2606040"/>
            <a:ext cx="3821025" cy="1143000"/>
          </a:xfrm>
          <a:prstGeom prst="roundRect">
            <a:avLst>
              <a:gd name="adj" fmla="val 4800"/>
            </a:avLst>
          </a:prstGeom>
          <a:solidFill>
            <a:srgbClr val="E3EDF2"/>
          </a:solidFill>
          <a:ln/>
        </p:spPr>
      </p:sp>
      <p:sp>
        <p:nvSpPr>
          <p:cNvPr id="26" name="notelbl-19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19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Cada saque de fondo ofensivo. Una jugada, repetida hasta que sea automática — las señales cambian la última mirada semana a semana.</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name="Slide 20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SAQUE DE FONDO  ·  PANTALLA AL PANTALLADOR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Box Fist — Saque de Fondo</a:t>
            </a:r>
            <a:endParaRPr lang="en-US" sz="2200" dirty="0"/>
          </a:p>
        </p:txBody>
      </p:sp>
      <p:sp>
        <p:nvSpPr>
          <p:cNvPr id="4" name="ph-20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00-0"/>
          <p:cNvSpPr/>
          <p:nvPr/>
        </p:nvSpPr>
        <p:spPr>
          <a:xfrm flipH="1" flipV="1">
            <a:off x="2437265" y="1809637"/>
            <a:ext cx="496111" cy="41343"/>
          </a:xfrm>
          <a:prstGeom prst="line">
            <a:avLst/>
          </a:prstGeom>
          <a:noFill/>
          <a:ln w="44450">
            <a:solidFill>
              <a:srgbClr val="2E7391">
                <a:alpha val="65000"/>
              </a:srgbClr>
            </a:solidFill>
            <a:prstDash val="solid"/>
            <a:tailEnd type="oval"/>
          </a:ln>
        </p:spPr>
      </p:sp>
      <p:sp>
        <p:nvSpPr>
          <p:cNvPr id="14" name="tr-200-1"/>
          <p:cNvSpPr/>
          <p:nvPr/>
        </p:nvSpPr>
        <p:spPr>
          <a:xfrm>
            <a:off x="2023840" y="1850979"/>
            <a:ext cx="496111" cy="181907"/>
          </a:xfrm>
          <a:prstGeom prst="line">
            <a:avLst/>
          </a:prstGeom>
          <a:noFill/>
          <a:ln w="19050">
            <a:solidFill>
              <a:srgbClr val="14283A"/>
            </a:solidFill>
            <a:prstDash val="solid"/>
          </a:ln>
        </p:spPr>
      </p:sp>
      <p:sp>
        <p:nvSpPr>
          <p:cNvPr id="15" name="tr-200-1"/>
          <p:cNvSpPr/>
          <p:nvPr/>
        </p:nvSpPr>
        <p:spPr>
          <a:xfrm flipV="1">
            <a:off x="2519950" y="1809637"/>
            <a:ext cx="537453" cy="223250"/>
          </a:xfrm>
          <a:prstGeom prst="line">
            <a:avLst/>
          </a:prstGeom>
          <a:noFill/>
          <a:ln w="19050">
            <a:solidFill>
              <a:srgbClr val="14283A"/>
            </a:solidFill>
            <a:prstDash val="solid"/>
            <a:tailEnd type="triangle"/>
          </a:ln>
        </p:spPr>
      </p:sp>
      <p:sp>
        <p:nvSpPr>
          <p:cNvPr id="16" name="!!o1"/>
          <p:cNvSpPr/>
          <p:nvPr/>
        </p:nvSpPr>
        <p:spPr>
          <a:xfrm>
            <a:off x="2743200" y="933174"/>
            <a:ext cx="214981" cy="214981"/>
          </a:xfrm>
          <a:prstGeom prst="ellipse">
            <a:avLst/>
          </a:prstGeom>
          <a:solidFill>
            <a:srgbClr val="FFFFFF"/>
          </a:solidFill>
          <a:ln w="19050">
            <a:solidFill>
              <a:srgbClr val="14283A"/>
            </a:solidFill>
            <a:prstDash val="solid"/>
          </a:ln>
        </p:spPr>
      </p:sp>
      <p:sp>
        <p:nvSpPr>
          <p:cNvPr id="17" name="!!no1"/>
          <p:cNvSpPr/>
          <p:nvPr/>
        </p:nvSpPr>
        <p:spPr>
          <a:xfrm>
            <a:off x="2743200" y="933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916349" y="2487654"/>
            <a:ext cx="214981" cy="214981"/>
          </a:xfrm>
          <a:prstGeom prst="ellipse">
            <a:avLst/>
          </a:prstGeom>
          <a:solidFill>
            <a:srgbClr val="FFFFFF"/>
          </a:solidFill>
          <a:ln w="19050">
            <a:solidFill>
              <a:srgbClr val="14283A"/>
            </a:solidFill>
            <a:prstDash val="solid"/>
          </a:ln>
        </p:spPr>
      </p:sp>
      <p:sp>
        <p:nvSpPr>
          <p:cNvPr id="19" name="!!no2"/>
          <p:cNvSpPr/>
          <p:nvPr/>
        </p:nvSpPr>
        <p:spPr>
          <a:xfrm>
            <a:off x="1916349"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2825885" y="2487654"/>
            <a:ext cx="214981" cy="214981"/>
          </a:xfrm>
          <a:prstGeom prst="ellipse">
            <a:avLst/>
          </a:prstGeom>
          <a:solidFill>
            <a:srgbClr val="FFFFFF"/>
          </a:solidFill>
          <a:ln w="19050">
            <a:solidFill>
              <a:srgbClr val="14283A"/>
            </a:solidFill>
            <a:prstDash val="solid"/>
          </a:ln>
        </p:spPr>
      </p:sp>
      <p:sp>
        <p:nvSpPr>
          <p:cNvPr id="21" name="!!no3"/>
          <p:cNvSpPr/>
          <p:nvPr/>
        </p:nvSpPr>
        <p:spPr>
          <a:xfrm>
            <a:off x="2825885"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2949913" y="1702146"/>
            <a:ext cx="214981" cy="214981"/>
          </a:xfrm>
          <a:prstGeom prst="ellipse">
            <a:avLst/>
          </a:prstGeom>
          <a:solidFill>
            <a:srgbClr val="FFFFFF"/>
          </a:solidFill>
          <a:ln w="19050">
            <a:solidFill>
              <a:srgbClr val="14283A"/>
            </a:solidFill>
            <a:prstDash val="solid"/>
          </a:ln>
        </p:spPr>
      </p:sp>
      <p:sp>
        <p:nvSpPr>
          <p:cNvPr id="23" name="!!no4"/>
          <p:cNvSpPr/>
          <p:nvPr/>
        </p:nvSpPr>
        <p:spPr>
          <a:xfrm>
            <a:off x="2949913" y="17021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329774" y="1702146"/>
            <a:ext cx="214981" cy="214981"/>
          </a:xfrm>
          <a:prstGeom prst="ellipse">
            <a:avLst/>
          </a:prstGeom>
          <a:solidFill>
            <a:srgbClr val="FFFFFF"/>
          </a:solidFill>
          <a:ln w="19050">
            <a:solidFill>
              <a:srgbClr val="14283A"/>
            </a:solidFill>
            <a:prstDash val="solid"/>
          </a:ln>
        </p:spPr>
      </p:sp>
      <p:sp>
        <p:nvSpPr>
          <p:cNvPr id="25" name="!!no5"/>
          <p:cNvSpPr/>
          <p:nvPr/>
        </p:nvSpPr>
        <p:spPr>
          <a:xfrm>
            <a:off x="2329774" y="17021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2908570" y="916637"/>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Nuestro saque de fondo principal desde formación de caja. Primera mirada: pantalla cruzada para la bandeja. Segunda mirada: pantalla al pantallador para el tiro desde la línea. Tercera mirada: subida de seguridad. Tres lecturas, una palmada al balón.</a:t>
            </a:r>
            <a:endParaRPr lang="en-US" sz="950" dirty="0"/>
          </a:p>
        </p:txBody>
      </p:sp>
      <p:sp>
        <p:nvSpPr>
          <p:cNvPr id="28" name="notebox-200"/>
          <p:cNvSpPr/>
          <p:nvPr/>
        </p:nvSpPr>
        <p:spPr>
          <a:xfrm>
            <a:off x="4911495" y="2606040"/>
            <a:ext cx="3821025" cy="1143000"/>
          </a:xfrm>
          <a:prstGeom prst="roundRect">
            <a:avLst>
              <a:gd name="adj" fmla="val 4800"/>
            </a:avLst>
          </a:prstGeom>
          <a:solidFill>
            <a:srgbClr val="E3EDF2"/>
          </a:solidFill>
          <a:ln/>
        </p:spPr>
      </p:sp>
      <p:sp>
        <p:nvSpPr>
          <p:cNvPr id="29" name="notelbl-20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0" name="note-20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Primera mirada: 5 pantalla cruzado, 4 corta al balón — la ventana de bandeja se abre por un segundo.</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01.xml><?xml version="1.0" encoding="utf-8"?>
<p:sld xmlns:a="http://schemas.openxmlformats.org/drawingml/2006/main" xmlns:r="http://schemas.openxmlformats.org/officeDocument/2006/relationships" xmlns:p="http://schemas.openxmlformats.org/presentationml/2006/main">
  <p:cSld name="Slide 20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SAQUE DE FONDO  ·  PANTALLA AL PANTALLADOR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Box Fist — Saque de Fondo</a:t>
            </a:r>
            <a:endParaRPr lang="en-US" sz="2200" dirty="0"/>
          </a:p>
        </p:txBody>
      </p:sp>
      <p:sp>
        <p:nvSpPr>
          <p:cNvPr id="4" name="ph-20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01-0"/>
          <p:cNvSpPr/>
          <p:nvPr/>
        </p:nvSpPr>
        <p:spPr>
          <a:xfrm flipH="1" flipV="1">
            <a:off x="2536487" y="2198257"/>
            <a:ext cx="396889" cy="396889"/>
          </a:xfrm>
          <a:prstGeom prst="line">
            <a:avLst/>
          </a:prstGeom>
          <a:noFill/>
          <a:ln w="44450">
            <a:solidFill>
              <a:srgbClr val="2E7391">
                <a:alpha val="65000"/>
              </a:srgbClr>
            </a:solidFill>
            <a:prstDash val="solid"/>
            <a:tailEnd type="oval"/>
          </a:ln>
        </p:spPr>
      </p:sp>
      <p:sp>
        <p:nvSpPr>
          <p:cNvPr id="14" name="tr-201-1"/>
          <p:cNvSpPr/>
          <p:nvPr/>
        </p:nvSpPr>
        <p:spPr>
          <a:xfrm flipH="1">
            <a:off x="2395923" y="1809637"/>
            <a:ext cx="41343" cy="744166"/>
          </a:xfrm>
          <a:prstGeom prst="line">
            <a:avLst/>
          </a:prstGeom>
          <a:noFill/>
          <a:ln w="19050">
            <a:solidFill>
              <a:srgbClr val="14283A"/>
            </a:solidFill>
            <a:prstDash val="solid"/>
            <a:tailEnd type="triangle"/>
          </a:ln>
        </p:spPr>
      </p:sp>
      <p:sp>
        <p:nvSpPr>
          <p:cNvPr id="15" name="!!o1"/>
          <p:cNvSpPr/>
          <p:nvPr/>
        </p:nvSpPr>
        <p:spPr>
          <a:xfrm>
            <a:off x="2743200" y="933174"/>
            <a:ext cx="214981" cy="214981"/>
          </a:xfrm>
          <a:prstGeom prst="ellipse">
            <a:avLst/>
          </a:prstGeom>
          <a:solidFill>
            <a:srgbClr val="FFFFFF"/>
          </a:solidFill>
          <a:ln w="19050">
            <a:solidFill>
              <a:srgbClr val="14283A"/>
            </a:solidFill>
            <a:prstDash val="solid"/>
          </a:ln>
        </p:spPr>
      </p:sp>
      <p:sp>
        <p:nvSpPr>
          <p:cNvPr id="16" name="!!no1"/>
          <p:cNvSpPr/>
          <p:nvPr/>
        </p:nvSpPr>
        <p:spPr>
          <a:xfrm>
            <a:off x="2743200" y="933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1916349" y="2487654"/>
            <a:ext cx="214981" cy="214981"/>
          </a:xfrm>
          <a:prstGeom prst="ellipse">
            <a:avLst/>
          </a:prstGeom>
          <a:solidFill>
            <a:srgbClr val="FFFFFF"/>
          </a:solidFill>
          <a:ln w="19050">
            <a:solidFill>
              <a:srgbClr val="14283A"/>
            </a:solidFill>
            <a:prstDash val="solid"/>
          </a:ln>
        </p:spPr>
      </p:sp>
      <p:sp>
        <p:nvSpPr>
          <p:cNvPr id="18" name="!!no2"/>
          <p:cNvSpPr/>
          <p:nvPr/>
        </p:nvSpPr>
        <p:spPr>
          <a:xfrm>
            <a:off x="1916349"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2428997" y="2090766"/>
            <a:ext cx="214981" cy="214981"/>
          </a:xfrm>
          <a:prstGeom prst="ellipse">
            <a:avLst/>
          </a:prstGeom>
          <a:solidFill>
            <a:srgbClr val="FFFFFF"/>
          </a:solidFill>
          <a:ln w="19050">
            <a:solidFill>
              <a:srgbClr val="14283A"/>
            </a:solidFill>
            <a:prstDash val="solid"/>
          </a:ln>
        </p:spPr>
      </p:sp>
      <p:sp>
        <p:nvSpPr>
          <p:cNvPr id="20" name="!!no3"/>
          <p:cNvSpPr/>
          <p:nvPr/>
        </p:nvSpPr>
        <p:spPr>
          <a:xfrm>
            <a:off x="2428997" y="209076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2949913" y="1702146"/>
            <a:ext cx="214981" cy="214981"/>
          </a:xfrm>
          <a:prstGeom prst="ellipse">
            <a:avLst/>
          </a:prstGeom>
          <a:solidFill>
            <a:srgbClr val="FFFFFF"/>
          </a:solidFill>
          <a:ln w="19050">
            <a:solidFill>
              <a:srgbClr val="14283A"/>
            </a:solidFill>
            <a:prstDash val="solid"/>
          </a:ln>
        </p:spPr>
      </p:sp>
      <p:sp>
        <p:nvSpPr>
          <p:cNvPr id="22" name="!!no4"/>
          <p:cNvSpPr/>
          <p:nvPr/>
        </p:nvSpPr>
        <p:spPr>
          <a:xfrm>
            <a:off x="2949913" y="17021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2288432" y="2446312"/>
            <a:ext cx="214981" cy="214981"/>
          </a:xfrm>
          <a:prstGeom prst="ellipse">
            <a:avLst/>
          </a:prstGeom>
          <a:solidFill>
            <a:srgbClr val="FFFFFF"/>
          </a:solidFill>
          <a:ln w="19050">
            <a:solidFill>
              <a:srgbClr val="14283A"/>
            </a:solidFill>
            <a:prstDash val="solid"/>
          </a:ln>
        </p:spPr>
      </p:sp>
      <p:sp>
        <p:nvSpPr>
          <p:cNvPr id="24" name="!!no5"/>
          <p:cNvSpPr/>
          <p:nvPr/>
        </p:nvSpPr>
        <p:spPr>
          <a:xfrm>
            <a:off x="2288432"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2908570" y="916637"/>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Nuestro saque de fondo principal desde formación de caja. Primera mirada: pantalla cruzada para la bandeja. Segunda mirada: pantalla al pantallador para el tiro desde la línea. Tercera mirada: subida de seguridad. Tres lecturas, una palmada al balón.</a:t>
            </a:r>
            <a:endParaRPr lang="en-US" sz="950" dirty="0"/>
          </a:p>
        </p:txBody>
      </p:sp>
      <p:sp>
        <p:nvSpPr>
          <p:cNvPr id="27" name="notebox-201"/>
          <p:cNvSpPr/>
          <p:nvPr/>
        </p:nvSpPr>
        <p:spPr>
          <a:xfrm>
            <a:off x="4911495" y="2606040"/>
            <a:ext cx="3821025" cy="1143000"/>
          </a:xfrm>
          <a:prstGeom prst="roundRect">
            <a:avLst>
              <a:gd name="adj" fmla="val 4800"/>
            </a:avLst>
          </a:prstGeom>
          <a:solidFill>
            <a:srgbClr val="E3EDF2"/>
          </a:solidFill>
          <a:ln/>
        </p:spPr>
      </p:sp>
      <p:sp>
        <p:nvSpPr>
          <p:cNvPr id="28" name="notelbl-20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29" name="note-20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Segunda mirada: pantalla al pantallador — 3 baja a pantallear y 5 se abre a la línea para el tiro.</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02.xml><?xml version="1.0" encoding="utf-8"?>
<p:sld xmlns:a="http://schemas.openxmlformats.org/drawingml/2006/main" xmlns:r="http://schemas.openxmlformats.org/officeDocument/2006/relationships" xmlns:p="http://schemas.openxmlformats.org/presentationml/2006/main">
  <p:cSld name="Slide 20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SAQUE DE FONDO  ·  PANTALLA AL PANTALLADOR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Box Fist — Saque de Fondo</a:t>
            </a:r>
            <a:endParaRPr lang="en-US" sz="2200" dirty="0"/>
          </a:p>
        </p:txBody>
      </p:sp>
      <p:sp>
        <p:nvSpPr>
          <p:cNvPr id="4" name="ph-20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02-0"/>
          <p:cNvSpPr/>
          <p:nvPr/>
        </p:nvSpPr>
        <p:spPr>
          <a:xfrm flipH="1">
            <a:off x="1800590" y="2595145"/>
            <a:ext cx="223250" cy="892999"/>
          </a:xfrm>
          <a:prstGeom prst="line">
            <a:avLst/>
          </a:prstGeom>
          <a:noFill/>
          <a:ln w="19050">
            <a:solidFill>
              <a:srgbClr val="14283A"/>
            </a:solidFill>
            <a:prstDash val="solid"/>
            <a:tailEnd type="triangle"/>
          </a:ln>
        </p:spPr>
      </p:sp>
      <p:sp>
        <p:nvSpPr>
          <p:cNvPr id="14" name="!!o1"/>
          <p:cNvSpPr/>
          <p:nvPr/>
        </p:nvSpPr>
        <p:spPr>
          <a:xfrm>
            <a:off x="2743200" y="933174"/>
            <a:ext cx="214981" cy="214981"/>
          </a:xfrm>
          <a:prstGeom prst="ellipse">
            <a:avLst/>
          </a:prstGeom>
          <a:solidFill>
            <a:srgbClr val="FFFFFF"/>
          </a:solidFill>
          <a:ln w="19050">
            <a:solidFill>
              <a:srgbClr val="14283A"/>
            </a:solidFill>
            <a:prstDash val="solid"/>
          </a:ln>
        </p:spPr>
      </p:sp>
      <p:sp>
        <p:nvSpPr>
          <p:cNvPr id="15" name="!!no1"/>
          <p:cNvSpPr/>
          <p:nvPr/>
        </p:nvSpPr>
        <p:spPr>
          <a:xfrm>
            <a:off x="2743200" y="933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1693099" y="3380654"/>
            <a:ext cx="214981" cy="214981"/>
          </a:xfrm>
          <a:prstGeom prst="ellipse">
            <a:avLst/>
          </a:prstGeom>
          <a:solidFill>
            <a:srgbClr val="FFFFFF"/>
          </a:solidFill>
          <a:ln w="19050">
            <a:solidFill>
              <a:srgbClr val="14283A"/>
            </a:solidFill>
            <a:prstDash val="solid"/>
          </a:ln>
        </p:spPr>
      </p:sp>
      <p:sp>
        <p:nvSpPr>
          <p:cNvPr id="17" name="!!no2"/>
          <p:cNvSpPr/>
          <p:nvPr/>
        </p:nvSpPr>
        <p:spPr>
          <a:xfrm>
            <a:off x="1693099" y="3380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2428997" y="2090766"/>
            <a:ext cx="214981" cy="214981"/>
          </a:xfrm>
          <a:prstGeom prst="ellipse">
            <a:avLst/>
          </a:prstGeom>
          <a:solidFill>
            <a:srgbClr val="FFFFFF"/>
          </a:solidFill>
          <a:ln w="19050">
            <a:solidFill>
              <a:srgbClr val="14283A"/>
            </a:solidFill>
            <a:prstDash val="solid"/>
          </a:ln>
        </p:spPr>
      </p:sp>
      <p:sp>
        <p:nvSpPr>
          <p:cNvPr id="19" name="!!no3"/>
          <p:cNvSpPr/>
          <p:nvPr/>
        </p:nvSpPr>
        <p:spPr>
          <a:xfrm>
            <a:off x="2428997" y="209076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2949913" y="1702146"/>
            <a:ext cx="214981" cy="214981"/>
          </a:xfrm>
          <a:prstGeom prst="ellipse">
            <a:avLst/>
          </a:prstGeom>
          <a:solidFill>
            <a:srgbClr val="FFFFFF"/>
          </a:solidFill>
          <a:ln w="19050">
            <a:solidFill>
              <a:srgbClr val="14283A"/>
            </a:solidFill>
            <a:prstDash val="solid"/>
          </a:ln>
        </p:spPr>
      </p:sp>
      <p:sp>
        <p:nvSpPr>
          <p:cNvPr id="21" name="!!no4"/>
          <p:cNvSpPr/>
          <p:nvPr/>
        </p:nvSpPr>
        <p:spPr>
          <a:xfrm>
            <a:off x="2949913" y="17021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288432" y="2446312"/>
            <a:ext cx="214981" cy="214981"/>
          </a:xfrm>
          <a:prstGeom prst="ellipse">
            <a:avLst/>
          </a:prstGeom>
          <a:solidFill>
            <a:srgbClr val="FFFFFF"/>
          </a:solidFill>
          <a:ln w="19050">
            <a:solidFill>
              <a:srgbClr val="14283A"/>
            </a:solidFill>
            <a:prstDash val="solid"/>
          </a:ln>
        </p:spPr>
      </p:sp>
      <p:sp>
        <p:nvSpPr>
          <p:cNvPr id="23" name="!!no5"/>
          <p:cNvSpPr/>
          <p:nvPr/>
        </p:nvSpPr>
        <p:spPr>
          <a:xfrm>
            <a:off x="2288432"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908570" y="916637"/>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Nuestro saque de fondo principal desde formación de caja. Primera mirada: pantalla cruzada para la bandeja. Segunda mirada: pantalla al pantallador para el tiro desde la línea. Tercera mirada: subida de seguridad. Tres lecturas, una palmada al balón.</a:t>
            </a:r>
            <a:endParaRPr lang="en-US" sz="950" dirty="0"/>
          </a:p>
        </p:txBody>
      </p:sp>
      <p:sp>
        <p:nvSpPr>
          <p:cNvPr id="26" name="notebox-202"/>
          <p:cNvSpPr/>
          <p:nvPr/>
        </p:nvSpPr>
        <p:spPr>
          <a:xfrm>
            <a:off x="4911495" y="2606040"/>
            <a:ext cx="3821025" cy="1143000"/>
          </a:xfrm>
          <a:prstGeom prst="roundRect">
            <a:avLst>
              <a:gd name="adj" fmla="val 4800"/>
            </a:avLst>
          </a:prstGeom>
          <a:solidFill>
            <a:srgbClr val="E3EDF2"/>
          </a:solidFill>
          <a:ln/>
        </p:spPr>
      </p:sp>
      <p:sp>
        <p:nvSpPr>
          <p:cNvPr id="27" name="notelbl-20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28" name="note-20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Tercera mirada: 2 sube al arco como seguridad. Nunca hay razón para forzar este pase.</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03.xml><?xml version="1.0" encoding="utf-8"?>
<p:sld xmlns:a="http://schemas.openxmlformats.org/drawingml/2006/main" xmlns:r="http://schemas.openxmlformats.org/officeDocument/2006/relationships" xmlns:p="http://schemas.openxmlformats.org/presentationml/2006/main">
  <p:cSld name="Slide 20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SAQUE DE FONDO  ·  PANTALLA AL PANTALLADOR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Box Fist — Saque de Fondo</a:t>
            </a:r>
            <a:endParaRPr lang="en-US" sz="2200" dirty="0"/>
          </a:p>
        </p:txBody>
      </p:sp>
      <p:sp>
        <p:nvSpPr>
          <p:cNvPr id="4" name="ph-20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03-0"/>
          <p:cNvSpPr/>
          <p:nvPr/>
        </p:nvSpPr>
        <p:spPr>
          <a:xfrm flipH="1">
            <a:off x="1651757" y="1040665"/>
            <a:ext cx="1198934" cy="314203"/>
          </a:xfrm>
          <a:prstGeom prst="line">
            <a:avLst/>
          </a:prstGeom>
          <a:noFill/>
          <a:ln w="19050">
            <a:solidFill>
              <a:srgbClr val="14283A"/>
            </a:solidFill>
            <a:prstDash val="solid"/>
          </a:ln>
        </p:spPr>
      </p:sp>
      <p:sp>
        <p:nvSpPr>
          <p:cNvPr id="14" name="tr-203-0"/>
          <p:cNvSpPr/>
          <p:nvPr/>
        </p:nvSpPr>
        <p:spPr>
          <a:xfrm flipH="1">
            <a:off x="824906" y="1354868"/>
            <a:ext cx="826851" cy="165370"/>
          </a:xfrm>
          <a:prstGeom prst="line">
            <a:avLst/>
          </a:prstGeom>
          <a:noFill/>
          <a:ln w="19050">
            <a:solidFill>
              <a:srgbClr val="14283A"/>
            </a:solidFill>
            <a:prstDash val="solid"/>
            <a:tailEnd type="triangle"/>
          </a:ln>
        </p:spPr>
      </p:sp>
      <p:sp>
        <p:nvSpPr>
          <p:cNvPr id="15" name="trp-203"/>
          <p:cNvSpPr/>
          <p:nvPr/>
        </p:nvSpPr>
        <p:spPr>
          <a:xfrm>
            <a:off x="932396" y="1445822"/>
            <a:ext cx="1571017" cy="1033564"/>
          </a:xfrm>
          <a:prstGeom prst="line">
            <a:avLst/>
          </a:prstGeom>
          <a:noFill/>
          <a:ln w="19050">
            <a:solidFill>
              <a:srgbClr val="2E7391"/>
            </a:solidFill>
            <a:prstDash val="dash"/>
            <a:tailEnd type="triangle"/>
          </a:ln>
        </p:spPr>
      </p:sp>
      <p:sp>
        <p:nvSpPr>
          <p:cNvPr id="16" name="!!o1"/>
          <p:cNvSpPr/>
          <p:nvPr/>
        </p:nvSpPr>
        <p:spPr>
          <a:xfrm>
            <a:off x="717415" y="1412748"/>
            <a:ext cx="214981" cy="214981"/>
          </a:xfrm>
          <a:prstGeom prst="ellipse">
            <a:avLst/>
          </a:prstGeom>
          <a:solidFill>
            <a:srgbClr val="FFFFFF"/>
          </a:solidFill>
          <a:ln w="19050">
            <a:solidFill>
              <a:srgbClr val="14283A"/>
            </a:solidFill>
            <a:prstDash val="solid"/>
          </a:ln>
        </p:spPr>
      </p:sp>
      <p:sp>
        <p:nvSpPr>
          <p:cNvPr id="17" name="!!no1"/>
          <p:cNvSpPr/>
          <p:nvPr/>
        </p:nvSpPr>
        <p:spPr>
          <a:xfrm>
            <a:off x="717415" y="141274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693099" y="3380654"/>
            <a:ext cx="214981" cy="214981"/>
          </a:xfrm>
          <a:prstGeom prst="ellipse">
            <a:avLst/>
          </a:prstGeom>
          <a:solidFill>
            <a:srgbClr val="FFFFFF"/>
          </a:solidFill>
          <a:ln w="19050">
            <a:solidFill>
              <a:srgbClr val="14283A"/>
            </a:solidFill>
            <a:prstDash val="solid"/>
          </a:ln>
        </p:spPr>
      </p:sp>
      <p:sp>
        <p:nvSpPr>
          <p:cNvPr id="19" name="!!no2"/>
          <p:cNvSpPr/>
          <p:nvPr/>
        </p:nvSpPr>
        <p:spPr>
          <a:xfrm>
            <a:off x="1693099" y="3380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2428997" y="2090766"/>
            <a:ext cx="214981" cy="214981"/>
          </a:xfrm>
          <a:prstGeom prst="ellipse">
            <a:avLst/>
          </a:prstGeom>
          <a:solidFill>
            <a:srgbClr val="FFFFFF"/>
          </a:solidFill>
          <a:ln w="19050">
            <a:solidFill>
              <a:srgbClr val="14283A"/>
            </a:solidFill>
            <a:prstDash val="solid"/>
          </a:ln>
        </p:spPr>
      </p:sp>
      <p:sp>
        <p:nvSpPr>
          <p:cNvPr id="21" name="!!no3"/>
          <p:cNvSpPr/>
          <p:nvPr/>
        </p:nvSpPr>
        <p:spPr>
          <a:xfrm>
            <a:off x="2428997" y="209076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2949913" y="1702146"/>
            <a:ext cx="214981" cy="214981"/>
          </a:xfrm>
          <a:prstGeom prst="ellipse">
            <a:avLst/>
          </a:prstGeom>
          <a:solidFill>
            <a:srgbClr val="FFFFFF"/>
          </a:solidFill>
          <a:ln w="19050">
            <a:solidFill>
              <a:srgbClr val="14283A"/>
            </a:solidFill>
            <a:prstDash val="solid"/>
          </a:ln>
        </p:spPr>
      </p:sp>
      <p:sp>
        <p:nvSpPr>
          <p:cNvPr id="23" name="!!no4"/>
          <p:cNvSpPr/>
          <p:nvPr/>
        </p:nvSpPr>
        <p:spPr>
          <a:xfrm>
            <a:off x="2949913" y="17021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288432" y="2446312"/>
            <a:ext cx="214981" cy="214981"/>
          </a:xfrm>
          <a:prstGeom prst="ellipse">
            <a:avLst/>
          </a:prstGeom>
          <a:solidFill>
            <a:srgbClr val="FFFFFF"/>
          </a:solidFill>
          <a:ln w="19050">
            <a:solidFill>
              <a:srgbClr val="14283A"/>
            </a:solidFill>
            <a:prstDash val="solid"/>
          </a:ln>
        </p:spPr>
      </p:sp>
      <p:sp>
        <p:nvSpPr>
          <p:cNvPr id="25" name="!!no5"/>
          <p:cNvSpPr/>
          <p:nvPr/>
        </p:nvSpPr>
        <p:spPr>
          <a:xfrm>
            <a:off x="2288432"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2453802" y="2429775"/>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Nuestro saque de fondo principal desde formación de caja. Primera mirada: pantalla cruzada para la bandeja. Segunda mirada: pantalla al pantallador para el tiro desde la línea. Tercera mirada: subida de seguridad. Tres lecturas, una palmada al balón.</a:t>
            </a:r>
            <a:endParaRPr lang="en-US" sz="950" dirty="0"/>
          </a:p>
        </p:txBody>
      </p:sp>
      <p:sp>
        <p:nvSpPr>
          <p:cNvPr id="28" name="notebox-203"/>
          <p:cNvSpPr/>
          <p:nvPr/>
        </p:nvSpPr>
        <p:spPr>
          <a:xfrm>
            <a:off x="4911495" y="2606040"/>
            <a:ext cx="3821025" cy="1143000"/>
          </a:xfrm>
          <a:prstGeom prst="roundRect">
            <a:avLst>
              <a:gd name="adj" fmla="val 4800"/>
            </a:avLst>
          </a:prstGeom>
          <a:solidFill>
            <a:srgbClr val="E3EDF2"/>
          </a:solidFill>
          <a:ln/>
        </p:spPr>
      </p:sp>
      <p:sp>
        <p:nvSpPr>
          <p:cNvPr id="29" name="notelbl-20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30" name="note-20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Conecta la mejor mirada — y el sacador corta al espacio de la esquina débil. Ofensiva instantánea si no salió nada.</a:t>
            </a:r>
            <a:endParaRPr lang="en-US" sz="1050" dirty="0"/>
          </a:p>
        </p:txBody>
      </p:sp>
      <p:sp>
        <p:nvSpPr>
          <p:cNvPr id="31" name="kp-203"/>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2" name="kpl-203"/>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Nada se mueve hasta que el sacador palmea el balón — el tiempo es toda la jugada.</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Lee en orden: 4 en el aro → 5 en la línea → 2 de seguridad. Nunca saltes el orden.</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Los pantalladores pantallean cuerpos, no aire — obliga al defensor a elegir un lado.</a:t>
            </a:r>
            <a:endParaRPr lang="en-US" sz="8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04.xml><?xml version="1.0" encoding="utf-8"?>
<p:sld xmlns:a="http://schemas.openxmlformats.org/drawingml/2006/main" xmlns:r="http://schemas.openxmlformats.org/officeDocument/2006/relationships" xmlns:p="http://schemas.openxmlformats.org/presentationml/2006/main">
  <p:cSld name="Slide 20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SAQUE DE FONDO  ·  VS INDIVIDUAL O ZONA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Stack Pop — Saque de Fondo</a:t>
            </a:r>
            <a:endParaRPr lang="en-US" sz="2200" dirty="0"/>
          </a:p>
        </p:txBody>
      </p:sp>
      <p:sp>
        <p:nvSpPr>
          <p:cNvPr id="4" name="ph-20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743200" y="933174"/>
            <a:ext cx="214981" cy="214981"/>
          </a:xfrm>
          <a:prstGeom prst="ellipse">
            <a:avLst/>
          </a:prstGeom>
          <a:solidFill>
            <a:srgbClr val="FFFFFF"/>
          </a:solidFill>
          <a:ln w="19050">
            <a:solidFill>
              <a:srgbClr val="14283A"/>
            </a:solidFill>
            <a:prstDash val="solid"/>
          </a:ln>
        </p:spPr>
      </p:sp>
      <p:sp>
        <p:nvSpPr>
          <p:cNvPr id="14" name="!!no1"/>
          <p:cNvSpPr/>
          <p:nvPr/>
        </p:nvSpPr>
        <p:spPr>
          <a:xfrm>
            <a:off x="2743200" y="933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2825885" y="2156914"/>
            <a:ext cx="214981" cy="214981"/>
          </a:xfrm>
          <a:prstGeom prst="ellipse">
            <a:avLst/>
          </a:prstGeom>
          <a:solidFill>
            <a:srgbClr val="FFFFFF"/>
          </a:solidFill>
          <a:ln w="19050">
            <a:solidFill>
              <a:srgbClr val="14283A"/>
            </a:solidFill>
            <a:prstDash val="solid"/>
          </a:ln>
        </p:spPr>
      </p:sp>
      <p:sp>
        <p:nvSpPr>
          <p:cNvPr id="16" name="!!no2"/>
          <p:cNvSpPr/>
          <p:nvPr/>
        </p:nvSpPr>
        <p:spPr>
          <a:xfrm>
            <a:off x="2825885" y="215691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2825885" y="3149135"/>
            <a:ext cx="214981" cy="214981"/>
          </a:xfrm>
          <a:prstGeom prst="ellipse">
            <a:avLst/>
          </a:prstGeom>
          <a:solidFill>
            <a:srgbClr val="FFFFFF"/>
          </a:solidFill>
          <a:ln w="19050">
            <a:solidFill>
              <a:srgbClr val="14283A"/>
            </a:solidFill>
            <a:prstDash val="solid"/>
          </a:ln>
        </p:spPr>
      </p:sp>
      <p:sp>
        <p:nvSpPr>
          <p:cNvPr id="18" name="!!no3"/>
          <p:cNvSpPr/>
          <p:nvPr/>
        </p:nvSpPr>
        <p:spPr>
          <a:xfrm>
            <a:off x="2825885" y="314913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2825885" y="2653025"/>
            <a:ext cx="214981" cy="214981"/>
          </a:xfrm>
          <a:prstGeom prst="ellipse">
            <a:avLst/>
          </a:prstGeom>
          <a:solidFill>
            <a:srgbClr val="FFFFFF"/>
          </a:solidFill>
          <a:ln w="19050">
            <a:solidFill>
              <a:srgbClr val="14283A"/>
            </a:solidFill>
            <a:prstDash val="solid"/>
          </a:ln>
        </p:spPr>
      </p:sp>
      <p:sp>
        <p:nvSpPr>
          <p:cNvPr id="20" name="!!no4"/>
          <p:cNvSpPr/>
          <p:nvPr/>
        </p:nvSpPr>
        <p:spPr>
          <a:xfrm>
            <a:off x="2825885" y="265302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825885" y="1660803"/>
            <a:ext cx="214981" cy="214981"/>
          </a:xfrm>
          <a:prstGeom prst="ellipse">
            <a:avLst/>
          </a:prstGeom>
          <a:solidFill>
            <a:srgbClr val="FFFFFF"/>
          </a:solidFill>
          <a:ln w="19050">
            <a:solidFill>
              <a:srgbClr val="14283A"/>
            </a:solidFill>
            <a:prstDash val="solid"/>
          </a:ln>
        </p:spPr>
      </p:sp>
      <p:sp>
        <p:nvSpPr>
          <p:cNvPr id="22" name="!!no5"/>
          <p:cNvSpPr/>
          <p:nvPr/>
        </p:nvSpPr>
        <p:spPr>
          <a:xfrm>
            <a:off x="2825885" y="16608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2908570" y="916637"/>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Cuatro jugadores apilados sobre la línea de la pintura del lado del balón. Una palmada, cuatro cortes simultáneos — esquina, punta, destello al medio, sello al aro — y la defensa tiene un segundo para resolver quién va a dónde. Funciona idéntico contra individual y zona.</a:t>
            </a:r>
            <a:endParaRPr lang="en-US" sz="950" dirty="0"/>
          </a:p>
        </p:txBody>
      </p:sp>
      <p:sp>
        <p:nvSpPr>
          <p:cNvPr id="25" name="notebox-204"/>
          <p:cNvSpPr/>
          <p:nvPr/>
        </p:nvSpPr>
        <p:spPr>
          <a:xfrm>
            <a:off x="4911495" y="2606040"/>
            <a:ext cx="3821025" cy="1143000"/>
          </a:xfrm>
          <a:prstGeom prst="roundRect">
            <a:avLst>
              <a:gd name="adj" fmla="val 4800"/>
            </a:avLst>
          </a:prstGeom>
          <a:solidFill>
            <a:srgbClr val="E3EDF2"/>
          </a:solidFill>
          <a:ln/>
        </p:spPr>
      </p:sp>
      <p:sp>
        <p:nvSpPr>
          <p:cNvPr id="26" name="notelbl-20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20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Saque de fondo alternativo, especialmente contra equipos que cambian o zonean los saques.</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name="Slide 20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SAQUE DE FONDO  ·  VS INDIVIDUAL O ZONA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Stack Pop — Saque de Fondo</a:t>
            </a:r>
            <a:endParaRPr lang="en-US" sz="2200" dirty="0"/>
          </a:p>
        </p:txBody>
      </p:sp>
      <p:sp>
        <p:nvSpPr>
          <p:cNvPr id="4" name="ph-20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05-0"/>
          <p:cNvSpPr/>
          <p:nvPr/>
        </p:nvSpPr>
        <p:spPr>
          <a:xfrm flipV="1">
            <a:off x="2933376" y="1685609"/>
            <a:ext cx="785509" cy="578796"/>
          </a:xfrm>
          <a:prstGeom prst="line">
            <a:avLst/>
          </a:prstGeom>
          <a:noFill/>
          <a:ln w="19050">
            <a:solidFill>
              <a:srgbClr val="14283A"/>
            </a:solidFill>
            <a:prstDash val="solid"/>
          </a:ln>
        </p:spPr>
      </p:sp>
      <p:sp>
        <p:nvSpPr>
          <p:cNvPr id="14" name="tr-205-0"/>
          <p:cNvSpPr/>
          <p:nvPr/>
        </p:nvSpPr>
        <p:spPr>
          <a:xfrm flipV="1">
            <a:off x="3718884" y="1503702"/>
            <a:ext cx="429963" cy="181907"/>
          </a:xfrm>
          <a:prstGeom prst="line">
            <a:avLst/>
          </a:prstGeom>
          <a:noFill/>
          <a:ln w="19050">
            <a:solidFill>
              <a:srgbClr val="14283A"/>
            </a:solidFill>
            <a:prstDash val="solid"/>
            <a:tailEnd type="triangle"/>
          </a:ln>
        </p:spPr>
      </p:sp>
      <p:sp>
        <p:nvSpPr>
          <p:cNvPr id="15" name="tr-205-1"/>
          <p:cNvSpPr/>
          <p:nvPr/>
        </p:nvSpPr>
        <p:spPr>
          <a:xfrm flipH="1">
            <a:off x="2743200" y="3256626"/>
            <a:ext cx="190176" cy="479574"/>
          </a:xfrm>
          <a:prstGeom prst="line">
            <a:avLst/>
          </a:prstGeom>
          <a:noFill/>
          <a:ln w="19050">
            <a:solidFill>
              <a:srgbClr val="14283A"/>
            </a:solidFill>
            <a:prstDash val="solid"/>
            <a:tailEnd type="triangle"/>
          </a:ln>
        </p:spPr>
      </p:sp>
      <p:sp>
        <p:nvSpPr>
          <p:cNvPr id="16" name="tr-205-2"/>
          <p:cNvSpPr/>
          <p:nvPr/>
        </p:nvSpPr>
        <p:spPr>
          <a:xfrm flipH="1" flipV="1">
            <a:off x="2437265" y="2363627"/>
            <a:ext cx="496111" cy="396889"/>
          </a:xfrm>
          <a:prstGeom prst="line">
            <a:avLst/>
          </a:prstGeom>
          <a:noFill/>
          <a:ln w="19050">
            <a:solidFill>
              <a:srgbClr val="14283A"/>
            </a:solidFill>
            <a:prstDash val="solid"/>
            <a:tailEnd type="triangle"/>
          </a:ln>
        </p:spPr>
      </p:sp>
      <p:sp>
        <p:nvSpPr>
          <p:cNvPr id="17" name="tr-205-3"/>
          <p:cNvSpPr/>
          <p:nvPr/>
        </p:nvSpPr>
        <p:spPr>
          <a:xfrm flipH="1" flipV="1">
            <a:off x="2743200" y="1702146"/>
            <a:ext cx="190176" cy="66148"/>
          </a:xfrm>
          <a:prstGeom prst="line">
            <a:avLst/>
          </a:prstGeom>
          <a:noFill/>
          <a:ln w="44450">
            <a:solidFill>
              <a:srgbClr val="2E7391">
                <a:alpha val="65000"/>
              </a:srgbClr>
            </a:solidFill>
            <a:prstDash val="solid"/>
            <a:tailEnd type="oval"/>
          </a:ln>
        </p:spPr>
      </p:sp>
      <p:sp>
        <p:nvSpPr>
          <p:cNvPr id="18" name="!!o1"/>
          <p:cNvSpPr/>
          <p:nvPr/>
        </p:nvSpPr>
        <p:spPr>
          <a:xfrm>
            <a:off x="2743200" y="933174"/>
            <a:ext cx="214981" cy="214981"/>
          </a:xfrm>
          <a:prstGeom prst="ellipse">
            <a:avLst/>
          </a:prstGeom>
          <a:solidFill>
            <a:srgbClr val="FFFFFF"/>
          </a:solidFill>
          <a:ln w="19050">
            <a:solidFill>
              <a:srgbClr val="14283A"/>
            </a:solidFill>
            <a:prstDash val="solid"/>
          </a:ln>
        </p:spPr>
      </p:sp>
      <p:sp>
        <p:nvSpPr>
          <p:cNvPr id="19" name="!!no1"/>
          <p:cNvSpPr/>
          <p:nvPr/>
        </p:nvSpPr>
        <p:spPr>
          <a:xfrm>
            <a:off x="2743200" y="933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4041356" y="1396211"/>
            <a:ext cx="214981" cy="214981"/>
          </a:xfrm>
          <a:prstGeom prst="ellipse">
            <a:avLst/>
          </a:prstGeom>
          <a:solidFill>
            <a:srgbClr val="FFFFFF"/>
          </a:solidFill>
          <a:ln w="19050">
            <a:solidFill>
              <a:srgbClr val="14283A"/>
            </a:solidFill>
            <a:prstDash val="solid"/>
          </a:ln>
        </p:spPr>
      </p:sp>
      <p:sp>
        <p:nvSpPr>
          <p:cNvPr id="21" name="!!no2"/>
          <p:cNvSpPr/>
          <p:nvPr/>
        </p:nvSpPr>
        <p:spPr>
          <a:xfrm>
            <a:off x="4041356" y="139621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2635709" y="3628709"/>
            <a:ext cx="214981" cy="214981"/>
          </a:xfrm>
          <a:prstGeom prst="ellipse">
            <a:avLst/>
          </a:prstGeom>
          <a:solidFill>
            <a:srgbClr val="FFFFFF"/>
          </a:solidFill>
          <a:ln w="19050">
            <a:solidFill>
              <a:srgbClr val="14283A"/>
            </a:solidFill>
            <a:prstDash val="solid"/>
          </a:ln>
        </p:spPr>
      </p:sp>
      <p:sp>
        <p:nvSpPr>
          <p:cNvPr id="23" name="!!no3"/>
          <p:cNvSpPr/>
          <p:nvPr/>
        </p:nvSpPr>
        <p:spPr>
          <a:xfrm>
            <a:off x="2635709" y="362870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2329774" y="2256136"/>
            <a:ext cx="214981" cy="214981"/>
          </a:xfrm>
          <a:prstGeom prst="ellipse">
            <a:avLst/>
          </a:prstGeom>
          <a:solidFill>
            <a:srgbClr val="FFFFFF"/>
          </a:solidFill>
          <a:ln w="19050">
            <a:solidFill>
              <a:srgbClr val="14283A"/>
            </a:solidFill>
            <a:prstDash val="solid"/>
          </a:ln>
        </p:spPr>
      </p:sp>
      <p:sp>
        <p:nvSpPr>
          <p:cNvPr id="25" name="!!no4"/>
          <p:cNvSpPr/>
          <p:nvPr/>
        </p:nvSpPr>
        <p:spPr>
          <a:xfrm>
            <a:off x="2329774" y="225613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o5"/>
          <p:cNvSpPr/>
          <p:nvPr/>
        </p:nvSpPr>
        <p:spPr>
          <a:xfrm>
            <a:off x="2635709" y="1594655"/>
            <a:ext cx="214981" cy="214981"/>
          </a:xfrm>
          <a:prstGeom prst="ellipse">
            <a:avLst/>
          </a:prstGeom>
          <a:solidFill>
            <a:srgbClr val="FFFFFF"/>
          </a:solidFill>
          <a:ln w="19050">
            <a:solidFill>
              <a:srgbClr val="14283A"/>
            </a:solidFill>
            <a:prstDash val="solid"/>
          </a:ln>
        </p:spPr>
      </p:sp>
      <p:sp>
        <p:nvSpPr>
          <p:cNvPr id="27" name="!!no5"/>
          <p:cNvSpPr/>
          <p:nvPr/>
        </p:nvSpPr>
        <p:spPr>
          <a:xfrm>
            <a:off x="2635709" y="159465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8" name="!!ball"/>
          <p:cNvSpPr/>
          <p:nvPr/>
        </p:nvSpPr>
        <p:spPr>
          <a:xfrm>
            <a:off x="2908570" y="916637"/>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Cuatro jugadores apilados sobre la línea de la pintura del lado del balón. Una palmada, cuatro cortes simultáneos — esquina, punta, destello al medio, sello al aro — y la defensa tiene un segundo para resolver quién va a dónde. Funciona idéntico contra individual y zona.</a:t>
            </a:r>
            <a:endParaRPr lang="en-US" sz="950" dirty="0"/>
          </a:p>
        </p:txBody>
      </p:sp>
      <p:sp>
        <p:nvSpPr>
          <p:cNvPr id="30" name="notebox-205"/>
          <p:cNvSpPr/>
          <p:nvPr/>
        </p:nvSpPr>
        <p:spPr>
          <a:xfrm>
            <a:off x="4911495" y="2606040"/>
            <a:ext cx="3821025" cy="1143000"/>
          </a:xfrm>
          <a:prstGeom prst="roundRect">
            <a:avLst>
              <a:gd name="adj" fmla="val 4800"/>
            </a:avLst>
          </a:prstGeom>
          <a:solidFill>
            <a:srgbClr val="E3EDF2"/>
          </a:solidFill>
          <a:ln/>
        </p:spPr>
      </p:sp>
      <p:sp>
        <p:nvSpPr>
          <p:cNvPr id="31" name="notelbl-20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2" name="note-20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Una palmada, cuatro cortes: 2 a la esquina, 3 a la punta, 4 destella al carril, 5 sella profundo.</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06.xml><?xml version="1.0" encoding="utf-8"?>
<p:sld xmlns:a="http://schemas.openxmlformats.org/drawingml/2006/main" xmlns:r="http://schemas.openxmlformats.org/officeDocument/2006/relationships" xmlns:p="http://schemas.openxmlformats.org/presentationml/2006/main">
  <p:cSld name="Slide 20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SAQUE DE FONDO  ·  VS INDIVIDUAL O ZONA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Stack Pop — Saque de Fondo</a:t>
            </a:r>
            <a:endParaRPr lang="en-US" sz="2200" dirty="0"/>
          </a:p>
        </p:txBody>
      </p:sp>
      <p:sp>
        <p:nvSpPr>
          <p:cNvPr id="4" name="ph-20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206"/>
          <p:cNvSpPr/>
          <p:nvPr/>
        </p:nvSpPr>
        <p:spPr>
          <a:xfrm>
            <a:off x="2958181" y="966248"/>
            <a:ext cx="1298156" cy="463037"/>
          </a:xfrm>
          <a:prstGeom prst="line">
            <a:avLst/>
          </a:prstGeom>
          <a:noFill/>
          <a:ln w="19050">
            <a:solidFill>
              <a:srgbClr val="2E7391"/>
            </a:solidFill>
            <a:prstDash val="dash"/>
            <a:tailEnd type="triangle"/>
          </a:ln>
        </p:spPr>
      </p:sp>
      <p:sp>
        <p:nvSpPr>
          <p:cNvPr id="14" name="!!o1"/>
          <p:cNvSpPr/>
          <p:nvPr/>
        </p:nvSpPr>
        <p:spPr>
          <a:xfrm>
            <a:off x="2743200" y="933174"/>
            <a:ext cx="214981" cy="214981"/>
          </a:xfrm>
          <a:prstGeom prst="ellipse">
            <a:avLst/>
          </a:prstGeom>
          <a:solidFill>
            <a:srgbClr val="FFFFFF"/>
          </a:solidFill>
          <a:ln w="19050">
            <a:solidFill>
              <a:srgbClr val="14283A"/>
            </a:solidFill>
            <a:prstDash val="solid"/>
          </a:ln>
        </p:spPr>
      </p:sp>
      <p:sp>
        <p:nvSpPr>
          <p:cNvPr id="15" name="!!no1"/>
          <p:cNvSpPr/>
          <p:nvPr/>
        </p:nvSpPr>
        <p:spPr>
          <a:xfrm>
            <a:off x="2743200" y="933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4041356" y="1396211"/>
            <a:ext cx="214981" cy="214981"/>
          </a:xfrm>
          <a:prstGeom prst="ellipse">
            <a:avLst/>
          </a:prstGeom>
          <a:solidFill>
            <a:srgbClr val="FFFFFF"/>
          </a:solidFill>
          <a:ln w="19050">
            <a:solidFill>
              <a:srgbClr val="14283A"/>
            </a:solidFill>
            <a:prstDash val="solid"/>
          </a:ln>
        </p:spPr>
      </p:sp>
      <p:sp>
        <p:nvSpPr>
          <p:cNvPr id="17" name="!!no2"/>
          <p:cNvSpPr/>
          <p:nvPr/>
        </p:nvSpPr>
        <p:spPr>
          <a:xfrm>
            <a:off x="4041356" y="139621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2635709" y="3628709"/>
            <a:ext cx="214981" cy="214981"/>
          </a:xfrm>
          <a:prstGeom prst="ellipse">
            <a:avLst/>
          </a:prstGeom>
          <a:solidFill>
            <a:srgbClr val="FFFFFF"/>
          </a:solidFill>
          <a:ln w="19050">
            <a:solidFill>
              <a:srgbClr val="14283A"/>
            </a:solidFill>
            <a:prstDash val="solid"/>
          </a:ln>
        </p:spPr>
      </p:sp>
      <p:sp>
        <p:nvSpPr>
          <p:cNvPr id="19" name="!!no3"/>
          <p:cNvSpPr/>
          <p:nvPr/>
        </p:nvSpPr>
        <p:spPr>
          <a:xfrm>
            <a:off x="2635709" y="362870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2329774" y="2256136"/>
            <a:ext cx="214981" cy="214981"/>
          </a:xfrm>
          <a:prstGeom prst="ellipse">
            <a:avLst/>
          </a:prstGeom>
          <a:solidFill>
            <a:srgbClr val="FFFFFF"/>
          </a:solidFill>
          <a:ln w="19050">
            <a:solidFill>
              <a:srgbClr val="14283A"/>
            </a:solidFill>
            <a:prstDash val="solid"/>
          </a:ln>
        </p:spPr>
      </p:sp>
      <p:sp>
        <p:nvSpPr>
          <p:cNvPr id="21" name="!!no4"/>
          <p:cNvSpPr/>
          <p:nvPr/>
        </p:nvSpPr>
        <p:spPr>
          <a:xfrm>
            <a:off x="2329774" y="225613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635709" y="1594655"/>
            <a:ext cx="214981" cy="214981"/>
          </a:xfrm>
          <a:prstGeom prst="ellipse">
            <a:avLst/>
          </a:prstGeom>
          <a:solidFill>
            <a:srgbClr val="FFFFFF"/>
          </a:solidFill>
          <a:ln w="19050">
            <a:solidFill>
              <a:srgbClr val="14283A"/>
            </a:solidFill>
            <a:prstDash val="solid"/>
          </a:ln>
        </p:spPr>
      </p:sp>
      <p:sp>
        <p:nvSpPr>
          <p:cNvPr id="23" name="!!no5"/>
          <p:cNvSpPr/>
          <p:nvPr/>
        </p:nvSpPr>
        <p:spPr>
          <a:xfrm>
            <a:off x="2635709" y="159465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4206726" y="1379674"/>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Cuatro jugadores apilados sobre la línea de la pintura del lado del balón. Una palmada, cuatro cortes simultáneos — esquina, punta, destello al medio, sello al aro — y la defensa tiene un segundo para resolver quién va a dónde. Funciona idéntico contra individual y zona.</a:t>
            </a:r>
            <a:endParaRPr lang="en-US" sz="950" dirty="0"/>
          </a:p>
        </p:txBody>
      </p:sp>
      <p:sp>
        <p:nvSpPr>
          <p:cNvPr id="26" name="notebox-206"/>
          <p:cNvSpPr/>
          <p:nvPr/>
        </p:nvSpPr>
        <p:spPr>
          <a:xfrm>
            <a:off x="4911495" y="2606040"/>
            <a:ext cx="3821025" cy="1143000"/>
          </a:xfrm>
          <a:prstGeom prst="roundRect">
            <a:avLst>
              <a:gd name="adj" fmla="val 4800"/>
            </a:avLst>
          </a:prstGeom>
          <a:solidFill>
            <a:srgbClr val="E3EDF2"/>
          </a:solidFill>
          <a:ln/>
        </p:spPr>
      </p:sp>
      <p:sp>
        <p:nvSpPr>
          <p:cNvPr id="27" name="notelbl-20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28" name="note-20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Primera mirada: esquina — recibe y tira, o ataca el fondo contra el cierre.</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07.xml><?xml version="1.0" encoding="utf-8"?>
<p:sld xmlns:a="http://schemas.openxmlformats.org/drawingml/2006/main" xmlns:r="http://schemas.openxmlformats.org/officeDocument/2006/relationships" xmlns:p="http://schemas.openxmlformats.org/presentationml/2006/main">
  <p:cSld name="Slide 20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SAQUE DE FONDO  ·  VS INDIVIDUAL O ZONA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Stack Pop — Saque de Fondo</a:t>
            </a:r>
            <a:endParaRPr lang="en-US" sz="2200" dirty="0"/>
          </a:p>
        </p:txBody>
      </p:sp>
      <p:sp>
        <p:nvSpPr>
          <p:cNvPr id="4" name="ph-20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07-0"/>
          <p:cNvSpPr/>
          <p:nvPr/>
        </p:nvSpPr>
        <p:spPr>
          <a:xfrm flipH="1">
            <a:off x="2065182" y="1040665"/>
            <a:ext cx="785509" cy="396889"/>
          </a:xfrm>
          <a:prstGeom prst="line">
            <a:avLst/>
          </a:prstGeom>
          <a:noFill/>
          <a:ln w="19050">
            <a:solidFill>
              <a:srgbClr val="14283A"/>
            </a:solidFill>
            <a:prstDash val="solid"/>
          </a:ln>
        </p:spPr>
      </p:sp>
      <p:sp>
        <p:nvSpPr>
          <p:cNvPr id="14" name="tr-207-0"/>
          <p:cNvSpPr/>
          <p:nvPr/>
        </p:nvSpPr>
        <p:spPr>
          <a:xfrm flipH="1">
            <a:off x="1362359" y="1437554"/>
            <a:ext cx="702823" cy="231518"/>
          </a:xfrm>
          <a:prstGeom prst="line">
            <a:avLst/>
          </a:prstGeom>
          <a:noFill/>
          <a:ln w="19050">
            <a:solidFill>
              <a:srgbClr val="14283A"/>
            </a:solidFill>
            <a:prstDash val="solid"/>
            <a:tailEnd type="triangle"/>
          </a:ln>
        </p:spPr>
      </p:sp>
      <p:sp>
        <p:nvSpPr>
          <p:cNvPr id="15" name="tr-207-1"/>
          <p:cNvSpPr/>
          <p:nvPr/>
        </p:nvSpPr>
        <p:spPr>
          <a:xfrm>
            <a:off x="2743200" y="1702146"/>
            <a:ext cx="148833" cy="107491"/>
          </a:xfrm>
          <a:prstGeom prst="line">
            <a:avLst/>
          </a:prstGeom>
          <a:noFill/>
          <a:ln w="44450">
            <a:solidFill>
              <a:srgbClr val="2E7391">
                <a:alpha val="65000"/>
              </a:srgbClr>
            </a:solidFill>
            <a:prstDash val="solid"/>
            <a:tailEnd type="oval"/>
          </a:ln>
        </p:spPr>
      </p:sp>
      <p:sp>
        <p:nvSpPr>
          <p:cNvPr id="16" name="!!o1"/>
          <p:cNvSpPr/>
          <p:nvPr/>
        </p:nvSpPr>
        <p:spPr>
          <a:xfrm>
            <a:off x="1254868" y="1561581"/>
            <a:ext cx="214981" cy="214981"/>
          </a:xfrm>
          <a:prstGeom prst="ellipse">
            <a:avLst/>
          </a:prstGeom>
          <a:solidFill>
            <a:srgbClr val="FFFFFF"/>
          </a:solidFill>
          <a:ln w="19050">
            <a:solidFill>
              <a:srgbClr val="14283A"/>
            </a:solidFill>
            <a:prstDash val="solid"/>
          </a:ln>
        </p:spPr>
      </p:sp>
      <p:sp>
        <p:nvSpPr>
          <p:cNvPr id="17" name="!!no1"/>
          <p:cNvSpPr/>
          <p:nvPr/>
        </p:nvSpPr>
        <p:spPr>
          <a:xfrm>
            <a:off x="1254868" y="156158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4041356" y="1396211"/>
            <a:ext cx="214981" cy="214981"/>
          </a:xfrm>
          <a:prstGeom prst="ellipse">
            <a:avLst/>
          </a:prstGeom>
          <a:solidFill>
            <a:srgbClr val="FFFFFF"/>
          </a:solidFill>
          <a:ln w="19050">
            <a:solidFill>
              <a:srgbClr val="14283A"/>
            </a:solidFill>
            <a:prstDash val="solid"/>
          </a:ln>
        </p:spPr>
      </p:sp>
      <p:sp>
        <p:nvSpPr>
          <p:cNvPr id="19" name="!!no2"/>
          <p:cNvSpPr/>
          <p:nvPr/>
        </p:nvSpPr>
        <p:spPr>
          <a:xfrm>
            <a:off x="4041356" y="139621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2635709" y="3628709"/>
            <a:ext cx="214981" cy="214981"/>
          </a:xfrm>
          <a:prstGeom prst="ellipse">
            <a:avLst/>
          </a:prstGeom>
          <a:solidFill>
            <a:srgbClr val="FFFFFF"/>
          </a:solidFill>
          <a:ln w="19050">
            <a:solidFill>
              <a:srgbClr val="14283A"/>
            </a:solidFill>
            <a:prstDash val="solid"/>
          </a:ln>
        </p:spPr>
      </p:sp>
      <p:sp>
        <p:nvSpPr>
          <p:cNvPr id="21" name="!!no3"/>
          <p:cNvSpPr/>
          <p:nvPr/>
        </p:nvSpPr>
        <p:spPr>
          <a:xfrm>
            <a:off x="2635709" y="362870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2329774" y="2256136"/>
            <a:ext cx="214981" cy="214981"/>
          </a:xfrm>
          <a:prstGeom prst="ellipse">
            <a:avLst/>
          </a:prstGeom>
          <a:solidFill>
            <a:srgbClr val="FFFFFF"/>
          </a:solidFill>
          <a:ln w="19050">
            <a:solidFill>
              <a:srgbClr val="14283A"/>
            </a:solidFill>
            <a:prstDash val="solid"/>
          </a:ln>
        </p:spPr>
      </p:sp>
      <p:sp>
        <p:nvSpPr>
          <p:cNvPr id="23" name="!!no4"/>
          <p:cNvSpPr/>
          <p:nvPr/>
        </p:nvSpPr>
        <p:spPr>
          <a:xfrm>
            <a:off x="2329774" y="225613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784543" y="1702146"/>
            <a:ext cx="214981" cy="214981"/>
          </a:xfrm>
          <a:prstGeom prst="ellipse">
            <a:avLst/>
          </a:prstGeom>
          <a:solidFill>
            <a:srgbClr val="FFFFFF"/>
          </a:solidFill>
          <a:ln w="19050">
            <a:solidFill>
              <a:srgbClr val="14283A"/>
            </a:solidFill>
            <a:prstDash val="solid"/>
          </a:ln>
        </p:spPr>
      </p:sp>
      <p:sp>
        <p:nvSpPr>
          <p:cNvPr id="25" name="!!no5"/>
          <p:cNvSpPr/>
          <p:nvPr/>
        </p:nvSpPr>
        <p:spPr>
          <a:xfrm>
            <a:off x="2784543" y="17021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4206726" y="1379674"/>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Cuatro jugadores apilados sobre la línea de la pintura del lado del balón. Una palmada, cuatro cortes simultáneos — esquina, punta, destello al medio, sello al aro — y la defensa tiene un segundo para resolver quién va a dónde. Funciona idéntico contra individual y zona.</a:t>
            </a:r>
            <a:endParaRPr lang="en-US" sz="950" dirty="0"/>
          </a:p>
        </p:txBody>
      </p:sp>
      <p:sp>
        <p:nvSpPr>
          <p:cNvPr id="28" name="notebox-207"/>
          <p:cNvSpPr/>
          <p:nvPr/>
        </p:nvSpPr>
        <p:spPr>
          <a:xfrm>
            <a:off x="4911495" y="2606040"/>
            <a:ext cx="3821025" cy="1143000"/>
          </a:xfrm>
          <a:prstGeom prst="roundRect">
            <a:avLst>
              <a:gd name="adj" fmla="val 4800"/>
            </a:avLst>
          </a:prstGeom>
          <a:solidFill>
            <a:srgbClr val="E3EDF2"/>
          </a:solidFill>
          <a:ln/>
        </p:spPr>
      </p:sp>
      <p:sp>
        <p:nvSpPr>
          <p:cNvPr id="29" name="notelbl-20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0" name="note-20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sacador entra al rincón débil; 5 sella a su hombre del lado del balón — la entrada al poste está viva si X5 ayudó en algo.</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08.xml><?xml version="1.0" encoding="utf-8"?>
<p:sld xmlns:a="http://schemas.openxmlformats.org/drawingml/2006/main" xmlns:r="http://schemas.openxmlformats.org/officeDocument/2006/relationships" xmlns:p="http://schemas.openxmlformats.org/presentationml/2006/main">
  <p:cSld name="Slide 20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SAQUE DE FONDO  ·  VS INDIVIDUAL O ZONA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Stack Pop — Saque de Fondo</a:t>
            </a:r>
            <a:endParaRPr lang="en-US" sz="2200" dirty="0"/>
          </a:p>
        </p:txBody>
      </p:sp>
      <p:sp>
        <p:nvSpPr>
          <p:cNvPr id="4" name="ph-20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208"/>
          <p:cNvSpPr/>
          <p:nvPr/>
        </p:nvSpPr>
        <p:spPr>
          <a:xfrm flipH="1">
            <a:off x="2850691" y="1429285"/>
            <a:ext cx="1405647" cy="2232498"/>
          </a:xfrm>
          <a:prstGeom prst="line">
            <a:avLst/>
          </a:prstGeom>
          <a:noFill/>
          <a:ln w="19050">
            <a:solidFill>
              <a:srgbClr val="2E7391"/>
            </a:solidFill>
            <a:prstDash val="dash"/>
            <a:tailEnd type="triangle"/>
          </a:ln>
        </p:spPr>
      </p:sp>
      <p:sp>
        <p:nvSpPr>
          <p:cNvPr id="14" name="!!o1"/>
          <p:cNvSpPr/>
          <p:nvPr/>
        </p:nvSpPr>
        <p:spPr>
          <a:xfrm>
            <a:off x="1254868" y="1561581"/>
            <a:ext cx="214981" cy="214981"/>
          </a:xfrm>
          <a:prstGeom prst="ellipse">
            <a:avLst/>
          </a:prstGeom>
          <a:solidFill>
            <a:srgbClr val="FFFFFF"/>
          </a:solidFill>
          <a:ln w="19050">
            <a:solidFill>
              <a:srgbClr val="14283A"/>
            </a:solidFill>
            <a:prstDash val="solid"/>
          </a:ln>
        </p:spPr>
      </p:sp>
      <p:sp>
        <p:nvSpPr>
          <p:cNvPr id="15" name="!!no1"/>
          <p:cNvSpPr/>
          <p:nvPr/>
        </p:nvSpPr>
        <p:spPr>
          <a:xfrm>
            <a:off x="1254868" y="156158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4041356" y="1396211"/>
            <a:ext cx="214981" cy="214981"/>
          </a:xfrm>
          <a:prstGeom prst="ellipse">
            <a:avLst/>
          </a:prstGeom>
          <a:solidFill>
            <a:srgbClr val="FFFFFF"/>
          </a:solidFill>
          <a:ln w="19050">
            <a:solidFill>
              <a:srgbClr val="14283A"/>
            </a:solidFill>
            <a:prstDash val="solid"/>
          </a:ln>
        </p:spPr>
      </p:sp>
      <p:sp>
        <p:nvSpPr>
          <p:cNvPr id="17" name="!!no2"/>
          <p:cNvSpPr/>
          <p:nvPr/>
        </p:nvSpPr>
        <p:spPr>
          <a:xfrm>
            <a:off x="4041356" y="139621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2635709" y="3628709"/>
            <a:ext cx="214981" cy="214981"/>
          </a:xfrm>
          <a:prstGeom prst="ellipse">
            <a:avLst/>
          </a:prstGeom>
          <a:solidFill>
            <a:srgbClr val="FFFFFF"/>
          </a:solidFill>
          <a:ln w="19050">
            <a:solidFill>
              <a:srgbClr val="14283A"/>
            </a:solidFill>
            <a:prstDash val="solid"/>
          </a:ln>
        </p:spPr>
      </p:sp>
      <p:sp>
        <p:nvSpPr>
          <p:cNvPr id="19" name="!!no3"/>
          <p:cNvSpPr/>
          <p:nvPr/>
        </p:nvSpPr>
        <p:spPr>
          <a:xfrm>
            <a:off x="2635709" y="362870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2329774" y="2256136"/>
            <a:ext cx="214981" cy="214981"/>
          </a:xfrm>
          <a:prstGeom prst="ellipse">
            <a:avLst/>
          </a:prstGeom>
          <a:solidFill>
            <a:srgbClr val="FFFFFF"/>
          </a:solidFill>
          <a:ln w="19050">
            <a:solidFill>
              <a:srgbClr val="14283A"/>
            </a:solidFill>
            <a:prstDash val="solid"/>
          </a:ln>
        </p:spPr>
      </p:sp>
      <p:sp>
        <p:nvSpPr>
          <p:cNvPr id="21" name="!!no4"/>
          <p:cNvSpPr/>
          <p:nvPr/>
        </p:nvSpPr>
        <p:spPr>
          <a:xfrm>
            <a:off x="2329774" y="225613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784543" y="1702146"/>
            <a:ext cx="214981" cy="214981"/>
          </a:xfrm>
          <a:prstGeom prst="ellipse">
            <a:avLst/>
          </a:prstGeom>
          <a:solidFill>
            <a:srgbClr val="FFFFFF"/>
          </a:solidFill>
          <a:ln w="19050">
            <a:solidFill>
              <a:srgbClr val="14283A"/>
            </a:solidFill>
            <a:prstDash val="solid"/>
          </a:ln>
        </p:spPr>
      </p:sp>
      <p:sp>
        <p:nvSpPr>
          <p:cNvPr id="23" name="!!no5"/>
          <p:cNvSpPr/>
          <p:nvPr/>
        </p:nvSpPr>
        <p:spPr>
          <a:xfrm>
            <a:off x="2784543" y="17021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801080" y="3612172"/>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Cuatro jugadores apilados sobre la línea de la pintura del lado del balón. Una palmada, cuatro cortes simultáneos — esquina, punta, destello al medio, sello al aro — y la defensa tiene un segundo para resolver quién va a dónde. Funciona idéntico contra individual y zona.</a:t>
            </a:r>
            <a:endParaRPr lang="en-US" sz="950" dirty="0"/>
          </a:p>
        </p:txBody>
      </p:sp>
      <p:sp>
        <p:nvSpPr>
          <p:cNvPr id="26" name="notebox-208"/>
          <p:cNvSpPr/>
          <p:nvPr/>
        </p:nvSpPr>
        <p:spPr>
          <a:xfrm>
            <a:off x="4911495" y="2606040"/>
            <a:ext cx="3821025" cy="1143000"/>
          </a:xfrm>
          <a:prstGeom prst="roundRect">
            <a:avLst>
              <a:gd name="adj" fmla="val 4800"/>
            </a:avLst>
          </a:prstGeom>
          <a:solidFill>
            <a:srgbClr val="E3EDF2"/>
          </a:solidFill>
          <a:ln/>
        </p:spPr>
      </p:sp>
      <p:sp>
        <p:nvSpPr>
          <p:cNvPr id="27" name="notelbl-20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28" name="note-20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¿Nada? Balón a la punta para el reinicio — ya estamos espaciados, ya estamos en ofensiva.</a:t>
            </a:r>
            <a:endParaRPr lang="en-US" sz="1050" dirty="0"/>
          </a:p>
        </p:txBody>
      </p:sp>
      <p:sp>
        <p:nvSpPr>
          <p:cNvPr id="29" name="kp-208"/>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0" name="kpl-208"/>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Los cuatro cortes ocurren A LA VEZ — la duda deja que la defensa ordene el caos.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Escautea tu orden: pon a tu tirador en la esquina, a tu finalizador en el aro.</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 entrada del sacador al rincón débil es la cuarta opción escondida — las defensas lo olvidan.</a:t>
            </a:r>
            <a:endParaRPr lang="en-US" sz="8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09.xml><?xml version="1.0" encoding="utf-8"?>
<p:sld xmlns:a="http://schemas.openxmlformats.org/drawingml/2006/main" xmlns:r="http://schemas.openxmlformats.org/officeDocument/2006/relationships" xmlns:p="http://schemas.openxmlformats.org/presentationml/2006/main">
  <p:cSld name="Slide 20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SAQUE DE BANDA  ·  PANTALLA CIEGA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Winner — Saque de Banda</a:t>
            </a:r>
            <a:endParaRPr lang="en-US" sz="2200" dirty="0"/>
          </a:p>
        </p:txBody>
      </p:sp>
      <p:sp>
        <p:nvSpPr>
          <p:cNvPr id="4" name="ph-20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3032598" y="3562561"/>
            <a:ext cx="214981" cy="214981"/>
          </a:xfrm>
          <a:prstGeom prst="ellipse">
            <a:avLst/>
          </a:prstGeom>
          <a:solidFill>
            <a:srgbClr val="FFFFFF"/>
          </a:solidFill>
          <a:ln w="19050">
            <a:solidFill>
              <a:srgbClr val="14283A"/>
            </a:solidFill>
            <a:prstDash val="solid"/>
          </a:ln>
        </p:spPr>
      </p:sp>
      <p:sp>
        <p:nvSpPr>
          <p:cNvPr id="14" name="!!no1"/>
          <p:cNvSpPr/>
          <p:nvPr/>
        </p:nvSpPr>
        <p:spPr>
          <a:xfrm>
            <a:off x="3032598" y="35625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4372097" y="2901080"/>
            <a:ext cx="214981" cy="214981"/>
          </a:xfrm>
          <a:prstGeom prst="ellipse">
            <a:avLst/>
          </a:prstGeom>
          <a:solidFill>
            <a:srgbClr val="FFFFFF"/>
          </a:solidFill>
          <a:ln w="19050">
            <a:solidFill>
              <a:srgbClr val="14283A"/>
            </a:solidFill>
            <a:prstDash val="solid"/>
          </a:ln>
        </p:spPr>
      </p:sp>
      <p:sp>
        <p:nvSpPr>
          <p:cNvPr id="16" name="!!no2"/>
          <p:cNvSpPr/>
          <p:nvPr/>
        </p:nvSpPr>
        <p:spPr>
          <a:xfrm>
            <a:off x="4372097"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18"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1709636" y="3562561"/>
            <a:ext cx="214981" cy="214981"/>
          </a:xfrm>
          <a:prstGeom prst="ellipse">
            <a:avLst/>
          </a:prstGeom>
          <a:solidFill>
            <a:srgbClr val="FFFFFF"/>
          </a:solidFill>
          <a:ln w="19050">
            <a:solidFill>
              <a:srgbClr val="14283A"/>
            </a:solidFill>
            <a:prstDash val="solid"/>
          </a:ln>
        </p:spPr>
      </p:sp>
      <p:sp>
        <p:nvSpPr>
          <p:cNvPr id="20" name="!!no4"/>
          <p:cNvSpPr/>
          <p:nvPr/>
        </p:nvSpPr>
        <p:spPr>
          <a:xfrm>
            <a:off x="1709636" y="35625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2"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4537467" y="2884543"/>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jugada de banda: una pantalla ciega dispara al mejor atleta hacia el aro mientras el pantallador se abre para la recepción segura. Dos miradas reales de canasta más una entrada garantizada, de una sola acción simple.</a:t>
            </a:r>
            <a:endParaRPr lang="en-US" sz="950" dirty="0"/>
          </a:p>
        </p:txBody>
      </p:sp>
      <p:sp>
        <p:nvSpPr>
          <p:cNvPr id="25" name="notebox-209"/>
          <p:cNvSpPr/>
          <p:nvPr/>
        </p:nvSpPr>
        <p:spPr>
          <a:xfrm>
            <a:off x="4911495" y="2606040"/>
            <a:ext cx="3821025" cy="1143000"/>
          </a:xfrm>
          <a:prstGeom prst="roundRect">
            <a:avLst>
              <a:gd name="adj" fmla="val 4800"/>
            </a:avLst>
          </a:prstGeom>
          <a:solidFill>
            <a:srgbClr val="E3EDF2"/>
          </a:solidFill>
          <a:ln/>
        </p:spPr>
      </p:sp>
      <p:sp>
        <p:nvSpPr>
          <p:cNvPr id="26" name="notelbl-20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20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Cada saque de banda en cancha ofensiva. La señal 'Winner-3' aplana la clavada en un flare para el tirador cuando se necesita un triple.</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name="Slide 21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SAQUE DE BANDA  ·  PANTALLA CIEGA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Winner — Saque de Banda</a:t>
            </a:r>
            <a:endParaRPr lang="en-US" sz="2200" dirty="0"/>
          </a:p>
        </p:txBody>
      </p:sp>
      <p:sp>
        <p:nvSpPr>
          <p:cNvPr id="4" name="ph-21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10-0"/>
          <p:cNvSpPr/>
          <p:nvPr/>
        </p:nvSpPr>
        <p:spPr>
          <a:xfrm>
            <a:off x="2933376" y="1892322"/>
            <a:ext cx="330740" cy="1347767"/>
          </a:xfrm>
          <a:prstGeom prst="line">
            <a:avLst/>
          </a:prstGeom>
          <a:noFill/>
          <a:ln w="44450">
            <a:solidFill>
              <a:srgbClr val="2E7391">
                <a:alpha val="65000"/>
              </a:srgbClr>
            </a:solidFill>
            <a:prstDash val="solid"/>
            <a:tailEnd type="oval"/>
          </a:ln>
        </p:spPr>
      </p:sp>
      <p:sp>
        <p:nvSpPr>
          <p:cNvPr id="14" name="tr-210-1"/>
          <p:cNvSpPr/>
          <p:nvPr/>
        </p:nvSpPr>
        <p:spPr>
          <a:xfrm flipV="1">
            <a:off x="3140089" y="3405459"/>
            <a:ext cx="264592" cy="264592"/>
          </a:xfrm>
          <a:prstGeom prst="line">
            <a:avLst/>
          </a:prstGeom>
          <a:noFill/>
          <a:ln w="19050">
            <a:solidFill>
              <a:srgbClr val="14283A"/>
            </a:solidFill>
            <a:prstDash val="solid"/>
          </a:ln>
        </p:spPr>
      </p:sp>
      <p:sp>
        <p:nvSpPr>
          <p:cNvPr id="15" name="tr-210-1"/>
          <p:cNvSpPr/>
          <p:nvPr/>
        </p:nvSpPr>
        <p:spPr>
          <a:xfrm flipH="1" flipV="1">
            <a:off x="2825885" y="1950201"/>
            <a:ext cx="578796" cy="1455258"/>
          </a:xfrm>
          <a:prstGeom prst="line">
            <a:avLst/>
          </a:prstGeom>
          <a:noFill/>
          <a:ln w="19050">
            <a:solidFill>
              <a:srgbClr val="14283A"/>
            </a:solidFill>
            <a:prstDash val="solid"/>
          </a:ln>
        </p:spPr>
      </p:sp>
      <p:sp>
        <p:nvSpPr>
          <p:cNvPr id="16" name="tr-210-1"/>
          <p:cNvSpPr/>
          <p:nvPr/>
        </p:nvSpPr>
        <p:spPr>
          <a:xfrm flipH="1" flipV="1">
            <a:off x="2660515" y="1726951"/>
            <a:ext cx="165370" cy="223250"/>
          </a:xfrm>
          <a:prstGeom prst="line">
            <a:avLst/>
          </a:prstGeom>
          <a:noFill/>
          <a:ln w="19050">
            <a:solidFill>
              <a:srgbClr val="14283A"/>
            </a:solidFill>
            <a:prstDash val="solid"/>
            <a:tailEnd type="triangle"/>
          </a:ln>
        </p:spPr>
      </p:sp>
      <p:sp>
        <p:nvSpPr>
          <p:cNvPr id="17" name="!!o1"/>
          <p:cNvSpPr/>
          <p:nvPr/>
        </p:nvSpPr>
        <p:spPr>
          <a:xfrm>
            <a:off x="2553024" y="1619461"/>
            <a:ext cx="214981" cy="214981"/>
          </a:xfrm>
          <a:prstGeom prst="ellipse">
            <a:avLst/>
          </a:prstGeom>
          <a:solidFill>
            <a:srgbClr val="FFFFFF"/>
          </a:solidFill>
          <a:ln w="19050">
            <a:solidFill>
              <a:srgbClr val="14283A"/>
            </a:solidFill>
            <a:prstDash val="solid"/>
          </a:ln>
        </p:spPr>
      </p:sp>
      <p:sp>
        <p:nvSpPr>
          <p:cNvPr id="18" name="!!no1"/>
          <p:cNvSpPr/>
          <p:nvPr/>
        </p:nvSpPr>
        <p:spPr>
          <a:xfrm>
            <a:off x="2553024" y="16194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4372097" y="2901080"/>
            <a:ext cx="214981" cy="214981"/>
          </a:xfrm>
          <a:prstGeom prst="ellipse">
            <a:avLst/>
          </a:prstGeom>
          <a:solidFill>
            <a:srgbClr val="FFFFFF"/>
          </a:solidFill>
          <a:ln w="19050">
            <a:solidFill>
              <a:srgbClr val="14283A"/>
            </a:solidFill>
            <a:prstDash val="solid"/>
          </a:ln>
        </p:spPr>
      </p:sp>
      <p:sp>
        <p:nvSpPr>
          <p:cNvPr id="20" name="!!no2"/>
          <p:cNvSpPr/>
          <p:nvPr/>
        </p:nvSpPr>
        <p:spPr>
          <a:xfrm>
            <a:off x="4372097"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1709636" y="3562561"/>
            <a:ext cx="214981" cy="214981"/>
          </a:xfrm>
          <a:prstGeom prst="ellipse">
            <a:avLst/>
          </a:prstGeom>
          <a:solidFill>
            <a:srgbClr val="FFFFFF"/>
          </a:solidFill>
          <a:ln w="19050">
            <a:solidFill>
              <a:srgbClr val="14283A"/>
            </a:solidFill>
            <a:prstDash val="solid"/>
          </a:ln>
        </p:spPr>
      </p:sp>
      <p:sp>
        <p:nvSpPr>
          <p:cNvPr id="24" name="!!no4"/>
          <p:cNvSpPr/>
          <p:nvPr/>
        </p:nvSpPr>
        <p:spPr>
          <a:xfrm>
            <a:off x="1709636" y="35625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3156626" y="3132598"/>
            <a:ext cx="214981" cy="214981"/>
          </a:xfrm>
          <a:prstGeom prst="ellipse">
            <a:avLst/>
          </a:prstGeom>
          <a:solidFill>
            <a:srgbClr val="FFFFFF"/>
          </a:solidFill>
          <a:ln w="19050">
            <a:solidFill>
              <a:srgbClr val="14283A"/>
            </a:solidFill>
            <a:prstDash val="solid"/>
          </a:ln>
        </p:spPr>
      </p:sp>
      <p:sp>
        <p:nvSpPr>
          <p:cNvPr id="26" name="!!no5"/>
          <p:cNvSpPr/>
          <p:nvPr/>
        </p:nvSpPr>
        <p:spPr>
          <a:xfrm>
            <a:off x="3156626" y="313259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ball"/>
          <p:cNvSpPr/>
          <p:nvPr/>
        </p:nvSpPr>
        <p:spPr>
          <a:xfrm>
            <a:off x="4537467" y="2884543"/>
            <a:ext cx="99222" cy="99222"/>
          </a:xfrm>
          <a:prstGeom prst="ellipse">
            <a:avLst/>
          </a:prstGeom>
          <a:solidFill>
            <a:srgbClr val="D9641E"/>
          </a:solidFill>
          <a:ln w="9525">
            <a:solidFill>
              <a:srgbClr val="B04E12"/>
            </a:solidFill>
            <a:prstDash val="solid"/>
          </a:ln>
        </p:spPr>
      </p:sp>
      <p:sp>
        <p:nvSpPr>
          <p:cNvPr id="2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jugada de banda: una pantalla ciega dispara al mejor atleta hacia el aro mientras el pantallador se abre para la recepción segura. Dos miradas reales de canasta más una entrada garantizada, de una sola acción simple.</a:t>
            </a:r>
            <a:endParaRPr lang="en-US" sz="950" dirty="0"/>
          </a:p>
        </p:txBody>
      </p:sp>
      <p:sp>
        <p:nvSpPr>
          <p:cNvPr id="29" name="notebox-210"/>
          <p:cNvSpPr/>
          <p:nvPr/>
        </p:nvSpPr>
        <p:spPr>
          <a:xfrm>
            <a:off x="4911495" y="2606040"/>
            <a:ext cx="3821025" cy="1143000"/>
          </a:xfrm>
          <a:prstGeom prst="roundRect">
            <a:avLst>
              <a:gd name="adj" fmla="val 4800"/>
            </a:avLst>
          </a:prstGeom>
          <a:solidFill>
            <a:srgbClr val="E3EDF2"/>
          </a:solidFill>
          <a:ln/>
        </p:spPr>
      </p:sp>
      <p:sp>
        <p:nvSpPr>
          <p:cNvPr id="30" name="notelbl-21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1" name="note-21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Primera mirada: 5 corre a la pantalla ciega, 1 se clava al aro — bandeja o globo.</a:t>
            </a:r>
            <a:endParaRPr lang="en-US" sz="10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11.xml><?xml version="1.0" encoding="utf-8"?>
<p:sld xmlns:a="http://schemas.openxmlformats.org/drawingml/2006/main" xmlns:r="http://schemas.openxmlformats.org/officeDocument/2006/relationships" xmlns:p="http://schemas.openxmlformats.org/presentationml/2006/main">
  <p:cSld name="Slide 21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SAQUE DE BANDA  ·  PANTALLA CIEGA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Winner — Saque de Banda</a:t>
            </a:r>
            <a:endParaRPr lang="en-US" sz="2200" dirty="0"/>
          </a:p>
        </p:txBody>
      </p:sp>
      <p:sp>
        <p:nvSpPr>
          <p:cNvPr id="4" name="ph-21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11-0"/>
          <p:cNvSpPr/>
          <p:nvPr/>
        </p:nvSpPr>
        <p:spPr>
          <a:xfrm>
            <a:off x="3264116" y="3240089"/>
            <a:ext cx="140565" cy="388620"/>
          </a:xfrm>
          <a:prstGeom prst="line">
            <a:avLst/>
          </a:prstGeom>
          <a:noFill/>
          <a:ln w="19050">
            <a:solidFill>
              <a:srgbClr val="14283A"/>
            </a:solidFill>
            <a:prstDash val="solid"/>
            <a:tailEnd type="triangle"/>
          </a:ln>
        </p:spPr>
      </p:sp>
      <p:sp>
        <p:nvSpPr>
          <p:cNvPr id="14" name="tr-211-1"/>
          <p:cNvSpPr/>
          <p:nvPr/>
        </p:nvSpPr>
        <p:spPr>
          <a:xfrm>
            <a:off x="1817127" y="3670051"/>
            <a:ext cx="512648" cy="124028"/>
          </a:xfrm>
          <a:prstGeom prst="line">
            <a:avLst/>
          </a:prstGeom>
          <a:noFill/>
          <a:ln w="19050">
            <a:solidFill>
              <a:srgbClr val="14283A"/>
            </a:solidFill>
            <a:prstDash val="solid"/>
            <a:tailEnd type="triangle"/>
          </a:ln>
        </p:spPr>
      </p:sp>
      <p:sp>
        <p:nvSpPr>
          <p:cNvPr id="15" name="!!o1"/>
          <p:cNvSpPr/>
          <p:nvPr/>
        </p:nvSpPr>
        <p:spPr>
          <a:xfrm>
            <a:off x="2553024" y="1619461"/>
            <a:ext cx="214981" cy="214981"/>
          </a:xfrm>
          <a:prstGeom prst="ellipse">
            <a:avLst/>
          </a:prstGeom>
          <a:solidFill>
            <a:srgbClr val="FFFFFF"/>
          </a:solidFill>
          <a:ln w="19050">
            <a:solidFill>
              <a:srgbClr val="14283A"/>
            </a:solidFill>
            <a:prstDash val="solid"/>
          </a:ln>
        </p:spPr>
      </p:sp>
      <p:sp>
        <p:nvSpPr>
          <p:cNvPr id="16" name="!!no1"/>
          <p:cNvSpPr/>
          <p:nvPr/>
        </p:nvSpPr>
        <p:spPr>
          <a:xfrm>
            <a:off x="2553024" y="16194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4372097" y="2901080"/>
            <a:ext cx="214981" cy="214981"/>
          </a:xfrm>
          <a:prstGeom prst="ellipse">
            <a:avLst/>
          </a:prstGeom>
          <a:solidFill>
            <a:srgbClr val="FFFFFF"/>
          </a:solidFill>
          <a:ln w="19050">
            <a:solidFill>
              <a:srgbClr val="14283A"/>
            </a:solidFill>
            <a:prstDash val="solid"/>
          </a:ln>
        </p:spPr>
      </p:sp>
      <p:sp>
        <p:nvSpPr>
          <p:cNvPr id="18" name="!!no2"/>
          <p:cNvSpPr/>
          <p:nvPr/>
        </p:nvSpPr>
        <p:spPr>
          <a:xfrm>
            <a:off x="4372097"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2222284" y="3686588"/>
            <a:ext cx="214981" cy="214981"/>
          </a:xfrm>
          <a:prstGeom prst="ellipse">
            <a:avLst/>
          </a:prstGeom>
          <a:solidFill>
            <a:srgbClr val="FFFFFF"/>
          </a:solidFill>
          <a:ln w="19050">
            <a:solidFill>
              <a:srgbClr val="14283A"/>
            </a:solidFill>
            <a:prstDash val="solid"/>
          </a:ln>
        </p:spPr>
      </p:sp>
      <p:sp>
        <p:nvSpPr>
          <p:cNvPr id="22" name="!!no4"/>
          <p:cNvSpPr/>
          <p:nvPr/>
        </p:nvSpPr>
        <p:spPr>
          <a:xfrm>
            <a:off x="2222284"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3297190" y="3521218"/>
            <a:ext cx="214981" cy="214981"/>
          </a:xfrm>
          <a:prstGeom prst="ellipse">
            <a:avLst/>
          </a:prstGeom>
          <a:solidFill>
            <a:srgbClr val="FFFFFF"/>
          </a:solidFill>
          <a:ln w="19050">
            <a:solidFill>
              <a:srgbClr val="14283A"/>
            </a:solidFill>
            <a:prstDash val="solid"/>
          </a:ln>
        </p:spPr>
      </p:sp>
      <p:sp>
        <p:nvSpPr>
          <p:cNvPr id="24" name="!!no5"/>
          <p:cNvSpPr/>
          <p:nvPr/>
        </p:nvSpPr>
        <p:spPr>
          <a:xfrm>
            <a:off x="3297190" y="35212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4537467" y="2884543"/>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jugada de banda: una pantalla ciega dispara al mejor atleta hacia el aro mientras el pantallador se abre para la recepción segura. Dos miradas reales de canasta más una entrada garantizada, de una sola acción simple.</a:t>
            </a:r>
            <a:endParaRPr lang="en-US" sz="950" dirty="0"/>
          </a:p>
        </p:txBody>
      </p:sp>
      <p:sp>
        <p:nvSpPr>
          <p:cNvPr id="27" name="notebox-211"/>
          <p:cNvSpPr/>
          <p:nvPr/>
        </p:nvSpPr>
        <p:spPr>
          <a:xfrm>
            <a:off x="4911495" y="2606040"/>
            <a:ext cx="3821025" cy="1143000"/>
          </a:xfrm>
          <a:prstGeom prst="roundRect">
            <a:avLst>
              <a:gd name="adj" fmla="val 4800"/>
            </a:avLst>
          </a:prstGeom>
          <a:solidFill>
            <a:srgbClr val="E3EDF2"/>
          </a:solidFill>
          <a:ln/>
        </p:spPr>
      </p:sp>
      <p:sp>
        <p:nvSpPr>
          <p:cNvPr id="28" name="notelbl-21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29" name="note-21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pantallador se abre detrás del arco por seguridad; 4 balancea hacia la punta.</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12.xml><?xml version="1.0" encoding="utf-8"?>
<p:sld xmlns:a="http://schemas.openxmlformats.org/drawingml/2006/main" xmlns:r="http://schemas.openxmlformats.org/officeDocument/2006/relationships" xmlns:p="http://schemas.openxmlformats.org/presentationml/2006/main">
  <p:cSld name="Slide 21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SAQUE DE BANDA  ·  PANTALLA CIEGA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Winner — Saque de Banda</a:t>
            </a:r>
            <a:endParaRPr lang="en-US" sz="2200" dirty="0"/>
          </a:p>
        </p:txBody>
      </p:sp>
      <p:sp>
        <p:nvSpPr>
          <p:cNvPr id="4" name="ph-21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212"/>
          <p:cNvSpPr/>
          <p:nvPr/>
        </p:nvSpPr>
        <p:spPr>
          <a:xfrm flipH="1">
            <a:off x="3512171" y="2934154"/>
            <a:ext cx="1074906" cy="620138"/>
          </a:xfrm>
          <a:prstGeom prst="line">
            <a:avLst/>
          </a:prstGeom>
          <a:noFill/>
          <a:ln w="19050">
            <a:solidFill>
              <a:srgbClr val="2E7391"/>
            </a:solidFill>
            <a:prstDash val="dash"/>
            <a:tailEnd type="triangle"/>
          </a:ln>
        </p:spPr>
      </p:sp>
      <p:sp>
        <p:nvSpPr>
          <p:cNvPr id="14" name="!!o1"/>
          <p:cNvSpPr/>
          <p:nvPr/>
        </p:nvSpPr>
        <p:spPr>
          <a:xfrm>
            <a:off x="2553024" y="1619461"/>
            <a:ext cx="214981" cy="214981"/>
          </a:xfrm>
          <a:prstGeom prst="ellipse">
            <a:avLst/>
          </a:prstGeom>
          <a:solidFill>
            <a:srgbClr val="FFFFFF"/>
          </a:solidFill>
          <a:ln w="19050">
            <a:solidFill>
              <a:srgbClr val="14283A"/>
            </a:solidFill>
            <a:prstDash val="solid"/>
          </a:ln>
        </p:spPr>
      </p:sp>
      <p:sp>
        <p:nvSpPr>
          <p:cNvPr id="15" name="!!no1"/>
          <p:cNvSpPr/>
          <p:nvPr/>
        </p:nvSpPr>
        <p:spPr>
          <a:xfrm>
            <a:off x="2553024" y="16194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4372097" y="2901080"/>
            <a:ext cx="214981" cy="214981"/>
          </a:xfrm>
          <a:prstGeom prst="ellipse">
            <a:avLst/>
          </a:prstGeom>
          <a:solidFill>
            <a:srgbClr val="FFFFFF"/>
          </a:solidFill>
          <a:ln w="19050">
            <a:solidFill>
              <a:srgbClr val="14283A"/>
            </a:solidFill>
            <a:prstDash val="solid"/>
          </a:ln>
        </p:spPr>
      </p:sp>
      <p:sp>
        <p:nvSpPr>
          <p:cNvPr id="17" name="!!no2"/>
          <p:cNvSpPr/>
          <p:nvPr/>
        </p:nvSpPr>
        <p:spPr>
          <a:xfrm>
            <a:off x="4372097"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19"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2222284" y="3686588"/>
            <a:ext cx="214981" cy="214981"/>
          </a:xfrm>
          <a:prstGeom prst="ellipse">
            <a:avLst/>
          </a:prstGeom>
          <a:solidFill>
            <a:srgbClr val="FFFFFF"/>
          </a:solidFill>
          <a:ln w="19050">
            <a:solidFill>
              <a:srgbClr val="14283A"/>
            </a:solidFill>
            <a:prstDash val="solid"/>
          </a:ln>
        </p:spPr>
      </p:sp>
      <p:sp>
        <p:nvSpPr>
          <p:cNvPr id="21" name="!!no4"/>
          <p:cNvSpPr/>
          <p:nvPr/>
        </p:nvSpPr>
        <p:spPr>
          <a:xfrm>
            <a:off x="2222284"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3297190" y="3521218"/>
            <a:ext cx="214981" cy="214981"/>
          </a:xfrm>
          <a:prstGeom prst="ellipse">
            <a:avLst/>
          </a:prstGeom>
          <a:solidFill>
            <a:srgbClr val="FFFFFF"/>
          </a:solidFill>
          <a:ln w="19050">
            <a:solidFill>
              <a:srgbClr val="14283A"/>
            </a:solidFill>
            <a:prstDash val="solid"/>
          </a:ln>
        </p:spPr>
      </p:sp>
      <p:sp>
        <p:nvSpPr>
          <p:cNvPr id="23" name="!!no5"/>
          <p:cNvSpPr/>
          <p:nvPr/>
        </p:nvSpPr>
        <p:spPr>
          <a:xfrm>
            <a:off x="3297190" y="35212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3462560" y="350468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jugada de banda: una pantalla ciega dispara al mejor atleta hacia el aro mientras el pantallador se abre para la recepción segura. Dos miradas reales de canasta más una entrada garantizada, de una sola acción simple.</a:t>
            </a:r>
            <a:endParaRPr lang="en-US" sz="950" dirty="0"/>
          </a:p>
        </p:txBody>
      </p:sp>
      <p:sp>
        <p:nvSpPr>
          <p:cNvPr id="26" name="notebox-212"/>
          <p:cNvSpPr/>
          <p:nvPr/>
        </p:nvSpPr>
        <p:spPr>
          <a:xfrm>
            <a:off x="4911495" y="2606040"/>
            <a:ext cx="3821025" cy="1143000"/>
          </a:xfrm>
          <a:prstGeom prst="roundRect">
            <a:avLst>
              <a:gd name="adj" fmla="val 4800"/>
            </a:avLst>
          </a:prstGeom>
          <a:solidFill>
            <a:srgbClr val="E3EDF2"/>
          </a:solidFill>
          <a:ln/>
        </p:spPr>
      </p:sp>
      <p:sp>
        <p:nvSpPr>
          <p:cNvPr id="27" name="notelbl-21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28" name="note-21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Toma lo que hay: aro primero, luego el que se abrió. Nunca fuerces un pase de banda.</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13.xml><?xml version="1.0" encoding="utf-8"?>
<p:sld xmlns:a="http://schemas.openxmlformats.org/drawingml/2006/main" xmlns:r="http://schemas.openxmlformats.org/officeDocument/2006/relationships" xmlns:p="http://schemas.openxmlformats.org/presentationml/2006/main">
  <p:cSld name="Slide 21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SAQUE DE BANDA  ·  PANTALLA CIEGA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Winner — Saque de Banda</a:t>
            </a:r>
            <a:endParaRPr lang="en-US" sz="2200" dirty="0"/>
          </a:p>
        </p:txBody>
      </p:sp>
      <p:sp>
        <p:nvSpPr>
          <p:cNvPr id="4" name="ph-21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13-0"/>
          <p:cNvSpPr/>
          <p:nvPr/>
        </p:nvSpPr>
        <p:spPr>
          <a:xfrm flipH="1" flipV="1">
            <a:off x="4049625" y="2099034"/>
            <a:ext cx="429963" cy="909536"/>
          </a:xfrm>
          <a:prstGeom prst="line">
            <a:avLst/>
          </a:prstGeom>
          <a:noFill/>
          <a:ln w="19050">
            <a:solidFill>
              <a:srgbClr val="14283A"/>
            </a:solidFill>
            <a:prstDash val="solid"/>
          </a:ln>
        </p:spPr>
      </p:sp>
      <p:sp>
        <p:nvSpPr>
          <p:cNvPr id="14" name="tr-213-0"/>
          <p:cNvSpPr/>
          <p:nvPr/>
        </p:nvSpPr>
        <p:spPr>
          <a:xfrm flipV="1">
            <a:off x="4049625" y="1520239"/>
            <a:ext cx="132296" cy="578796"/>
          </a:xfrm>
          <a:prstGeom prst="line">
            <a:avLst/>
          </a:prstGeom>
          <a:noFill/>
          <a:ln w="19050">
            <a:solidFill>
              <a:srgbClr val="14283A"/>
            </a:solidFill>
            <a:prstDash val="solid"/>
            <a:tailEnd type="triangle"/>
          </a:ln>
        </p:spPr>
      </p:sp>
      <p:sp>
        <p:nvSpPr>
          <p:cNvPr id="15" name="tr-213-1"/>
          <p:cNvSpPr/>
          <p:nvPr/>
        </p:nvSpPr>
        <p:spPr>
          <a:xfrm flipH="1" flipV="1">
            <a:off x="1899812" y="1619461"/>
            <a:ext cx="760703" cy="107491"/>
          </a:xfrm>
          <a:prstGeom prst="line">
            <a:avLst/>
          </a:prstGeom>
          <a:noFill/>
          <a:ln w="19050">
            <a:solidFill>
              <a:srgbClr val="14283A"/>
            </a:solidFill>
            <a:prstDash val="solid"/>
          </a:ln>
        </p:spPr>
      </p:sp>
      <p:sp>
        <p:nvSpPr>
          <p:cNvPr id="16" name="tr-213-1"/>
          <p:cNvSpPr/>
          <p:nvPr/>
        </p:nvSpPr>
        <p:spPr>
          <a:xfrm flipH="1">
            <a:off x="1403701" y="1619461"/>
            <a:ext cx="496111" cy="49611"/>
          </a:xfrm>
          <a:prstGeom prst="line">
            <a:avLst/>
          </a:prstGeom>
          <a:noFill/>
          <a:ln w="19050">
            <a:solidFill>
              <a:srgbClr val="14283A"/>
            </a:solidFill>
            <a:prstDash val="solid"/>
            <a:tailEnd type="triangle"/>
          </a:ln>
        </p:spPr>
      </p:sp>
      <p:sp>
        <p:nvSpPr>
          <p:cNvPr id="17" name="!!o1"/>
          <p:cNvSpPr/>
          <p:nvPr/>
        </p:nvSpPr>
        <p:spPr>
          <a:xfrm>
            <a:off x="1296211" y="1561581"/>
            <a:ext cx="214981" cy="214981"/>
          </a:xfrm>
          <a:prstGeom prst="ellipse">
            <a:avLst/>
          </a:prstGeom>
          <a:solidFill>
            <a:srgbClr val="FFFFFF"/>
          </a:solidFill>
          <a:ln w="19050">
            <a:solidFill>
              <a:srgbClr val="14283A"/>
            </a:solidFill>
            <a:prstDash val="solid"/>
          </a:ln>
        </p:spPr>
      </p:sp>
      <p:sp>
        <p:nvSpPr>
          <p:cNvPr id="18" name="!!no1"/>
          <p:cNvSpPr/>
          <p:nvPr/>
        </p:nvSpPr>
        <p:spPr>
          <a:xfrm>
            <a:off x="1296211" y="156158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4074430" y="1412748"/>
            <a:ext cx="214981" cy="214981"/>
          </a:xfrm>
          <a:prstGeom prst="ellipse">
            <a:avLst/>
          </a:prstGeom>
          <a:solidFill>
            <a:srgbClr val="FFFFFF"/>
          </a:solidFill>
          <a:ln w="19050">
            <a:solidFill>
              <a:srgbClr val="14283A"/>
            </a:solidFill>
            <a:prstDash val="solid"/>
          </a:ln>
        </p:spPr>
      </p:sp>
      <p:sp>
        <p:nvSpPr>
          <p:cNvPr id="20" name="!!no2"/>
          <p:cNvSpPr/>
          <p:nvPr/>
        </p:nvSpPr>
        <p:spPr>
          <a:xfrm>
            <a:off x="4074430" y="141274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2222284" y="3686588"/>
            <a:ext cx="214981" cy="214981"/>
          </a:xfrm>
          <a:prstGeom prst="ellipse">
            <a:avLst/>
          </a:prstGeom>
          <a:solidFill>
            <a:srgbClr val="FFFFFF"/>
          </a:solidFill>
          <a:ln w="19050">
            <a:solidFill>
              <a:srgbClr val="14283A"/>
            </a:solidFill>
            <a:prstDash val="solid"/>
          </a:ln>
        </p:spPr>
      </p:sp>
      <p:sp>
        <p:nvSpPr>
          <p:cNvPr id="24" name="!!no4"/>
          <p:cNvSpPr/>
          <p:nvPr/>
        </p:nvSpPr>
        <p:spPr>
          <a:xfrm>
            <a:off x="2222284"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3297190" y="3521218"/>
            <a:ext cx="214981" cy="214981"/>
          </a:xfrm>
          <a:prstGeom prst="ellipse">
            <a:avLst/>
          </a:prstGeom>
          <a:solidFill>
            <a:srgbClr val="FFFFFF"/>
          </a:solidFill>
          <a:ln w="19050">
            <a:solidFill>
              <a:srgbClr val="14283A"/>
            </a:solidFill>
            <a:prstDash val="solid"/>
          </a:ln>
        </p:spPr>
      </p:sp>
      <p:sp>
        <p:nvSpPr>
          <p:cNvPr id="26" name="!!no5"/>
          <p:cNvSpPr/>
          <p:nvPr/>
        </p:nvSpPr>
        <p:spPr>
          <a:xfrm>
            <a:off x="3297190" y="35212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ball"/>
          <p:cNvSpPr/>
          <p:nvPr/>
        </p:nvSpPr>
        <p:spPr>
          <a:xfrm>
            <a:off x="3462560" y="3504681"/>
            <a:ext cx="99222" cy="99222"/>
          </a:xfrm>
          <a:prstGeom prst="ellipse">
            <a:avLst/>
          </a:prstGeom>
          <a:solidFill>
            <a:srgbClr val="D9641E"/>
          </a:solidFill>
          <a:ln w="9525">
            <a:solidFill>
              <a:srgbClr val="B04E12"/>
            </a:solidFill>
            <a:prstDash val="solid"/>
          </a:ln>
        </p:spPr>
      </p:sp>
      <p:sp>
        <p:nvSpPr>
          <p:cNvPr id="2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jugada de banda: una pantalla ciega dispara al mejor atleta hacia el aro mientras el pantallador se abre para la recepción segura. Dos miradas reales de canasta más una entrada garantizada, de una sola acción simple.</a:t>
            </a:r>
            <a:endParaRPr lang="en-US" sz="950" dirty="0"/>
          </a:p>
        </p:txBody>
      </p:sp>
      <p:sp>
        <p:nvSpPr>
          <p:cNvPr id="29" name="notebox-213"/>
          <p:cNvSpPr/>
          <p:nvPr/>
        </p:nvSpPr>
        <p:spPr>
          <a:xfrm>
            <a:off x="4911495" y="2606040"/>
            <a:ext cx="3821025" cy="1143000"/>
          </a:xfrm>
          <a:prstGeom prst="roundRect">
            <a:avLst>
              <a:gd name="adj" fmla="val 4800"/>
            </a:avLst>
          </a:prstGeom>
          <a:solidFill>
            <a:srgbClr val="E3EDF2"/>
          </a:solidFill>
          <a:ln/>
        </p:spPr>
      </p:sp>
      <p:sp>
        <p:nvSpPr>
          <p:cNvPr id="30" name="notelbl-21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31" name="note-21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sacador rellena la esquina — espaciado completo, directo a la ofensiva. Cada balón muerto termina en ofensiva.</a:t>
            </a:r>
            <a:endParaRPr lang="en-US" sz="1050" dirty="0"/>
          </a:p>
        </p:txBody>
      </p:sp>
      <p:sp>
        <p:nvSpPr>
          <p:cNvPr id="32" name="kp-213"/>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3" name="kpl-213"/>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corte al aro sale de la pantalla HOMBRO CON HOMBRO — el espacio mata las pantallas ciegas.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Contra cambio: el pantallador se desliza temprano al aro — el cambio ES la apertura.</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Con el conteo en :04, toma la seguridad — la posesión vence a los pases de héroe.</a:t>
            </a:r>
            <a:endParaRPr lang="en-US" sz="850" dirty="0"/>
          </a:p>
        </p:txBody>
      </p:sp>
      <p:sp>
        <p:nvSpPr>
          <p:cNvPr id="3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213</Slides>
  <Notes>213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213</vt:i4>
      </vt:variant>
    </vt:vector>
  </HeadingPairs>
  <TitlesOfParts>
    <vt:vector size="2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Slide 140</vt:lpstr>
      <vt:lpstr>Slide 141</vt:lpstr>
      <vt:lpstr>Slide 142</vt:lpstr>
      <vt:lpstr>Slide 143</vt:lpstr>
      <vt:lpstr>Slide 144</vt:lpstr>
      <vt:lpstr>Slide 145</vt:lpstr>
      <vt:lpstr>Slide 146</vt:lpstr>
      <vt:lpstr>Slide 147</vt:lpstr>
      <vt:lpstr>Slide 148</vt:lpstr>
      <vt:lpstr>Slide 149</vt:lpstr>
      <vt:lpstr>Slide 150</vt:lpstr>
      <vt:lpstr>Slide 151</vt:lpstr>
      <vt:lpstr>Slide 152</vt:lpstr>
      <vt:lpstr>Slide 153</vt:lpstr>
      <vt:lpstr>Slide 154</vt:lpstr>
      <vt:lpstr>Slide 155</vt:lpstr>
      <vt:lpstr>Slide 156</vt:lpstr>
      <vt:lpstr>Slide 157</vt:lpstr>
      <vt:lpstr>Slide 158</vt:lpstr>
      <vt:lpstr>Slide 159</vt:lpstr>
      <vt:lpstr>Slide 160</vt:lpstr>
      <vt:lpstr>Slide 161</vt:lpstr>
      <vt:lpstr>Slide 162</vt:lpstr>
      <vt:lpstr>Slide 163</vt:lpstr>
      <vt:lpstr>Slide 164</vt:lpstr>
      <vt:lpstr>Slide 165</vt:lpstr>
      <vt:lpstr>Slide 166</vt:lpstr>
      <vt:lpstr>Slide 167</vt:lpstr>
      <vt:lpstr>Slide 168</vt:lpstr>
      <vt:lpstr>Slide 169</vt:lpstr>
      <vt:lpstr>Slide 170</vt:lpstr>
      <vt:lpstr>Slide 171</vt:lpstr>
      <vt:lpstr>Slide 172</vt:lpstr>
      <vt:lpstr>Slide 173</vt:lpstr>
      <vt:lpstr>Slide 174</vt:lpstr>
      <vt:lpstr>Slide 175</vt:lpstr>
      <vt:lpstr>Slide 176</vt:lpstr>
      <vt:lpstr>Slide 177</vt:lpstr>
      <vt:lpstr>Slide 178</vt:lpstr>
      <vt:lpstr>Slide 179</vt:lpstr>
      <vt:lpstr>Slide 180</vt:lpstr>
      <vt:lpstr>Slide 181</vt:lpstr>
      <vt:lpstr>Slide 182</vt:lpstr>
      <vt:lpstr>Slide 183</vt:lpstr>
      <vt:lpstr>Slide 184</vt:lpstr>
      <vt:lpstr>Slide 185</vt:lpstr>
      <vt:lpstr>Slide 186</vt:lpstr>
      <vt:lpstr>Slide 187</vt:lpstr>
      <vt:lpstr>Slide 188</vt:lpstr>
      <vt:lpstr>Slide 189</vt:lpstr>
      <vt:lpstr>Slide 190</vt:lpstr>
      <vt:lpstr>Slide 191</vt:lpstr>
      <vt:lpstr>Slide 192</vt:lpstr>
      <vt:lpstr>Slide 193</vt:lpstr>
      <vt:lpstr>Slide 194</vt:lpstr>
      <vt:lpstr>Slide 195</vt:lpstr>
      <vt:lpstr>Slide 196</vt:lpstr>
      <vt:lpstr>Slide 197</vt:lpstr>
      <vt:lpstr>Slide 198</vt:lpstr>
      <vt:lpstr>Slide 199</vt:lpstr>
      <vt:lpstr>Slide 200</vt:lpstr>
      <vt:lpstr>Slide 201</vt:lpstr>
      <vt:lpstr>Slide 202</vt:lpstr>
      <vt:lpstr>Slide 203</vt:lpstr>
      <vt:lpstr>Slide 204</vt:lpstr>
      <vt:lpstr>Slide 205</vt:lpstr>
      <vt:lpstr>Slide 206</vt:lpstr>
      <vt:lpstr>Slide 207</vt:lpstr>
      <vt:lpstr>Slide 208</vt:lpstr>
      <vt:lpstr>Slide 209</vt:lpstr>
      <vt:lpstr>Slide 210</vt:lpstr>
      <vt:lpstr>Slide 211</vt:lpstr>
      <vt:lpstr>Slide 212</vt:lpstr>
      <vt:lpstr>Slide 213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2026-09-21T02:46:35Z</dcterms:created>
  <dcterms:modified xsi:type="dcterms:W3CDTF">2026-09-21T02:46:35Z</dcterms:modified>
</cp:coreProperties>
</file>